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1848" r:id="rId2"/>
    <p:sldId id="1560" r:id="rId3"/>
    <p:sldId id="1544" r:id="rId4"/>
    <p:sldId id="1486" r:id="rId5"/>
    <p:sldId id="1534" r:id="rId6"/>
    <p:sldId id="1826" r:id="rId7"/>
    <p:sldId id="1546" r:id="rId8"/>
    <p:sldId id="1827" r:id="rId9"/>
    <p:sldId id="1828" r:id="rId10"/>
    <p:sldId id="1829" r:id="rId11"/>
    <p:sldId id="1830" r:id="rId12"/>
    <p:sldId id="1831" r:id="rId13"/>
    <p:sldId id="1545" r:id="rId14"/>
    <p:sldId id="1528" r:id="rId15"/>
    <p:sldId id="1832" r:id="rId16"/>
    <p:sldId id="1833" r:id="rId17"/>
    <p:sldId id="1834" r:id="rId18"/>
    <p:sldId id="1835" r:id="rId19"/>
    <p:sldId id="1836" r:id="rId20"/>
    <p:sldId id="1837" r:id="rId21"/>
    <p:sldId id="1547" r:id="rId22"/>
    <p:sldId id="1548" r:id="rId23"/>
    <p:sldId id="1549" r:id="rId24"/>
    <p:sldId id="1838" r:id="rId25"/>
    <p:sldId id="1298" r:id="rId26"/>
    <p:sldId id="1271" r:id="rId27"/>
    <p:sldId id="1299" r:id="rId28"/>
    <p:sldId id="1532" r:id="rId29"/>
    <p:sldId id="1493" r:id="rId30"/>
    <p:sldId id="1511" r:id="rId31"/>
    <p:sldId id="1533" r:id="rId32"/>
    <p:sldId id="1849" r:id="rId33"/>
    <p:sldId id="1498" r:id="rId34"/>
    <p:sldId id="1502" r:id="rId35"/>
    <p:sldId id="522" r:id="rId36"/>
    <p:sldId id="580" r:id="rId37"/>
    <p:sldId id="581" r:id="rId38"/>
    <p:sldId id="585" r:id="rId39"/>
    <p:sldId id="1840" r:id="rId40"/>
    <p:sldId id="1509" r:id="rId41"/>
    <p:sldId id="1841" r:id="rId42"/>
    <p:sldId id="1842"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36A8"/>
    <a:srgbClr val="7CDFFF"/>
    <a:srgbClr val="33669F"/>
    <a:srgbClr val="626463"/>
    <a:srgbClr val="1A4A8D"/>
    <a:srgbClr val="224C8A"/>
    <a:srgbClr val="224C89"/>
    <a:srgbClr val="FFFFFF"/>
    <a:srgbClr val="214C89"/>
    <a:srgbClr val="E8F4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98"/>
    <p:restoredTop sz="94678"/>
  </p:normalViewPr>
  <p:slideViewPr>
    <p:cSldViewPr snapToGrid="0" snapToObjects="1">
      <p:cViewPr varScale="1">
        <p:scale>
          <a:sx n="108" d="100"/>
          <a:sy n="108" d="100"/>
        </p:scale>
        <p:origin x="936" y="102"/>
      </p:cViewPr>
      <p:guideLst/>
    </p:cSldViewPr>
  </p:slideViewPr>
  <p:notesTextViewPr>
    <p:cViewPr>
      <p:scale>
        <a:sx n="1" d="1"/>
        <a:sy n="1" d="1"/>
      </p:scale>
      <p:origin x="0" y="0"/>
    </p:cViewPr>
  </p:notesTextViewPr>
  <p:sorterViewPr>
    <p:cViewPr varScale="1">
      <p:scale>
        <a:sx n="100" d="100"/>
        <a:sy n="100" d="100"/>
      </p:scale>
      <p:origin x="0" y="-559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2EA4E4-520F-DF43-AD4D-0A2E79ED7841}" type="datetimeFigureOut">
              <a:rPr lang="en-US" smtClean="0"/>
              <a:t>5/16/2020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5D9F7B-56EC-4F49-8D11-CF9820D8726B}" type="slidenum">
              <a:rPr lang="en-US" smtClean="0"/>
              <a:t>‹#›</a:t>
            </a:fld>
            <a:endParaRPr lang="en-US"/>
          </a:p>
        </p:txBody>
      </p:sp>
    </p:spTree>
    <p:extLst>
      <p:ext uri="{BB962C8B-B14F-4D97-AF65-F5344CB8AC3E}">
        <p14:creationId xmlns:p14="http://schemas.microsoft.com/office/powerpoint/2010/main" val="1135479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carbonpricingdashboard.worldbank.org/map_data"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r>
              <a:rPr lang="en-US" dirty="0"/>
              <a:t>Dear Facilitator, these slides can support your facilitation of the </a:t>
            </a:r>
            <a:r>
              <a:rPr lang="en-US" dirty="0" err="1"/>
              <a:t>En</a:t>
            </a:r>
            <a:r>
              <a:rPr lang="en-US" dirty="0"/>
              <a:t>-ROADS Climate Workshop, which complements the </a:t>
            </a:r>
            <a:r>
              <a:rPr lang="en-US" dirty="0" err="1"/>
              <a:t>En</a:t>
            </a:r>
            <a:r>
              <a:rPr lang="en-US" dirty="0"/>
              <a:t>-Roads simulation model.  You may pick and choose from these slides and adjust them to suit your audience and setting.</a:t>
            </a:r>
          </a:p>
          <a:p>
            <a:endParaRPr lang="en-US" dirty="0"/>
          </a:p>
          <a:p>
            <a:r>
              <a:rPr lang="en-US" i="1" dirty="0"/>
              <a:t>Script:</a:t>
            </a:r>
            <a:r>
              <a:rPr lang="en-US" dirty="0"/>
              <a:t> </a:t>
            </a:r>
            <a:r>
              <a:rPr lang="en-US" u="sng" dirty="0"/>
              <a:t>Welcome everyone! I am [introduce yourself] and I’ll be facilitating the </a:t>
            </a:r>
            <a:r>
              <a:rPr lang="en-US" i="1" u="sng" dirty="0" err="1"/>
              <a:t>En</a:t>
            </a:r>
            <a:r>
              <a:rPr lang="en-US" i="1" u="sng" dirty="0"/>
              <a:t>-ROADS Climate Workshop</a:t>
            </a:r>
            <a:r>
              <a:rPr lang="en-US" u="sng" dirty="0"/>
              <a:t> today. </a:t>
            </a:r>
          </a:p>
        </p:txBody>
      </p:sp>
      <p:sp>
        <p:nvSpPr>
          <p:cNvPr id="4" name="Slide Number Placeholder 3"/>
          <p:cNvSpPr>
            <a:spLocks noGrp="1"/>
          </p:cNvSpPr>
          <p:nvPr>
            <p:ph type="sldNum" sz="quarter" idx="5"/>
          </p:nvPr>
        </p:nvSpPr>
        <p:spPr/>
        <p:txBody>
          <a:bodyPr/>
          <a:lstStyle/>
          <a:p>
            <a:fld id="{B39ACC1A-9FD5-BC4C-8833-BF4A1ED2CF75}" type="slidenum">
              <a:rPr lang="en-US" smtClean="0"/>
              <a:t>1</a:t>
            </a:fld>
            <a:endParaRPr lang="en-US"/>
          </a:p>
        </p:txBody>
      </p:sp>
    </p:spTree>
    <p:extLst>
      <p:ext uri="{BB962C8B-B14F-4D97-AF65-F5344CB8AC3E}">
        <p14:creationId xmlns:p14="http://schemas.microsoft.com/office/powerpoint/2010/main" val="2925116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r>
              <a:rPr lang="en-US" sz="1200" i="1" dirty="0">
                <a:solidFill>
                  <a:schemeClr val="bg1"/>
                </a:solidFill>
              </a:rPr>
              <a:t>Script</a:t>
            </a:r>
            <a:r>
              <a:rPr lang="en-US" sz="1200" dirty="0">
                <a:solidFill>
                  <a:schemeClr val="bg1"/>
                </a:solidFill>
              </a:rPr>
              <a:t>: We’ll be using an interactive tool called </a:t>
            </a:r>
            <a:r>
              <a:rPr lang="en-US" sz="1200" dirty="0" err="1">
                <a:solidFill>
                  <a:schemeClr val="bg1"/>
                </a:solidFill>
              </a:rPr>
              <a:t>En</a:t>
            </a:r>
            <a:r>
              <a:rPr lang="en-US" sz="1200" dirty="0">
                <a:solidFill>
                  <a:schemeClr val="bg1"/>
                </a:solidFill>
              </a:rPr>
              <a:t>-ROADS which is developed by Climate Interactive, a leading nonprofit climate &amp; energy think tank, in partnership with the MIT Sloan </a:t>
            </a:r>
            <a:r>
              <a:rPr lang="en-US" sz="1200">
                <a:solidFill>
                  <a:schemeClr val="bg1"/>
                </a:solidFill>
              </a:rPr>
              <a:t>Sustainability Initiative.</a:t>
            </a:r>
            <a:endParaRPr lang="en-US" dirty="0"/>
          </a:p>
        </p:txBody>
      </p:sp>
      <p:sp>
        <p:nvSpPr>
          <p:cNvPr id="4" name="Slide Number Placeholder 3"/>
          <p:cNvSpPr>
            <a:spLocks noGrp="1"/>
          </p:cNvSpPr>
          <p:nvPr>
            <p:ph type="sldNum" sz="quarter" idx="5"/>
          </p:nvPr>
        </p:nvSpPr>
        <p:spPr/>
        <p:txBody>
          <a:bodyPr/>
          <a:lstStyle/>
          <a:p>
            <a:fld id="{B39ACC1A-9FD5-BC4C-8833-BF4A1ED2CF75}" type="slidenum">
              <a:rPr lang="en-US" smtClean="0"/>
              <a:t>2</a:t>
            </a:fld>
            <a:endParaRPr lang="en-US"/>
          </a:p>
        </p:txBody>
      </p:sp>
    </p:spTree>
    <p:extLst>
      <p:ext uri="{BB962C8B-B14F-4D97-AF65-F5344CB8AC3E}">
        <p14:creationId xmlns:p14="http://schemas.microsoft.com/office/powerpoint/2010/main" val="3805950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r>
              <a:rPr lang="en-US" sz="1200" i="1" strike="noStrike" dirty="0">
                <a:solidFill>
                  <a:schemeClr val="bg1"/>
                </a:solidFill>
              </a:rPr>
              <a:t>Script</a:t>
            </a:r>
            <a:r>
              <a:rPr lang="en-US" sz="1200" strike="noStrike" dirty="0">
                <a:solidFill>
                  <a:schemeClr val="bg1"/>
                </a:solidFill>
              </a:rPr>
              <a:t>: We will be using a powerful climate simulator tool called </a:t>
            </a:r>
            <a:r>
              <a:rPr lang="en-US" strike="noStrike" dirty="0" err="1">
                <a:latin typeface="Century Gothic" panose="020B0502020202090204" pitchFamily="34" charset="0"/>
              </a:rPr>
              <a:t>En</a:t>
            </a:r>
            <a:r>
              <a:rPr lang="en-US" strike="noStrike" dirty="0">
                <a:latin typeface="Century Gothic" panose="020B0502020202090204" pitchFamily="34" charset="0"/>
              </a:rPr>
              <a:t>-ROADS. </a:t>
            </a:r>
            <a:r>
              <a:rPr lang="en-US" strike="noStrike" dirty="0" err="1">
                <a:latin typeface="Century Gothic" panose="020B0502020202090204" pitchFamily="34" charset="0"/>
              </a:rPr>
              <a:t>En</a:t>
            </a:r>
            <a:r>
              <a:rPr lang="en-US" strike="noStrike" dirty="0">
                <a:latin typeface="Century Gothic" panose="020B0502020202090204" pitchFamily="34" charset="0"/>
              </a:rPr>
              <a:t>-ROADS is:</a:t>
            </a:r>
          </a:p>
          <a:p>
            <a:r>
              <a:rPr lang="en-US" strike="noStrike" dirty="0"/>
              <a:t>- Powered by the latest research on climate science and solutions</a:t>
            </a:r>
          </a:p>
          <a:p>
            <a:pPr marL="0" indent="0">
              <a:buFontTx/>
              <a:buNone/>
            </a:pPr>
            <a:r>
              <a:rPr lang="en-US" dirty="0"/>
              <a:t>- Great tool for people to learn about and assess the impacts of different approaches to addressing climate change</a:t>
            </a:r>
          </a:p>
          <a:p>
            <a:pPr marL="0" indent="0">
              <a:buFontTx/>
              <a:buNone/>
            </a:pPr>
            <a:r>
              <a:rPr lang="en-US" dirty="0"/>
              <a:t>- Create climate scenarios for the future</a:t>
            </a:r>
          </a:p>
          <a:p>
            <a:r>
              <a:rPr lang="en-US" dirty="0">
                <a:latin typeface="Century Gothic" panose="020B0502020202090204" pitchFamily="34" charset="0"/>
              </a:rPr>
              <a:t>- Transparent – All equations and model assumptions are open source</a:t>
            </a:r>
          </a:p>
          <a:p>
            <a:r>
              <a:rPr lang="en-US" dirty="0">
                <a:latin typeface="Century Gothic" panose="020B0502020202090204" pitchFamily="34" charset="0"/>
              </a:rPr>
              <a:t>- Dynamic - Assumptions are adjustable</a:t>
            </a:r>
          </a:p>
          <a:p>
            <a:r>
              <a:rPr lang="en-US" dirty="0">
                <a:latin typeface="Century Gothic" panose="020B0502020202090204" pitchFamily="34" charset="0"/>
              </a:rPr>
              <a:t>- Fast - Runs in real time</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B39ACC1A-9FD5-BC4C-8833-BF4A1ED2CF75}" type="slidenum">
              <a:rPr lang="en-US" smtClean="0"/>
              <a:t>5</a:t>
            </a:fld>
            <a:endParaRPr lang="en-US"/>
          </a:p>
        </p:txBody>
      </p:sp>
    </p:spTree>
    <p:extLst>
      <p:ext uri="{BB962C8B-B14F-4D97-AF65-F5344CB8AC3E}">
        <p14:creationId xmlns:p14="http://schemas.microsoft.com/office/powerpoint/2010/main" val="386924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solidFill>
                  <a:schemeClr val="bg1"/>
                </a:solidFill>
              </a:rPr>
              <a:t>Script</a:t>
            </a:r>
            <a:r>
              <a:rPr lang="en-US" sz="1200" dirty="0">
                <a:solidFill>
                  <a:schemeClr val="bg1"/>
                </a:solidFill>
              </a:rPr>
              <a:t>: You are part of a global movement to become more knowledgeable about and equipped to solve climate change by experiencing this interactive workshop.</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39ACC1A-9FD5-BC4C-8833-BF4A1ED2CF75}" type="slidenum">
              <a:rPr kumimoji="0" lang="en-US" sz="1200" b="0" i="0" u="none" strike="noStrike" kern="1200" cap="none" spc="0" normalizeH="0" baseline="0" noProof="0" smtClean="0">
                <a:ln>
                  <a:noFill/>
                </a:ln>
                <a:solidFill>
                  <a:srgbClr val="000000"/>
                </a:solidFill>
                <a:effectLst/>
                <a:uLnTx/>
                <a:uFillTx/>
                <a:latin typeface="Times"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128"/>
              <a:cs typeface="+mn-cs"/>
            </a:endParaRPr>
          </a:p>
        </p:txBody>
      </p:sp>
    </p:spTree>
    <p:extLst>
      <p:ext uri="{BB962C8B-B14F-4D97-AF65-F5344CB8AC3E}">
        <p14:creationId xmlns:p14="http://schemas.microsoft.com/office/powerpoint/2010/main" val="1032571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9ACC1A-9FD5-BC4C-8833-BF4A1ED2CF75}" type="slidenum">
              <a:rPr lang="en-US" smtClean="0"/>
              <a:t>9</a:t>
            </a:fld>
            <a:endParaRPr lang="en-US"/>
          </a:p>
        </p:txBody>
      </p:sp>
    </p:spTree>
    <p:extLst>
      <p:ext uri="{BB962C8B-B14F-4D97-AF65-F5344CB8AC3E}">
        <p14:creationId xmlns:p14="http://schemas.microsoft.com/office/powerpoint/2010/main" val="26336339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t>Script</a:t>
            </a:r>
            <a:r>
              <a:rPr lang="en-US" dirty="0"/>
              <a:t>:</a:t>
            </a:r>
            <a:r>
              <a:rPr lang="en-US" baseline="0" dirty="0"/>
              <a:t> But where does all the CO2 come from? Any ideas? This graph shows the sources of CO2 from the year 1860 to 2016. The primary contributor to CO2 emissions are the fossil fuels—coal (which you see in brown), oil (in black), and gas (in blue). You can see that there has been lots of growth in coal, oil and gas over the last 100 years. Comparatively, Land-use change emissions, which is primarily from deforestation, has not grown as substantially and may even be declining. Others emissions primarily consists of lime calcination for Concrete production.</a:t>
            </a:r>
            <a:endParaRPr lang="en-US" dirty="0"/>
          </a:p>
        </p:txBody>
      </p:sp>
      <p:sp>
        <p:nvSpPr>
          <p:cNvPr id="4" name="Slide Number Placeholder 3"/>
          <p:cNvSpPr>
            <a:spLocks noGrp="1"/>
          </p:cNvSpPr>
          <p:nvPr>
            <p:ph type="sldNum" sz="quarter" idx="10"/>
          </p:nvPr>
        </p:nvSpPr>
        <p:spPr/>
        <p:txBody>
          <a:bodyPr/>
          <a:lstStyle/>
          <a:p>
            <a:fld id="{41E2F544-3471-ED42-A022-DD13BA26F123}" type="slidenum">
              <a:rPr lang="en-US" altLang="en-US" smtClean="0"/>
              <a:pPr/>
              <a:t>11</a:t>
            </a:fld>
            <a:endParaRPr lang="en-US" altLang="en-US"/>
          </a:p>
        </p:txBody>
      </p:sp>
    </p:spTree>
    <p:extLst>
      <p:ext uri="{BB962C8B-B14F-4D97-AF65-F5344CB8AC3E}">
        <p14:creationId xmlns:p14="http://schemas.microsoft.com/office/powerpoint/2010/main" val="35366959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i="1" dirty="0">
                <a:solidFill>
                  <a:schemeClr val="bg1"/>
                </a:solidFill>
              </a:rPr>
              <a:t>Script</a:t>
            </a:r>
            <a:r>
              <a:rPr lang="en-US" sz="1200" dirty="0">
                <a:solidFill>
                  <a:schemeClr val="bg1"/>
                </a:solidFill>
              </a:rPr>
              <a:t>: Carbon dioxide is</a:t>
            </a:r>
            <a:r>
              <a:rPr lang="en-US" sz="1200" baseline="0" dirty="0">
                <a:solidFill>
                  <a:schemeClr val="bg1"/>
                </a:solidFill>
              </a:rPr>
              <a:t> not</a:t>
            </a:r>
            <a:r>
              <a:rPr lang="en-US" sz="1200" dirty="0">
                <a:solidFill>
                  <a:schemeClr val="bg1"/>
                </a:solidFill>
              </a:rPr>
              <a:t> the</a:t>
            </a:r>
            <a:r>
              <a:rPr lang="en-US" sz="1200" baseline="0" dirty="0">
                <a:solidFill>
                  <a:schemeClr val="bg1"/>
                </a:solidFill>
              </a:rPr>
              <a:t> only thing that is contributing to climate change. There are also several other greenhouse gases. Here you see the relative contribution from different gases. In orange and red you can see the contribution that CO2 makes from fossil fuels and land use, then in light blue is methane (CH4), then nitrous oxide (N2O), and the F-gases.</a:t>
            </a:r>
            <a:r>
              <a:rPr lang="en-US" sz="1200" dirty="0">
                <a:solidFill>
                  <a:schemeClr val="bg1"/>
                </a:solidFill>
              </a:rPr>
              <a:t> Agriculture contributes 50% of global methane (CH4) emissions</a:t>
            </a:r>
            <a:r>
              <a:rPr lang="en-US" sz="1200" baseline="0" dirty="0">
                <a:solidFill>
                  <a:schemeClr val="bg1"/>
                </a:solidFill>
              </a:rPr>
              <a:t> and</a:t>
            </a:r>
            <a:r>
              <a:rPr lang="en-US" sz="1200" dirty="0">
                <a:solidFill>
                  <a:schemeClr val="bg1"/>
                </a:solidFill>
              </a:rPr>
              <a:t> 60% of global nitrous oxide (N²0) emissions.</a:t>
            </a:r>
            <a:r>
              <a:rPr lang="en-US" sz="1200" baseline="0" dirty="0">
                <a:solidFill>
                  <a:schemeClr val="bg1"/>
                </a:solidFill>
              </a:rPr>
              <a:t> Heavy industry and manufacturing, as well as consumer goods are sources of N2O and F-gases.</a:t>
            </a:r>
            <a:endParaRPr lang="en-US" dirty="0"/>
          </a:p>
        </p:txBody>
      </p:sp>
      <p:sp>
        <p:nvSpPr>
          <p:cNvPr id="4" name="Slide Number Placeholder 3"/>
          <p:cNvSpPr>
            <a:spLocks noGrp="1"/>
          </p:cNvSpPr>
          <p:nvPr>
            <p:ph type="sldNum" sz="quarter" idx="10"/>
          </p:nvPr>
        </p:nvSpPr>
        <p:spPr/>
        <p:txBody>
          <a:bodyPr/>
          <a:lstStyle/>
          <a:p>
            <a:fld id="{41E2F544-3471-ED42-A022-DD13BA26F123}" type="slidenum">
              <a:rPr lang="en-US" altLang="en-US" smtClean="0"/>
              <a:pPr/>
              <a:t>12</a:t>
            </a:fld>
            <a:endParaRPr lang="en-US" altLang="en-US"/>
          </a:p>
        </p:txBody>
      </p:sp>
    </p:spTree>
    <p:extLst>
      <p:ext uri="{BB962C8B-B14F-4D97-AF65-F5344CB8AC3E}">
        <p14:creationId xmlns:p14="http://schemas.microsoft.com/office/powerpoint/2010/main" val="912261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i="1" dirty="0">
                <a:solidFill>
                  <a:schemeClr val="bg1"/>
                </a:solidFill>
              </a:rPr>
              <a:t>Script: </a:t>
            </a:r>
            <a:r>
              <a:rPr lang="en-US" sz="1200" dirty="0">
                <a:solidFill>
                  <a:schemeClr val="bg1"/>
                </a:solidFill>
              </a:rPr>
              <a:t>If we continue business as usual, our best estimates show that temperature rise will be over 4 degrees Celsius by 2100. That’s 7.4 degrees Fahrenheit. Compare the bold line to the dotted lines where our climate goals – 2 degrees and 1.5 degrees – are on the graph. </a:t>
            </a:r>
          </a:p>
          <a:p>
            <a:endParaRPr lang="en-US" dirty="0"/>
          </a:p>
        </p:txBody>
      </p:sp>
      <p:sp>
        <p:nvSpPr>
          <p:cNvPr id="4" name="Slide Number Placeholder 3"/>
          <p:cNvSpPr>
            <a:spLocks noGrp="1"/>
          </p:cNvSpPr>
          <p:nvPr>
            <p:ph type="sldNum" sz="quarter" idx="5"/>
          </p:nvPr>
        </p:nvSpPr>
        <p:spPr/>
        <p:txBody>
          <a:bodyPr/>
          <a:lstStyle/>
          <a:p>
            <a:fld id="{B39ACC1A-9FD5-BC4C-8833-BF4A1ED2CF75}" type="slidenum">
              <a:rPr lang="en-US" smtClean="0"/>
              <a:t>13</a:t>
            </a:fld>
            <a:endParaRPr lang="en-US"/>
          </a:p>
        </p:txBody>
      </p:sp>
    </p:spTree>
    <p:extLst>
      <p:ext uri="{BB962C8B-B14F-4D97-AF65-F5344CB8AC3E}">
        <p14:creationId xmlns:p14="http://schemas.microsoft.com/office/powerpoint/2010/main" val="112324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9ACC1A-9FD5-BC4C-8833-BF4A1ED2CF75}" type="slidenum">
              <a:rPr lang="en-US" smtClean="0"/>
              <a:t>14</a:t>
            </a:fld>
            <a:endParaRPr lang="en-US"/>
          </a:p>
        </p:txBody>
      </p:sp>
    </p:spTree>
    <p:extLst>
      <p:ext uri="{BB962C8B-B14F-4D97-AF65-F5344CB8AC3E}">
        <p14:creationId xmlns:p14="http://schemas.microsoft.com/office/powerpoint/2010/main" val="29803840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Espace réservé de l'image des diapositives 1"/>
          <p:cNvSpPr>
            <a:spLocks noGrp="1" noRot="1" noChangeAspect="1" noTextEdit="1"/>
          </p:cNvSpPr>
          <p:nvPr>
            <p:ph type="sldImg"/>
          </p:nvPr>
        </p:nvSpPr>
        <p:spPr>
          <a:xfrm>
            <a:off x="733425" y="630238"/>
            <a:ext cx="5610225" cy="3155950"/>
          </a:xfrm>
          <a:ln/>
        </p:spPr>
      </p:sp>
      <p:sp>
        <p:nvSpPr>
          <p:cNvPr id="9113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effectLst/>
                <a:latin typeface="Times" pitchFamily="-109" charset="0"/>
                <a:ea typeface="ＭＳ Ｐゴシック" pitchFamily="-65" charset="-128"/>
                <a:cs typeface="ＭＳ Ｐゴシック" pitchFamily="-65" charset="-128"/>
              </a:rPr>
              <a:t>Script</a:t>
            </a:r>
            <a:r>
              <a:rPr lang="en-US" sz="1200" kern="1200" dirty="0">
                <a:solidFill>
                  <a:schemeClr val="tx1"/>
                </a:solidFill>
                <a:effectLst/>
                <a:latin typeface="Times" pitchFamily="-109" charset="0"/>
                <a:ea typeface="ＭＳ Ｐゴシック" pitchFamily="-65" charset="-128"/>
                <a:cs typeface="ＭＳ Ｐゴシック" pitchFamily="-65" charset="-128"/>
              </a:rPr>
              <a:t>:</a:t>
            </a:r>
            <a:r>
              <a:rPr lang="en-US" sz="1200" kern="1200" baseline="0" dirty="0">
                <a:solidFill>
                  <a:schemeClr val="tx1"/>
                </a:solidFill>
                <a:effectLst/>
                <a:latin typeface="Times" pitchFamily="-109" charset="0"/>
                <a:ea typeface="ＭＳ Ｐゴシック" pitchFamily="-65" charset="-128"/>
                <a:cs typeface="ＭＳ Ｐゴシック" pitchFamily="-65" charset="-128"/>
              </a:rPr>
              <a:t> If we do not take to reduce our fossil fuel use, we could see severe impacts by the end of the century. For example</a:t>
            </a:r>
            <a:r>
              <a:rPr lang="is-IS" sz="1200" kern="1200" baseline="0" dirty="0">
                <a:solidFill>
                  <a:schemeClr val="tx1"/>
                </a:solidFill>
                <a:effectLst/>
                <a:latin typeface="Times" pitchFamily="-109" charset="0"/>
                <a:ea typeface="ＭＳ Ｐゴシック" pitchFamily="-65" charset="-128"/>
                <a:cs typeface="ＭＳ Ｐゴシック" pitchFamily="-65" charset="-128"/>
              </a:rPr>
              <a:t>…</a:t>
            </a:r>
            <a:endParaRPr lang="en-US" altLang="en-US" b="1" dirty="0">
              <a:latin typeface="Times" panose="02020603050405020304" pitchFamily="18" charset="0"/>
            </a:endParaRPr>
          </a:p>
          <a:p>
            <a:endParaRPr lang="en-US" altLang="en-US" b="1" dirty="0">
              <a:latin typeface="Times" panose="02020603050405020304" pitchFamily="18" charset="0"/>
            </a:endParaRPr>
          </a:p>
          <a:p>
            <a:r>
              <a:rPr lang="en-US" altLang="en-US" b="1" dirty="0">
                <a:latin typeface="Times" panose="02020603050405020304" pitchFamily="18" charset="0"/>
              </a:rPr>
              <a:t>Sources</a:t>
            </a:r>
          </a:p>
          <a:p>
            <a:pPr marL="228600" indent="-228600">
              <a:buFont typeface="+mj-lt"/>
              <a:buAutoNum type="arabicPeriod"/>
            </a:pPr>
            <a:r>
              <a:rPr lang="en-US" altLang="en-US" dirty="0">
                <a:latin typeface="Times" panose="02020603050405020304" pitchFamily="18" charset="0"/>
              </a:rPr>
              <a:t>C. </a:t>
            </a:r>
            <a:r>
              <a:rPr lang="en-US" altLang="en-US" dirty="0" err="1">
                <a:latin typeface="Times" panose="02020603050405020304" pitchFamily="18" charset="0"/>
              </a:rPr>
              <a:t>Prudhomme</a:t>
            </a:r>
            <a:r>
              <a:rPr lang="en-US" altLang="en-US" dirty="0">
                <a:latin typeface="Times" panose="02020603050405020304" pitchFamily="18" charset="0"/>
              </a:rPr>
              <a:t>, I. </a:t>
            </a:r>
            <a:r>
              <a:rPr lang="en-US" altLang="en-US" dirty="0" err="1">
                <a:latin typeface="Times" panose="02020603050405020304" pitchFamily="18" charset="0"/>
              </a:rPr>
              <a:t>Giuntoli</a:t>
            </a:r>
            <a:r>
              <a:rPr lang="en-US" altLang="en-US" dirty="0">
                <a:latin typeface="Times" panose="02020603050405020304" pitchFamily="18" charset="0"/>
              </a:rPr>
              <a:t>, E. L. Robinson, D. B. Clark, N. W. Arnell, R. </a:t>
            </a:r>
            <a:r>
              <a:rPr lang="en-US" altLang="en-US" dirty="0" err="1">
                <a:latin typeface="Times" panose="02020603050405020304" pitchFamily="18" charset="0"/>
              </a:rPr>
              <a:t>Dankers</a:t>
            </a:r>
            <a:r>
              <a:rPr lang="en-US" altLang="en-US" dirty="0">
                <a:latin typeface="Times" panose="02020603050405020304" pitchFamily="18" charset="0"/>
              </a:rPr>
              <a:t>, B. M. </a:t>
            </a:r>
            <a:r>
              <a:rPr lang="en-US" altLang="en-US" dirty="0" err="1">
                <a:latin typeface="Times" panose="02020603050405020304" pitchFamily="18" charset="0"/>
              </a:rPr>
              <a:t>Fekete</a:t>
            </a:r>
            <a:r>
              <a:rPr lang="en-US" altLang="en-US" dirty="0">
                <a:latin typeface="Times" panose="02020603050405020304" pitchFamily="18" charset="0"/>
              </a:rPr>
              <a:t>, W. </a:t>
            </a:r>
            <a:r>
              <a:rPr lang="en-US" altLang="en-US" dirty="0" err="1">
                <a:latin typeface="Times" panose="02020603050405020304" pitchFamily="18" charset="0"/>
              </a:rPr>
              <a:t>Franssen</a:t>
            </a:r>
            <a:r>
              <a:rPr lang="en-US" altLang="en-US" dirty="0">
                <a:latin typeface="Times" panose="02020603050405020304" pitchFamily="18" charset="0"/>
              </a:rPr>
              <a:t>, D. </a:t>
            </a:r>
            <a:r>
              <a:rPr lang="en-US" altLang="en-US" dirty="0" err="1">
                <a:latin typeface="Times" panose="02020603050405020304" pitchFamily="18" charset="0"/>
              </a:rPr>
              <a:t>Gerten</a:t>
            </a:r>
            <a:r>
              <a:rPr lang="en-US" altLang="en-US" dirty="0">
                <a:latin typeface="Times" panose="02020603050405020304" pitchFamily="18" charset="0"/>
              </a:rPr>
              <a:t>, S. N. Gosling, S. </a:t>
            </a:r>
            <a:r>
              <a:rPr lang="en-US" altLang="en-US" dirty="0" err="1">
                <a:latin typeface="Times" panose="02020603050405020304" pitchFamily="18" charset="0"/>
              </a:rPr>
              <a:t>Hagemann</a:t>
            </a:r>
            <a:r>
              <a:rPr lang="en-US" altLang="en-US" dirty="0">
                <a:latin typeface="Times" panose="02020603050405020304" pitchFamily="18" charset="0"/>
              </a:rPr>
              <a:t>, D. M. Hannah, H. Kim, Y. Masaki, Y. Satoh, T. </a:t>
            </a:r>
            <a:r>
              <a:rPr lang="en-US" altLang="en-US" dirty="0" err="1">
                <a:latin typeface="Times" panose="02020603050405020304" pitchFamily="18" charset="0"/>
              </a:rPr>
              <a:t>Stacke</a:t>
            </a:r>
            <a:r>
              <a:rPr lang="en-US" altLang="en-US" dirty="0">
                <a:latin typeface="Times" panose="02020603050405020304" pitchFamily="18" charset="0"/>
              </a:rPr>
              <a:t>, Y. Wada, D. </a:t>
            </a:r>
            <a:r>
              <a:rPr lang="en-US" altLang="en-US" dirty="0" err="1">
                <a:latin typeface="Times" panose="02020603050405020304" pitchFamily="18" charset="0"/>
              </a:rPr>
              <a:t>Wisser</a:t>
            </a:r>
            <a:r>
              <a:rPr lang="en-US" altLang="en-US" dirty="0">
                <a:latin typeface="Times" panose="02020603050405020304" pitchFamily="18" charset="0"/>
              </a:rPr>
              <a:t>, Hydrological droughts in the 21st century, hotspots and uncertainties from a global </a:t>
            </a:r>
            <a:r>
              <a:rPr lang="en-US" altLang="en-US" dirty="0" err="1">
                <a:latin typeface="Times" panose="02020603050405020304" pitchFamily="18" charset="0"/>
              </a:rPr>
              <a:t>multimodel</a:t>
            </a:r>
            <a:r>
              <a:rPr lang="en-US" altLang="en-US" dirty="0">
                <a:latin typeface="Times" panose="02020603050405020304" pitchFamily="18" charset="0"/>
              </a:rPr>
              <a:t> ensemble experiment. </a:t>
            </a:r>
            <a:r>
              <a:rPr lang="en-US" altLang="en-US" i="1" dirty="0">
                <a:latin typeface="Times" panose="02020603050405020304" pitchFamily="18" charset="0"/>
              </a:rPr>
              <a:t>Proceedings of the National Academy of Sciences</a:t>
            </a:r>
            <a:r>
              <a:rPr lang="en-US" altLang="en-US" dirty="0">
                <a:latin typeface="Times" panose="02020603050405020304" pitchFamily="18" charset="0"/>
              </a:rPr>
              <a:t>,  111.9(2013): </a:t>
            </a:r>
            <a:r>
              <a:rPr lang="is-IS" altLang="en-US" dirty="0">
                <a:latin typeface="Times" panose="02020603050405020304" pitchFamily="18" charset="0"/>
              </a:rPr>
              <a:t>3262–3267</a:t>
            </a:r>
            <a:r>
              <a:rPr lang="en-US" altLang="en-US" dirty="0">
                <a:latin typeface="Times" panose="02020603050405020304" pitchFamily="18" charset="0"/>
              </a:rPr>
              <a:t>. </a:t>
            </a:r>
          </a:p>
          <a:p>
            <a:pPr marL="228600" indent="-228600">
              <a:buFont typeface="+mj-lt"/>
              <a:buAutoNum type="arabicPeriod"/>
            </a:pPr>
            <a:r>
              <a:rPr lang="en-US" altLang="en-US" dirty="0">
                <a:latin typeface="Times" panose="02020603050405020304" pitchFamily="18" charset="0"/>
              </a:rPr>
              <a:t>A. </a:t>
            </a:r>
            <a:r>
              <a:rPr lang="en-US" altLang="en-US" dirty="0" err="1">
                <a:latin typeface="Times" panose="02020603050405020304" pitchFamily="18" charset="0"/>
              </a:rPr>
              <a:t>Levermann</a:t>
            </a:r>
            <a:r>
              <a:rPr lang="en-US" altLang="en-US" dirty="0">
                <a:latin typeface="Times" panose="02020603050405020304" pitchFamily="18" charset="0"/>
              </a:rPr>
              <a:t>, P. U. Clark, B. </a:t>
            </a:r>
            <a:r>
              <a:rPr lang="en-US" altLang="en-US" dirty="0" err="1">
                <a:latin typeface="Times" panose="02020603050405020304" pitchFamily="18" charset="0"/>
              </a:rPr>
              <a:t>Marzeion</a:t>
            </a:r>
            <a:r>
              <a:rPr lang="en-US" altLang="en-US" dirty="0">
                <a:latin typeface="Times" panose="02020603050405020304" pitchFamily="18" charset="0"/>
              </a:rPr>
              <a:t>, G. A. Milne, D. Pollard, V. </a:t>
            </a:r>
            <a:r>
              <a:rPr lang="en-US" altLang="en-US" dirty="0" err="1">
                <a:latin typeface="Times" panose="02020603050405020304" pitchFamily="18" charset="0"/>
              </a:rPr>
              <a:t>Radic</a:t>
            </a:r>
            <a:r>
              <a:rPr lang="en-US" altLang="en-US" dirty="0">
                <a:latin typeface="Times" panose="02020603050405020304" pitchFamily="18" charset="0"/>
              </a:rPr>
              <a:t>, A. Robinson, The </a:t>
            </a:r>
            <a:r>
              <a:rPr lang="en-US" altLang="en-US" dirty="0" err="1">
                <a:latin typeface="Times" panose="02020603050405020304" pitchFamily="18" charset="0"/>
              </a:rPr>
              <a:t>multimillennial</a:t>
            </a:r>
            <a:r>
              <a:rPr lang="en-US" altLang="en-US" dirty="0">
                <a:latin typeface="Times" panose="02020603050405020304" pitchFamily="18" charset="0"/>
              </a:rPr>
              <a:t> sea-level commitment of global warming. </a:t>
            </a:r>
            <a:r>
              <a:rPr lang="en-US" altLang="en-US" i="1" dirty="0">
                <a:latin typeface="Times" panose="02020603050405020304" pitchFamily="18" charset="0"/>
              </a:rPr>
              <a:t>Proceedings of the National Academy of Sciences</a:t>
            </a:r>
            <a:r>
              <a:rPr lang="en-US" altLang="en-US" dirty="0">
                <a:latin typeface="Times" panose="02020603050405020304" pitchFamily="18" charset="0"/>
              </a:rPr>
              <a:t> </a:t>
            </a:r>
            <a:r>
              <a:rPr lang="en-US" altLang="en-US" b="1" dirty="0">
                <a:latin typeface="Times" panose="02020603050405020304" pitchFamily="18" charset="0"/>
              </a:rPr>
              <a:t>110</a:t>
            </a:r>
            <a:r>
              <a:rPr lang="en-US" altLang="en-US" dirty="0">
                <a:latin typeface="Times" panose="02020603050405020304" pitchFamily="18" charset="0"/>
              </a:rPr>
              <a:t>, 13745-13750 (2013); published online </a:t>
            </a:r>
            <a:r>
              <a:rPr lang="en-US" altLang="en-US" dirty="0" err="1">
                <a:latin typeface="Times" panose="02020603050405020304" pitchFamily="18" charset="0"/>
              </a:rPr>
              <a:t>EpubAugust</a:t>
            </a:r>
            <a:r>
              <a:rPr lang="en-US" altLang="en-US" dirty="0">
                <a:latin typeface="Times" panose="02020603050405020304" pitchFamily="18" charset="0"/>
              </a:rPr>
              <a:t> 20, 2013 (10.1073/pnas.1219414110).</a:t>
            </a:r>
          </a:p>
          <a:p>
            <a:pPr marL="228600" indent="-228600">
              <a:buFont typeface="+mj-lt"/>
              <a:buAutoNum type="arabicPeriod"/>
            </a:pPr>
            <a:r>
              <a:rPr lang="en-US" altLang="en-US" dirty="0">
                <a:latin typeface="Times" panose="02020603050405020304" pitchFamily="18" charset="0"/>
              </a:rPr>
              <a:t>S. Solomon, D. </a:t>
            </a:r>
            <a:r>
              <a:rPr lang="en-US" altLang="en-US" dirty="0" err="1">
                <a:latin typeface="Times" panose="02020603050405020304" pitchFamily="18" charset="0"/>
              </a:rPr>
              <a:t>Battisti</a:t>
            </a:r>
            <a:r>
              <a:rPr lang="en-US" altLang="en-US" dirty="0">
                <a:latin typeface="Times" panose="02020603050405020304" pitchFamily="18" charset="0"/>
              </a:rPr>
              <a:t>, S. C. </a:t>
            </a:r>
            <a:r>
              <a:rPr lang="en-US" altLang="en-US" dirty="0" err="1">
                <a:latin typeface="Times" panose="02020603050405020304" pitchFamily="18" charset="0"/>
              </a:rPr>
              <a:t>Doney</a:t>
            </a:r>
            <a:r>
              <a:rPr lang="en-US" altLang="en-US" dirty="0">
                <a:latin typeface="Times" panose="02020603050405020304" pitchFamily="18" charset="0"/>
              </a:rPr>
              <a:t>, K. </a:t>
            </a:r>
            <a:r>
              <a:rPr lang="en-US" altLang="en-US" dirty="0" err="1">
                <a:latin typeface="Times" panose="02020603050405020304" pitchFamily="18" charset="0"/>
              </a:rPr>
              <a:t>Hayhoe</a:t>
            </a:r>
            <a:r>
              <a:rPr lang="en-US" altLang="en-US" dirty="0">
                <a:latin typeface="Times" panose="02020603050405020304" pitchFamily="18" charset="0"/>
              </a:rPr>
              <a:t>, I. M. Held, D. P. </a:t>
            </a:r>
            <a:r>
              <a:rPr lang="en-US" altLang="en-US" dirty="0" err="1">
                <a:latin typeface="Times" panose="02020603050405020304" pitchFamily="18" charset="0"/>
              </a:rPr>
              <a:t>Lettenmaier</a:t>
            </a:r>
            <a:r>
              <a:rPr lang="en-US" altLang="en-US" dirty="0">
                <a:latin typeface="Times" panose="02020603050405020304" pitchFamily="18" charset="0"/>
              </a:rPr>
              <a:t>, D. Lobell, D. Matthews, R. </a:t>
            </a:r>
            <a:r>
              <a:rPr lang="en-US" altLang="en-US" dirty="0" err="1">
                <a:latin typeface="Times" panose="02020603050405020304" pitchFamily="18" charset="0"/>
              </a:rPr>
              <a:t>Pierrehumbert</a:t>
            </a:r>
            <a:r>
              <a:rPr lang="en-US" altLang="en-US" dirty="0">
                <a:latin typeface="Times" panose="02020603050405020304" pitchFamily="18" charset="0"/>
              </a:rPr>
              <a:t>, M. Raphael, R. </a:t>
            </a:r>
            <a:r>
              <a:rPr lang="en-US" altLang="en-US" dirty="0" err="1">
                <a:latin typeface="Times" panose="02020603050405020304" pitchFamily="18" charset="0"/>
              </a:rPr>
              <a:t>Richels</a:t>
            </a:r>
            <a:r>
              <a:rPr lang="en-US" altLang="en-US" dirty="0">
                <a:latin typeface="Times" panose="02020603050405020304" pitchFamily="18" charset="0"/>
              </a:rPr>
              <a:t>, T. L. Root, K. Steffen, C. Tebaldi, G. W. </a:t>
            </a:r>
            <a:r>
              <a:rPr lang="en-US" altLang="en-US" dirty="0" err="1">
                <a:latin typeface="Times" panose="02020603050405020304" pitchFamily="18" charset="0"/>
              </a:rPr>
              <a:t>Yohe</a:t>
            </a:r>
            <a:r>
              <a:rPr lang="en-US" altLang="en-US" dirty="0">
                <a:latin typeface="Times" panose="02020603050405020304" pitchFamily="18" charset="0"/>
              </a:rPr>
              <a:t>, </a:t>
            </a:r>
            <a:r>
              <a:rPr lang="en-US" altLang="en-US" i="1" dirty="0">
                <a:latin typeface="Times" panose="02020603050405020304" pitchFamily="18" charset="0"/>
              </a:rPr>
              <a:t>Climate stabilization targets:  Emissions, concentrations, and impacts over decades to </a:t>
            </a:r>
            <a:r>
              <a:rPr lang="en-US" altLang="en-US" i="1" dirty="0" err="1">
                <a:latin typeface="Times" panose="02020603050405020304" pitchFamily="18" charset="0"/>
              </a:rPr>
              <a:t>millenia</a:t>
            </a:r>
            <a:r>
              <a:rPr lang="en-US" altLang="en-US" dirty="0">
                <a:latin typeface="Times" panose="02020603050405020304" pitchFamily="18" charset="0"/>
              </a:rPr>
              <a:t>.  (National Academy of Sciences, Washington DC, 2010), pp. 190.</a:t>
            </a:r>
          </a:p>
          <a:p>
            <a:pPr marL="228600" indent="-228600">
              <a:buFont typeface="+mj-lt"/>
              <a:buAutoNum type="arabicPeriod"/>
            </a:pPr>
            <a:r>
              <a:rPr lang="en-US" altLang="en-US" dirty="0">
                <a:latin typeface="Times" panose="02020603050405020304" pitchFamily="18" charset="0"/>
              </a:rPr>
              <a:t>J. Hansen, P. </a:t>
            </a:r>
            <a:r>
              <a:rPr lang="en-US" altLang="en-US" dirty="0" err="1">
                <a:latin typeface="Times" panose="02020603050405020304" pitchFamily="18" charset="0"/>
              </a:rPr>
              <a:t>Kharecha</a:t>
            </a:r>
            <a:r>
              <a:rPr lang="en-US" altLang="en-US" dirty="0">
                <a:latin typeface="Times" panose="02020603050405020304" pitchFamily="18" charset="0"/>
              </a:rPr>
              <a:t>, M. Sato, V. Masson-</a:t>
            </a:r>
            <a:r>
              <a:rPr lang="en-US" altLang="en-US" dirty="0" err="1">
                <a:latin typeface="Times" panose="02020603050405020304" pitchFamily="18" charset="0"/>
              </a:rPr>
              <a:t>Delmotte</a:t>
            </a:r>
            <a:r>
              <a:rPr lang="en-US" altLang="en-US" dirty="0">
                <a:latin typeface="Times" panose="02020603050405020304" pitchFamily="18" charset="0"/>
              </a:rPr>
              <a:t>, F. Ackerman, D. J. </a:t>
            </a:r>
            <a:r>
              <a:rPr lang="en-US" altLang="en-US" dirty="0" err="1">
                <a:latin typeface="Times" panose="02020603050405020304" pitchFamily="18" charset="0"/>
              </a:rPr>
              <a:t>Beerling</a:t>
            </a:r>
            <a:r>
              <a:rPr lang="en-US" altLang="en-US" dirty="0">
                <a:latin typeface="Times" panose="02020603050405020304" pitchFamily="18" charset="0"/>
              </a:rPr>
              <a:t>, P. J. Hearty, O. </a:t>
            </a:r>
            <a:r>
              <a:rPr lang="en-US" altLang="en-US" dirty="0" err="1">
                <a:latin typeface="Times" panose="02020603050405020304" pitchFamily="18" charset="0"/>
              </a:rPr>
              <a:t>Hoegh-Guldberg</a:t>
            </a:r>
            <a:r>
              <a:rPr lang="en-US" altLang="en-US" dirty="0">
                <a:latin typeface="Times" panose="02020603050405020304" pitchFamily="18" charset="0"/>
              </a:rPr>
              <a:t>, S. L. Hsu, C. Parmesan, J. </a:t>
            </a:r>
            <a:r>
              <a:rPr lang="en-US" altLang="en-US" dirty="0" err="1">
                <a:latin typeface="Times" panose="02020603050405020304" pitchFamily="18" charset="0"/>
              </a:rPr>
              <a:t>Rockstrom</a:t>
            </a:r>
            <a:r>
              <a:rPr lang="en-US" altLang="en-US" dirty="0">
                <a:latin typeface="Times" panose="02020603050405020304" pitchFamily="18" charset="0"/>
              </a:rPr>
              <a:t>, E. J. </a:t>
            </a:r>
            <a:r>
              <a:rPr lang="en-US" altLang="en-US" dirty="0" err="1">
                <a:latin typeface="Times" panose="02020603050405020304" pitchFamily="18" charset="0"/>
              </a:rPr>
              <a:t>Rohling</a:t>
            </a:r>
            <a:r>
              <a:rPr lang="en-US" altLang="en-US" dirty="0">
                <a:latin typeface="Times" panose="02020603050405020304" pitchFamily="18" charset="0"/>
              </a:rPr>
              <a:t>, J. Sachs, P. Smith, K. Steffen, L. Van </a:t>
            </a:r>
            <a:r>
              <a:rPr lang="en-US" altLang="en-US" dirty="0" err="1">
                <a:latin typeface="Times" panose="02020603050405020304" pitchFamily="18" charset="0"/>
              </a:rPr>
              <a:t>Susteren</a:t>
            </a:r>
            <a:r>
              <a:rPr lang="en-US" altLang="en-US" dirty="0">
                <a:latin typeface="Times" panose="02020603050405020304" pitchFamily="18" charset="0"/>
              </a:rPr>
              <a:t>, K. von </a:t>
            </a:r>
            <a:r>
              <a:rPr lang="en-US" altLang="en-US" dirty="0" err="1">
                <a:latin typeface="Times" panose="02020603050405020304" pitchFamily="18" charset="0"/>
              </a:rPr>
              <a:t>Schuckmann</a:t>
            </a:r>
            <a:r>
              <a:rPr lang="en-US" altLang="en-US" dirty="0">
                <a:latin typeface="Times" panose="02020603050405020304" pitchFamily="18" charset="0"/>
              </a:rPr>
              <a:t>, J. C. </a:t>
            </a:r>
            <a:r>
              <a:rPr lang="en-US" altLang="en-US" dirty="0" err="1">
                <a:latin typeface="Times" panose="02020603050405020304" pitchFamily="18" charset="0"/>
              </a:rPr>
              <a:t>Zachos</a:t>
            </a:r>
            <a:r>
              <a:rPr lang="en-US" altLang="en-US" dirty="0">
                <a:latin typeface="Times" panose="02020603050405020304" pitchFamily="18" charset="0"/>
              </a:rPr>
              <a:t>, Assessing "dangerous climate change": required reduction of carbon emissions to protect young people, future generations and nature. </a:t>
            </a:r>
            <a:r>
              <a:rPr lang="en-US" altLang="en-US" i="1" dirty="0" err="1">
                <a:latin typeface="Times" panose="02020603050405020304" pitchFamily="18" charset="0"/>
              </a:rPr>
              <a:t>PLoS</a:t>
            </a:r>
            <a:r>
              <a:rPr lang="en-US" altLang="en-US" i="1" dirty="0">
                <a:latin typeface="Times" panose="02020603050405020304" pitchFamily="18" charset="0"/>
              </a:rPr>
              <a:t> One</a:t>
            </a:r>
            <a:r>
              <a:rPr lang="en-US" altLang="en-US" dirty="0">
                <a:latin typeface="Times" panose="02020603050405020304" pitchFamily="18" charset="0"/>
              </a:rPr>
              <a:t> 8, e81648 (2013)10.1371/journal.pone.0081648).</a:t>
            </a:r>
          </a:p>
          <a:p>
            <a:pPr marL="228600" indent="-228600">
              <a:buFont typeface="+mj-lt"/>
              <a:buAutoNum type="arabicPeriod"/>
            </a:pPr>
            <a:r>
              <a:rPr lang="en-US" altLang="en-US" dirty="0" err="1">
                <a:latin typeface="Times" panose="02020603050405020304" pitchFamily="18" charset="0"/>
              </a:rPr>
              <a:t>Lynas</a:t>
            </a:r>
            <a:r>
              <a:rPr lang="en-US" altLang="en-US" dirty="0">
                <a:latin typeface="Times" panose="02020603050405020304" pitchFamily="18" charset="0"/>
              </a:rPr>
              <a:t>, Mark. </a:t>
            </a:r>
            <a:r>
              <a:rPr lang="en-US" altLang="en-US" i="1" dirty="0">
                <a:latin typeface="Times" panose="02020603050405020304" pitchFamily="18" charset="0"/>
              </a:rPr>
              <a:t>Six Degrees: Our Future on a Hotter Planet</a:t>
            </a:r>
            <a:r>
              <a:rPr lang="en-US" altLang="en-US" dirty="0">
                <a:latin typeface="Times" panose="02020603050405020304" pitchFamily="18" charset="0"/>
              </a:rPr>
              <a:t>. Washington, D.C.: National Geographic, 2008. Print.</a:t>
            </a:r>
            <a:br>
              <a:rPr lang="en-US" altLang="en-US" dirty="0">
                <a:latin typeface="Times" panose="02020603050405020304" pitchFamily="18" charset="0"/>
              </a:rPr>
            </a:br>
            <a:br>
              <a:rPr lang="en-US" altLang="en-US" dirty="0">
                <a:latin typeface="Times" panose="02020603050405020304" pitchFamily="18" charset="0"/>
              </a:rPr>
            </a:br>
            <a:r>
              <a:rPr lang="en-US" altLang="en-US" dirty="0">
                <a:latin typeface="Times" panose="02020603050405020304" pitchFamily="18" charset="0"/>
              </a:rPr>
              <a:t>7. </a:t>
            </a:r>
            <a:r>
              <a:rPr lang="en-US" sz="1200" kern="1200" dirty="0">
                <a:solidFill>
                  <a:schemeClr val="tx1"/>
                </a:solidFill>
                <a:effectLst/>
                <a:latin typeface="+mn-lt"/>
                <a:ea typeface="+mn-ea"/>
                <a:cs typeface="+mn-cs"/>
              </a:rPr>
              <a:t>P. Wester, A. Mishra, A. Mukherji, A. B. Shrestha (eds) (2019) The Hindu Kush Himalaya Assessment—Mountains, Climate Change, Sustainability and People. Springer Nature Switzerland AG, Cham. </a:t>
            </a:r>
            <a:endParaRPr lang="en-US" dirty="0"/>
          </a:p>
          <a:p>
            <a:pPr marL="228600" indent="-228600">
              <a:buFont typeface="+mj-lt"/>
              <a:buAutoNum type="arabicPeriod"/>
            </a:pPr>
            <a:endParaRPr lang="en-US" altLang="en-US" dirty="0">
              <a:latin typeface="Times" panose="02020603050405020304" pitchFamily="18" charset="0"/>
            </a:endParaRPr>
          </a:p>
          <a:p>
            <a:endParaRPr lang="en-US" altLang="en-US" dirty="0">
              <a:latin typeface="Times" panose="02020603050405020304" pitchFamily="18" charset="0"/>
            </a:endParaRPr>
          </a:p>
        </p:txBody>
      </p:sp>
      <p:sp>
        <p:nvSpPr>
          <p:cNvPr id="91140"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fld id="{38668A7F-F4A7-4654-A154-86311ED242C3}" type="slidenum">
              <a:rPr lang="en-US" altLang="en-US" sz="1200" smtClean="0"/>
              <a:pPr/>
              <a:t>15</a:t>
            </a:fld>
            <a:endParaRPr lang="en-US" altLang="en-US" sz="1200"/>
          </a:p>
        </p:txBody>
      </p:sp>
    </p:spTree>
    <p:extLst>
      <p:ext uri="{BB962C8B-B14F-4D97-AF65-F5344CB8AC3E}">
        <p14:creationId xmlns:p14="http://schemas.microsoft.com/office/powerpoint/2010/main" val="3182851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9ACC1A-9FD5-BC4C-8833-BF4A1ED2CF75}" type="slidenum">
              <a:rPr lang="en-US" smtClean="0"/>
              <a:t>18</a:t>
            </a:fld>
            <a:endParaRPr lang="en-US"/>
          </a:p>
        </p:txBody>
      </p:sp>
    </p:spTree>
    <p:extLst>
      <p:ext uri="{BB962C8B-B14F-4D97-AF65-F5344CB8AC3E}">
        <p14:creationId xmlns:p14="http://schemas.microsoft.com/office/powerpoint/2010/main" val="40254176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9ACC1A-9FD5-BC4C-8833-BF4A1ED2CF75}" type="slidenum">
              <a:rPr lang="en-US" smtClean="0"/>
              <a:t>19</a:t>
            </a:fld>
            <a:endParaRPr lang="en-US"/>
          </a:p>
        </p:txBody>
      </p:sp>
    </p:spTree>
    <p:extLst>
      <p:ext uri="{BB962C8B-B14F-4D97-AF65-F5344CB8AC3E}">
        <p14:creationId xmlns:p14="http://schemas.microsoft.com/office/powerpoint/2010/main" val="16160176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t>Script</a:t>
            </a:r>
            <a:r>
              <a:rPr lang="en-US" dirty="0"/>
              <a:t>: Here</a:t>
            </a:r>
            <a:r>
              <a:rPr lang="en-US" baseline="0" dirty="0"/>
              <a:t> is what the UK’s parliament building with Big Ben would look like with 4</a:t>
            </a:r>
            <a:r>
              <a:rPr lang="fr-FR" baseline="0" dirty="0"/>
              <a:t> </a:t>
            </a:r>
            <a:r>
              <a:rPr lang="fr-FR" baseline="0" dirty="0" err="1"/>
              <a:t>degrees</a:t>
            </a:r>
            <a:r>
              <a:rPr lang="fr-FR" baseline="0" dirty="0"/>
              <a:t> Celsius of </a:t>
            </a:r>
            <a:r>
              <a:rPr lang="fr-FR" baseline="0" dirty="0" err="1"/>
              <a:t>warming</a:t>
            </a:r>
            <a:r>
              <a:rPr lang="fr-FR" baseline="0" dirty="0"/>
              <a:t>.</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B39ACC1A-9FD5-BC4C-8833-BF4A1ED2CF75}" type="slidenum">
              <a:rPr lang="en-US" smtClean="0"/>
              <a:t>22</a:t>
            </a:fld>
            <a:endParaRPr lang="en-US"/>
          </a:p>
        </p:txBody>
      </p:sp>
    </p:spTree>
    <p:extLst>
      <p:ext uri="{BB962C8B-B14F-4D97-AF65-F5344CB8AC3E}">
        <p14:creationId xmlns:p14="http://schemas.microsoft.com/office/powerpoint/2010/main" val="2381926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9ACC1A-9FD5-BC4C-8833-BF4A1ED2CF75}" type="slidenum">
              <a:rPr lang="en-US" smtClean="0"/>
              <a:t>24</a:t>
            </a:fld>
            <a:endParaRPr lang="en-US"/>
          </a:p>
        </p:txBody>
      </p:sp>
    </p:spTree>
    <p:extLst>
      <p:ext uri="{BB962C8B-B14F-4D97-AF65-F5344CB8AC3E}">
        <p14:creationId xmlns:p14="http://schemas.microsoft.com/office/powerpoint/2010/main" val="21657091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However, I want to be clear.  A 2-3 degree future is still very bleak – especially for the world’s most vulnerable nations and communities who experience the impacts of climate change disproportionately. We need to do better. Far better.  Here’s what a 2-3 degree future means for our world:  [Read bullets from the slide].</a:t>
            </a:r>
          </a:p>
          <a:p>
            <a:r>
              <a:rPr lang="en-US" sz="1200" kern="1200" dirty="0">
                <a:solidFill>
                  <a:schemeClr val="tx1"/>
                </a:solidFill>
                <a:latin typeface="+mn-lt"/>
                <a:ea typeface="+mn-ea"/>
                <a:cs typeface="+mn-cs"/>
              </a:rPr>
              <a:t> </a:t>
            </a:r>
          </a:p>
          <a:p>
            <a:endParaRPr lang="en-US" altLang="en-US" b="0" baseline="0" dirty="0">
              <a:latin typeface="Times" panose="02020603050405020304" pitchFamily="18" charset="0"/>
            </a:endParaRPr>
          </a:p>
        </p:txBody>
      </p:sp>
      <p:sp>
        <p:nvSpPr>
          <p:cNvPr id="4" name="Slide Number Placeholder 3"/>
          <p:cNvSpPr>
            <a:spLocks noGrp="1"/>
          </p:cNvSpPr>
          <p:nvPr>
            <p:ph type="sldNum" sz="quarter" idx="10"/>
          </p:nvPr>
        </p:nvSpPr>
        <p:spPr/>
        <p:txBody>
          <a:bodyPr/>
          <a:lstStyle/>
          <a:p>
            <a:fld id="{ABA245A8-C2EA-3044-948A-2138C6AB82A2}" type="slidenum">
              <a:rPr lang="en-US" smtClean="0"/>
              <a:t>25</a:t>
            </a:fld>
            <a:endParaRPr lang="en-US"/>
          </a:p>
        </p:txBody>
      </p:sp>
    </p:spTree>
    <p:extLst>
      <p:ext uri="{BB962C8B-B14F-4D97-AF65-F5344CB8AC3E}">
        <p14:creationId xmlns:p14="http://schemas.microsoft.com/office/powerpoint/2010/main" val="23929383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Espace réservé de l'image des diapositives 1"/>
          <p:cNvSpPr>
            <a:spLocks noGrp="1" noRot="1" noChangeAspect="1" noTextEdit="1"/>
          </p:cNvSpPr>
          <p:nvPr>
            <p:ph type="sldImg"/>
          </p:nvPr>
        </p:nvSpPr>
        <p:spPr>
          <a:xfrm>
            <a:off x="381000" y="685800"/>
            <a:ext cx="6096000" cy="3429000"/>
          </a:xfrm>
          <a:ln/>
        </p:spPr>
      </p:sp>
      <p:sp>
        <p:nvSpPr>
          <p:cNvPr id="86019" name="Espace réservé des commentaires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sz="1200" kern="1200" dirty="0">
                <a:solidFill>
                  <a:schemeClr val="tx1"/>
                </a:solidFill>
                <a:latin typeface="+mn-lt"/>
                <a:ea typeface="+mn-ea"/>
                <a:cs typeface="+mn-cs"/>
              </a:rPr>
              <a:t>By limiting warming to 2</a:t>
            </a:r>
            <a:r>
              <a:rPr lang="en-US" sz="1200" kern="1200" baseline="30000" dirty="0">
                <a:solidFill>
                  <a:schemeClr val="tx1"/>
                </a:solidFill>
                <a:latin typeface="+mn-lt"/>
                <a:ea typeface="+mn-ea"/>
                <a:cs typeface="+mn-cs"/>
              </a:rPr>
              <a:t>o</a:t>
            </a:r>
            <a:r>
              <a:rPr lang="en-US" sz="1200" kern="1200" baseline="0" dirty="0">
                <a:solidFill>
                  <a:schemeClr val="tx1"/>
                </a:solidFill>
                <a:latin typeface="+mn-lt"/>
                <a:ea typeface="+mn-ea"/>
                <a:cs typeface="+mn-cs"/>
              </a:rPr>
              <a:t>C, you have come very close to our stated goal and should be very proud of the progress you have made!  While there are still some serious impacts that the world will need to adapt to and prepare for, the impacts are FAR less severe than we would have seen under a business-as-usual scenario.</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Let’s take a look at the impacts we would expect to see in a 2</a:t>
            </a:r>
            <a:r>
              <a:rPr lang="en-US" sz="1200" kern="1200" baseline="30000" dirty="0">
                <a:solidFill>
                  <a:schemeClr val="tx1"/>
                </a:solidFill>
                <a:latin typeface="+mn-lt"/>
                <a:ea typeface="+mn-ea"/>
                <a:cs typeface="+mn-cs"/>
              </a:rPr>
              <a:t>o</a:t>
            </a:r>
            <a:r>
              <a:rPr lang="en-US" sz="1200" kern="1200" baseline="0" dirty="0">
                <a:solidFill>
                  <a:schemeClr val="tx1"/>
                </a:solidFill>
                <a:latin typeface="+mn-lt"/>
                <a:ea typeface="+mn-ea"/>
                <a:cs typeface="+mn-cs"/>
              </a:rPr>
              <a:t>C world: [Read bullets on the slide]</a:t>
            </a: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So we’ve come a long way – but in our final round of proposals, I ask us to dig deep and see if we can do even better.  Many of the island and low-lying nation states would still be left underwater at 2 degrees. To give them the best chance of enduring, we need to limit warming to 1.5</a:t>
            </a:r>
            <a:r>
              <a:rPr lang="en-US" sz="1200" kern="1200" baseline="30000" dirty="0">
                <a:solidFill>
                  <a:schemeClr val="tx1"/>
                </a:solidFill>
                <a:latin typeface="+mn-lt"/>
                <a:ea typeface="+mn-ea"/>
                <a:cs typeface="+mn-cs"/>
              </a:rPr>
              <a:t>o</a:t>
            </a:r>
            <a:r>
              <a:rPr lang="en-US" sz="1200" kern="1200" baseline="0" dirty="0">
                <a:solidFill>
                  <a:schemeClr val="tx1"/>
                </a:solidFill>
                <a:latin typeface="+mn-lt"/>
                <a:ea typeface="+mn-ea"/>
                <a:cs typeface="+mn-cs"/>
              </a:rPr>
              <a:t>C.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Can we get there in our last round of negotiations?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Let’s try our best – the world is looking to you!</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[If continuing the negotiations, transition back to Slides 31+32 and repeat Steps 2-4]</a:t>
            </a:r>
          </a:p>
        </p:txBody>
      </p:sp>
      <p:sp>
        <p:nvSpPr>
          <p:cNvPr id="86020" name="Espace réservé du numéro de diapositive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fld id="{11F817A1-BCEA-480D-888B-9E37206D114B}" type="slidenum">
              <a:rPr lang="en-US" altLang="en-US" sz="1200" smtClean="0"/>
              <a:pPr/>
              <a:t>26</a:t>
            </a:fld>
            <a:endParaRPr lang="en-US" altLang="en-US" sz="1200"/>
          </a:p>
        </p:txBody>
      </p:sp>
    </p:spTree>
    <p:extLst>
      <p:ext uri="{BB962C8B-B14F-4D97-AF65-F5344CB8AC3E}">
        <p14:creationId xmlns:p14="http://schemas.microsoft.com/office/powerpoint/2010/main" val="8216660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Espace réservé de l'image des diapositives 1"/>
          <p:cNvSpPr>
            <a:spLocks noGrp="1" noRot="1" noChangeAspect="1" noTextEdit="1"/>
          </p:cNvSpPr>
          <p:nvPr>
            <p:ph type="sldImg"/>
          </p:nvPr>
        </p:nvSpPr>
        <p:spPr>
          <a:xfrm>
            <a:off x="381000" y="685800"/>
            <a:ext cx="6096000" cy="3429000"/>
          </a:xfrm>
          <a:ln/>
        </p:spPr>
      </p:sp>
      <p:sp>
        <p:nvSpPr>
          <p:cNvPr id="3" name="Espace réservé des commentaires 2"/>
          <p:cNvSpPr>
            <a:spLocks noGrp="1"/>
          </p:cNvSpPr>
          <p:nvPr>
            <p:ph type="body" idx="1"/>
          </p:nvPr>
        </p:nvSpPr>
        <p:spPr/>
        <p:txBody>
          <a:bodyPr/>
          <a:lstStyle/>
          <a:p>
            <a:r>
              <a:rPr lang="en-US" sz="1200" kern="1200" dirty="0">
                <a:solidFill>
                  <a:schemeClr val="tx1"/>
                </a:solidFill>
                <a:latin typeface="+mn-lt"/>
                <a:ea typeface="+mn-ea"/>
                <a:cs typeface="+mn-cs"/>
              </a:rPr>
              <a:t>By limiting warming to 1.5</a:t>
            </a:r>
            <a:r>
              <a:rPr lang="en-US" sz="1200" kern="1200" baseline="30000" dirty="0">
                <a:solidFill>
                  <a:schemeClr val="tx1"/>
                </a:solidFill>
                <a:latin typeface="+mn-lt"/>
                <a:ea typeface="+mn-ea"/>
                <a:cs typeface="+mn-cs"/>
              </a:rPr>
              <a:t>o</a:t>
            </a:r>
            <a:r>
              <a:rPr lang="en-US" sz="1200" kern="1200" baseline="0" dirty="0">
                <a:solidFill>
                  <a:schemeClr val="tx1"/>
                </a:solidFill>
                <a:latin typeface="+mn-lt"/>
                <a:ea typeface="+mn-ea"/>
                <a:cs typeface="+mn-cs"/>
              </a:rPr>
              <a:t>C, you have achieved our collective goal!  This is no small feat and something we should all be proud of.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Congratulations!!!  We have arrived at a set of policies that will avert the worst impacts of climate change, especially for the world’s most vulnerable.</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While there are still impacts that we will need to adapt to, look at how significantly the impacts were reduced compared to a 4</a:t>
            </a:r>
            <a:r>
              <a:rPr lang="en-US" sz="1200" kern="1200" baseline="30000" dirty="0">
                <a:solidFill>
                  <a:schemeClr val="tx1"/>
                </a:solidFill>
                <a:latin typeface="+mn-lt"/>
                <a:ea typeface="+mn-ea"/>
                <a:cs typeface="+mn-cs"/>
              </a:rPr>
              <a:t>o</a:t>
            </a:r>
            <a:r>
              <a:rPr lang="en-US" sz="1200" kern="1200" baseline="0" dirty="0">
                <a:solidFill>
                  <a:schemeClr val="tx1"/>
                </a:solidFill>
                <a:latin typeface="+mn-lt"/>
                <a:ea typeface="+mn-ea"/>
                <a:cs typeface="+mn-cs"/>
              </a:rPr>
              <a:t>C scenario of warming: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[Review bullets on the slide]</a:t>
            </a:r>
          </a:p>
        </p:txBody>
      </p:sp>
      <p:sp>
        <p:nvSpPr>
          <p:cNvPr id="83972" name="Espace réservé du numéro de diapositive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fld id="{3A76D7F2-A588-4B0E-9FF5-32BF028766E2}" type="slidenum">
              <a:rPr lang="en-US" altLang="en-US" sz="1200" smtClean="0"/>
              <a:pPr/>
              <a:t>27</a:t>
            </a:fld>
            <a:endParaRPr lang="en-US" altLang="en-US" sz="1200"/>
          </a:p>
        </p:txBody>
      </p:sp>
    </p:spTree>
    <p:extLst>
      <p:ext uri="{BB962C8B-B14F-4D97-AF65-F5344CB8AC3E}">
        <p14:creationId xmlns:p14="http://schemas.microsoft.com/office/powerpoint/2010/main" val="28786052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Espace réservé de l'image des diapositives 1"/>
          <p:cNvSpPr>
            <a:spLocks noGrp="1" noRot="1" noChangeAspect="1" noTextEdit="1"/>
          </p:cNvSpPr>
          <p:nvPr>
            <p:ph type="sldImg"/>
          </p:nvPr>
        </p:nvSpPr>
        <p:spPr>
          <a:xfrm>
            <a:off x="381000" y="685800"/>
            <a:ext cx="6096000" cy="3429000"/>
          </a:xfrm>
          <a:ln/>
        </p:spPr>
      </p:sp>
      <p:sp>
        <p:nvSpPr>
          <p:cNvPr id="3" name="Espace réservé des commentaires 2"/>
          <p:cNvSpPr>
            <a:spLocks noGrp="1"/>
          </p:cNvSpPr>
          <p:nvPr>
            <p:ph type="body" idx="1"/>
          </p:nvPr>
        </p:nvSpPr>
        <p:spPr/>
        <p:txBody>
          <a:bodyPr/>
          <a:lstStyle/>
          <a:p>
            <a:r>
              <a:rPr lang="en-US" altLang="en-US" b="1" dirty="0">
                <a:latin typeface="Times" panose="02020603050405020304" pitchFamily="18" charset="0"/>
              </a:rPr>
              <a:t>1. </a:t>
            </a:r>
            <a:r>
              <a:rPr lang="en-US" altLang="en-US" dirty="0" err="1">
                <a:latin typeface="Times" panose="02020603050405020304" pitchFamily="18" charset="0"/>
              </a:rPr>
              <a:t>Shindell</a:t>
            </a:r>
            <a:r>
              <a:rPr lang="en-US" altLang="en-US" dirty="0">
                <a:latin typeface="Times" panose="02020603050405020304" pitchFamily="18" charset="0"/>
              </a:rPr>
              <a:t>, Drew T., </a:t>
            </a:r>
            <a:r>
              <a:rPr lang="en-US" altLang="en-US" dirty="0" err="1">
                <a:latin typeface="Times" panose="02020603050405020304" pitchFamily="18" charset="0"/>
              </a:rPr>
              <a:t>Yunha</a:t>
            </a:r>
            <a:r>
              <a:rPr lang="en-US" altLang="en-US" dirty="0">
                <a:latin typeface="Times" panose="02020603050405020304" pitchFamily="18" charset="0"/>
              </a:rPr>
              <a:t> Lee, and Greg </a:t>
            </a:r>
            <a:r>
              <a:rPr lang="en-US" altLang="en-US" dirty="0" err="1">
                <a:latin typeface="Times" panose="02020603050405020304" pitchFamily="18" charset="0"/>
              </a:rPr>
              <a:t>Faluvegi</a:t>
            </a:r>
            <a:r>
              <a:rPr lang="en-US" altLang="en-US" dirty="0">
                <a:latin typeface="Times" panose="02020603050405020304" pitchFamily="18" charset="0"/>
              </a:rPr>
              <a:t>. "Climate and Health Impacts of US Emissions Reductions Consistent with 2 °C." </a:t>
            </a:r>
            <a:r>
              <a:rPr lang="en-US" altLang="en-US" i="1" dirty="0">
                <a:latin typeface="Times" panose="02020603050405020304" pitchFamily="18" charset="0"/>
              </a:rPr>
              <a:t>Nature Climate Change Nature Climate Change</a:t>
            </a:r>
            <a:r>
              <a:rPr lang="en-US" altLang="en-US" dirty="0">
                <a:latin typeface="Times" panose="02020603050405020304" pitchFamily="18" charset="0"/>
              </a:rPr>
              <a:t> 6.5 (2016): 503-507. </a:t>
            </a:r>
          </a:p>
          <a:p>
            <a:r>
              <a:rPr lang="en-US" altLang="en-US" b="1" dirty="0">
                <a:latin typeface="Times" panose="02020603050405020304" pitchFamily="18" charset="0"/>
              </a:rPr>
              <a:t>2. </a:t>
            </a:r>
            <a:r>
              <a:rPr lang="en-US" altLang="en-US" dirty="0">
                <a:latin typeface="Times" panose="02020603050405020304" pitchFamily="18" charset="0"/>
              </a:rPr>
              <a:t>"Human Health." </a:t>
            </a:r>
            <a:r>
              <a:rPr lang="en-US" altLang="en-US" i="1" dirty="0">
                <a:latin typeface="Times" panose="02020603050405020304" pitchFamily="18" charset="0"/>
              </a:rPr>
              <a:t>Climate Impacts on Human Health</a:t>
            </a:r>
            <a:r>
              <a:rPr lang="en-US" altLang="en-US" dirty="0">
                <a:latin typeface="Times" panose="02020603050405020304" pitchFamily="18" charset="0"/>
              </a:rPr>
              <a:t>. EPA. </a:t>
            </a:r>
          </a:p>
          <a:p>
            <a:endParaRPr lang="en-US" altLang="en-US" dirty="0">
              <a:latin typeface="Times" panose="02020603050405020304" pitchFamily="18" charset="0"/>
            </a:endParaRPr>
          </a:p>
        </p:txBody>
      </p:sp>
      <p:sp>
        <p:nvSpPr>
          <p:cNvPr id="83972" name="Espace réservé du numéro de diapositive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fld id="{3A76D7F2-A588-4B0E-9FF5-32BF028766E2}" type="slidenum">
              <a:rPr lang="en-US" altLang="en-US" sz="1200" smtClean="0"/>
              <a:pPr/>
              <a:t>28</a:t>
            </a:fld>
            <a:endParaRPr lang="en-US" altLang="en-US" sz="1200"/>
          </a:p>
        </p:txBody>
      </p:sp>
    </p:spTree>
    <p:extLst>
      <p:ext uri="{BB962C8B-B14F-4D97-AF65-F5344CB8AC3E}">
        <p14:creationId xmlns:p14="http://schemas.microsoft.com/office/powerpoint/2010/main" val="7423247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9ACC1A-9FD5-BC4C-8833-BF4A1ED2CF75}" type="slidenum">
              <a:rPr lang="en-US" smtClean="0"/>
              <a:t>29</a:t>
            </a:fld>
            <a:endParaRPr lang="en-US"/>
          </a:p>
        </p:txBody>
      </p:sp>
    </p:spTree>
    <p:extLst>
      <p:ext uri="{BB962C8B-B14F-4D97-AF65-F5344CB8AC3E}">
        <p14:creationId xmlns:p14="http://schemas.microsoft.com/office/powerpoint/2010/main" val="23128653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r>
              <a:rPr lang="en-US" dirty="0"/>
              <a:t>Note – Use the </a:t>
            </a:r>
            <a:r>
              <a:rPr lang="en-US" dirty="0" err="1"/>
              <a:t>En</a:t>
            </a:r>
            <a:r>
              <a:rPr lang="en-US" dirty="0"/>
              <a:t>-ROADS control panel guide to help orient participants to their decision variables e.g., 18 levers. Use this time to also briefly orient people to the actual </a:t>
            </a:r>
            <a:r>
              <a:rPr lang="en-US" dirty="0" err="1"/>
              <a:t>En</a:t>
            </a:r>
            <a:r>
              <a:rPr lang="en-US" dirty="0"/>
              <a:t>-ROADS simulator, and show how this Guide relates to the </a:t>
            </a:r>
            <a:r>
              <a:rPr lang="en-US" dirty="0" err="1"/>
              <a:t>En</a:t>
            </a:r>
            <a:r>
              <a:rPr lang="en-US" dirty="0"/>
              <a:t>-ROADS simulator. </a:t>
            </a:r>
          </a:p>
        </p:txBody>
      </p:sp>
      <p:sp>
        <p:nvSpPr>
          <p:cNvPr id="4" name="Slide Number Placeholder 3"/>
          <p:cNvSpPr>
            <a:spLocks noGrp="1"/>
          </p:cNvSpPr>
          <p:nvPr>
            <p:ph type="sldNum" sz="quarter" idx="5"/>
          </p:nvPr>
        </p:nvSpPr>
        <p:spPr/>
        <p:txBody>
          <a:bodyPr/>
          <a:lstStyle/>
          <a:p>
            <a:fld id="{B39ACC1A-9FD5-BC4C-8833-BF4A1ED2CF75}" type="slidenum">
              <a:rPr lang="en-US" smtClean="0"/>
              <a:t>30</a:t>
            </a:fld>
            <a:endParaRPr lang="en-US"/>
          </a:p>
        </p:txBody>
      </p:sp>
    </p:spTree>
    <p:extLst>
      <p:ext uri="{BB962C8B-B14F-4D97-AF65-F5344CB8AC3E}">
        <p14:creationId xmlns:p14="http://schemas.microsoft.com/office/powerpoint/2010/main" val="10949844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9ACC1A-9FD5-BC4C-8833-BF4A1ED2CF75}" type="slidenum">
              <a:rPr lang="en-US" smtClean="0"/>
              <a:t>31</a:t>
            </a:fld>
            <a:endParaRPr lang="en-US"/>
          </a:p>
        </p:txBody>
      </p:sp>
    </p:spTree>
    <p:extLst>
      <p:ext uri="{BB962C8B-B14F-4D97-AF65-F5344CB8AC3E}">
        <p14:creationId xmlns:p14="http://schemas.microsoft.com/office/powerpoint/2010/main" val="4211398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9ACC1A-9FD5-BC4C-8833-BF4A1ED2CF75}" type="slidenum">
              <a:rPr lang="en-US" smtClean="0"/>
              <a:t>34</a:t>
            </a:fld>
            <a:endParaRPr lang="en-US"/>
          </a:p>
        </p:txBody>
      </p:sp>
    </p:spTree>
    <p:extLst>
      <p:ext uri="{BB962C8B-B14F-4D97-AF65-F5344CB8AC3E}">
        <p14:creationId xmlns:p14="http://schemas.microsoft.com/office/powerpoint/2010/main" val="30774028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73DA6F2B-58E2-B947-BAC6-452F52BB8DFE}" type="slidenum">
              <a:rPr lang="en-US" altLang="en-US" sz="1200"/>
              <a:pPr/>
              <a:t>35</a:t>
            </a:fld>
            <a:endParaRPr lang="en-US" altLang="en-US" sz="1200"/>
          </a:p>
        </p:txBody>
      </p:sp>
      <p:sp>
        <p:nvSpPr>
          <p:cNvPr id="13314" name="Rectangle 2"/>
          <p:cNvSpPr>
            <a:spLocks noGrp="1" noRot="1" noChangeAspect="1" noChangeArrowheads="1"/>
          </p:cNvSpPr>
          <p:nvPr>
            <p:ph type="sldImg"/>
          </p:nvPr>
        </p:nvSpPr>
        <p:spPr>
          <a:xfrm>
            <a:off x="733425" y="630238"/>
            <a:ext cx="5610225" cy="3155950"/>
          </a:xfrm>
          <a:solidFill>
            <a:srgbClr val="FFFFFF"/>
          </a:solidFill>
          <a:ln/>
        </p:spPr>
      </p:sp>
      <p:sp>
        <p:nvSpPr>
          <p:cNvPr id="1331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charset="0"/>
              <a:ea typeface="ＭＳ Ｐゴシック" charset="-128"/>
            </a:endParaRPr>
          </a:p>
        </p:txBody>
      </p:sp>
    </p:spTree>
    <p:extLst>
      <p:ext uri="{BB962C8B-B14F-4D97-AF65-F5344CB8AC3E}">
        <p14:creationId xmlns:p14="http://schemas.microsoft.com/office/powerpoint/2010/main" val="32227558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normAutofit/>
          </a:bodyPr>
          <a:lstStyle/>
          <a:p>
            <a:r>
              <a:rPr lang="en-US" dirty="0"/>
              <a:t>Source - </a:t>
            </a:r>
            <a:r>
              <a:rPr lang="en-US" sz="1200" b="0" i="0" kern="1200" dirty="0">
                <a:solidFill>
                  <a:schemeClr val="tx1"/>
                </a:solidFill>
                <a:effectLst/>
                <a:latin typeface="+mn-lt"/>
                <a:ea typeface="+mn-ea"/>
                <a:cs typeface="+mn-cs"/>
              </a:rPr>
              <a:t>report from World Wildlife Fund (WWF),Ceres, Calvert Research and Management (Calvert) and CDP, April 25 2017</a:t>
            </a:r>
            <a:endParaRPr lang="en-US" dirty="0"/>
          </a:p>
          <a:p>
            <a:r>
              <a:rPr lang="en-US" dirty="0"/>
              <a:t>http://www.ceres.org/resources/reports/power-forward-2.0-how-american-companies-are-setting-clean-energy-targets-and-capturing-greater-business-value/view</a:t>
            </a:r>
          </a:p>
          <a:p>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These 100 Companies Are Responsible for Most of the World’s Carbon Emissions </a:t>
            </a:r>
            <a:r>
              <a:rPr lang="en-US" sz="1200" b="0" i="0" kern="1200" dirty="0">
                <a:solidFill>
                  <a:schemeClr val="tx1"/>
                </a:solidFill>
                <a:effectLst/>
                <a:latin typeface="+mn-lt"/>
                <a:ea typeface="+mn-ea"/>
                <a:cs typeface="+mn-cs"/>
              </a:rPr>
              <a:t>About 100 companies have been responsible for about 71% of the world’s greenhouse gas emissions.</a:t>
            </a:r>
            <a:endParaRPr lang="en-US" sz="1200" b="1"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0338803-9257-4AA1-942C-9A1166DF9A9A}" type="slidenum">
              <a:rPr lang="en-US" smtClean="0"/>
              <a:pPr/>
              <a:t>36</a:t>
            </a:fld>
            <a:endParaRPr lang="en-US" dirty="0"/>
          </a:p>
        </p:txBody>
      </p:sp>
    </p:spTree>
    <p:extLst>
      <p:ext uri="{BB962C8B-B14F-4D97-AF65-F5344CB8AC3E}">
        <p14:creationId xmlns:p14="http://schemas.microsoft.com/office/powerpoint/2010/main" val="39727763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r>
              <a:rPr lang="en-US" dirty="0">
                <a:hlinkClick r:id="rId3"/>
              </a:rPr>
              <a:t>https://carbonpricingdashboard.worldbank.org/map_data</a:t>
            </a:r>
            <a:endParaRPr lang="en-US" dirty="0"/>
          </a:p>
        </p:txBody>
      </p:sp>
      <p:sp>
        <p:nvSpPr>
          <p:cNvPr id="4" name="Slide Number Placeholder 3"/>
          <p:cNvSpPr>
            <a:spLocks noGrp="1"/>
          </p:cNvSpPr>
          <p:nvPr>
            <p:ph type="sldNum" sz="quarter" idx="10"/>
          </p:nvPr>
        </p:nvSpPr>
        <p:spPr/>
        <p:txBody>
          <a:bodyPr/>
          <a:lstStyle/>
          <a:p>
            <a:fld id="{C0338803-9257-4AA1-942C-9A1166DF9A9A}" type="slidenum">
              <a:rPr lang="en-US" smtClean="0"/>
              <a:pPr/>
              <a:t>37</a:t>
            </a:fld>
            <a:endParaRPr lang="en-US" dirty="0"/>
          </a:p>
        </p:txBody>
      </p:sp>
    </p:spTree>
    <p:extLst>
      <p:ext uri="{BB962C8B-B14F-4D97-AF65-F5344CB8AC3E}">
        <p14:creationId xmlns:p14="http://schemas.microsoft.com/office/powerpoint/2010/main" val="41007069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5A8DBAF7-9EE0-424F-BECC-AB5553631155}" type="slidenum">
              <a:rPr lang="en-US" sz="1200"/>
              <a:pPr/>
              <a:t>38</a:t>
            </a:fld>
            <a:endParaRPr lang="en-US" sz="1200"/>
          </a:p>
        </p:txBody>
      </p:sp>
      <p:sp>
        <p:nvSpPr>
          <p:cNvPr id="221186" name="Rectangle 2"/>
          <p:cNvSpPr>
            <a:spLocks noGrp="1" noRot="1" noChangeAspect="1" noChangeArrowheads="1"/>
          </p:cNvSpPr>
          <p:nvPr>
            <p:ph type="sldImg"/>
          </p:nvPr>
        </p:nvSpPr>
        <p:spPr>
          <a:xfrm>
            <a:off x="733425" y="630238"/>
            <a:ext cx="5610225" cy="3155950"/>
          </a:xfrm>
          <a:solidFill>
            <a:srgbClr val="FFFFFF"/>
          </a:solidFill>
          <a:ln/>
        </p:spPr>
      </p:sp>
      <p:sp>
        <p:nvSpPr>
          <p:cNvPr id="22118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sz="1400" b="1">
              <a:solidFill>
                <a:srgbClr val="0000FF"/>
              </a:solidFill>
              <a:latin typeface="Times" charset="0"/>
              <a:ea typeface="ＭＳ Ｐゴシック" charset="0"/>
              <a:cs typeface="ＭＳ Ｐゴシック" charset="0"/>
            </a:endParaRPr>
          </a:p>
        </p:txBody>
      </p:sp>
    </p:spTree>
    <p:extLst>
      <p:ext uri="{BB962C8B-B14F-4D97-AF65-F5344CB8AC3E}">
        <p14:creationId xmlns:p14="http://schemas.microsoft.com/office/powerpoint/2010/main" val="11392228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r>
              <a:rPr lang="en-US" dirty="0"/>
              <a:t>People are in the streets. You must act.</a:t>
            </a:r>
            <a:r>
              <a:rPr lang="en-US" baseline="0" dirty="0"/>
              <a:t> </a:t>
            </a:r>
            <a:endParaRPr lang="en-US" dirty="0"/>
          </a:p>
        </p:txBody>
      </p:sp>
      <p:sp>
        <p:nvSpPr>
          <p:cNvPr id="4" name="Slide Number Placeholder 3"/>
          <p:cNvSpPr>
            <a:spLocks noGrp="1"/>
          </p:cNvSpPr>
          <p:nvPr>
            <p:ph type="sldNum" sz="quarter" idx="10"/>
          </p:nvPr>
        </p:nvSpPr>
        <p:spPr/>
        <p:txBody>
          <a:bodyPr/>
          <a:lstStyle/>
          <a:p>
            <a:fld id="{B39ACC1A-9FD5-BC4C-8833-BF4A1ED2CF75}" type="slidenum">
              <a:rPr lang="en-US" smtClean="0"/>
              <a:t>39</a:t>
            </a:fld>
            <a:endParaRPr lang="en-US"/>
          </a:p>
        </p:txBody>
      </p:sp>
    </p:spTree>
    <p:extLst>
      <p:ext uri="{BB962C8B-B14F-4D97-AF65-F5344CB8AC3E}">
        <p14:creationId xmlns:p14="http://schemas.microsoft.com/office/powerpoint/2010/main" val="8465422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73DA6F2B-58E2-B947-BAC6-452F52BB8DFE}" type="slidenum">
              <a:rPr lang="en-US" altLang="en-US" sz="1200"/>
              <a:pPr/>
              <a:t>40</a:t>
            </a:fld>
            <a:endParaRPr lang="en-US" altLang="en-US" sz="1200"/>
          </a:p>
        </p:txBody>
      </p:sp>
      <p:sp>
        <p:nvSpPr>
          <p:cNvPr id="13314" name="Rectangle 2"/>
          <p:cNvSpPr>
            <a:spLocks noGrp="1" noRot="1" noChangeAspect="1" noChangeArrowheads="1"/>
          </p:cNvSpPr>
          <p:nvPr>
            <p:ph type="sldImg"/>
          </p:nvPr>
        </p:nvSpPr>
        <p:spPr>
          <a:xfrm>
            <a:off x="733425" y="630238"/>
            <a:ext cx="5610225" cy="3155950"/>
          </a:xfrm>
          <a:solidFill>
            <a:srgbClr val="FFFFFF"/>
          </a:solidFill>
          <a:ln/>
        </p:spPr>
      </p:sp>
      <p:sp>
        <p:nvSpPr>
          <p:cNvPr id="13315"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dirty="0">
                <a:latin typeface="Times" charset="0"/>
                <a:ea typeface="ＭＳ Ｐゴシック" charset="-128"/>
              </a:rPr>
              <a:t>Note – These are the three basic guiding questions to lead the debriefing discussion. You may choose your own and follow up with more detailed questions. We provide some options for Additional Discussion Questions in the Facilitator’s Guide.</a:t>
            </a:r>
          </a:p>
        </p:txBody>
      </p:sp>
    </p:spTree>
    <p:extLst>
      <p:ext uri="{BB962C8B-B14F-4D97-AF65-F5344CB8AC3E}">
        <p14:creationId xmlns:p14="http://schemas.microsoft.com/office/powerpoint/2010/main" val="31840079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r>
              <a:rPr lang="en-US" dirty="0"/>
              <a:t>Source: https://www.theguardian.com/environment/climate-consensus-97-per-cent/2017/may/19/study-inspiring-action-on-climate-change-is-more-complex-than-you-might-think</a:t>
            </a:r>
          </a:p>
          <a:p>
            <a:endParaRPr lang="en-US" dirty="0"/>
          </a:p>
        </p:txBody>
      </p:sp>
      <p:sp>
        <p:nvSpPr>
          <p:cNvPr id="4" name="Slide Number Placeholder 3"/>
          <p:cNvSpPr>
            <a:spLocks noGrp="1"/>
          </p:cNvSpPr>
          <p:nvPr>
            <p:ph type="sldNum" sz="quarter" idx="10"/>
          </p:nvPr>
        </p:nvSpPr>
        <p:spPr/>
        <p:txBody>
          <a:bodyPr/>
          <a:lstStyle/>
          <a:p>
            <a:fld id="{41E2F544-3471-ED42-A022-DD13BA26F123}" type="slidenum">
              <a:rPr lang="en-US" altLang="en-US" smtClean="0"/>
              <a:pPr/>
              <a:t>41</a:t>
            </a:fld>
            <a:endParaRPr lang="en-US" altLang="en-US"/>
          </a:p>
        </p:txBody>
      </p:sp>
    </p:spTree>
    <p:extLst>
      <p:ext uri="{BB962C8B-B14F-4D97-AF65-F5344CB8AC3E}">
        <p14:creationId xmlns:p14="http://schemas.microsoft.com/office/powerpoint/2010/main" val="19496039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9ACC1A-9FD5-BC4C-8833-BF4A1ED2CF75}" type="slidenum">
              <a:rPr lang="en-US" smtClean="0"/>
              <a:t>42</a:t>
            </a:fld>
            <a:endParaRPr lang="en-US"/>
          </a:p>
        </p:txBody>
      </p:sp>
    </p:spTree>
    <p:extLst>
      <p:ext uri="{BB962C8B-B14F-4D97-AF65-F5344CB8AC3E}">
        <p14:creationId xmlns:p14="http://schemas.microsoft.com/office/powerpoint/2010/main" val="31246235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 White ">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DE2B94-2478-0049-BB83-08DA3B519B9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5686"/>
            <a:ext cx="12303945" cy="6965776"/>
          </a:xfrm>
          <a:prstGeom prst="rect">
            <a:avLst/>
          </a:prstGeom>
        </p:spPr>
      </p:pic>
      <p:sp>
        <p:nvSpPr>
          <p:cNvPr id="8" name="Title 1">
            <a:extLst>
              <a:ext uri="{FF2B5EF4-FFF2-40B4-BE49-F238E27FC236}">
                <a16:creationId xmlns:a16="http://schemas.microsoft.com/office/drawing/2014/main" id="{EF346857-5742-884D-9E9B-F1A6BA2E49E1}"/>
              </a:ext>
            </a:extLst>
          </p:cNvPr>
          <p:cNvSpPr>
            <a:spLocks noGrp="1"/>
          </p:cNvSpPr>
          <p:nvPr>
            <p:ph type="ctrTitle" hasCustomPrompt="1"/>
          </p:nvPr>
        </p:nvSpPr>
        <p:spPr>
          <a:xfrm>
            <a:off x="911389" y="781876"/>
            <a:ext cx="6695359" cy="2319132"/>
          </a:xfrm>
        </p:spPr>
        <p:txBody>
          <a:bodyPr anchor="ctr">
            <a:normAutofit/>
          </a:bodyPr>
          <a:lstStyle>
            <a:lvl1pPr algn="l">
              <a:defRPr sz="4800" b="1" i="0">
                <a:solidFill>
                  <a:srgbClr val="FFC000"/>
                </a:solidFill>
                <a:latin typeface="Helvetica" pitchFamily="2" charset="0"/>
              </a:defRPr>
            </a:lvl1pPr>
          </a:lstStyle>
          <a:p>
            <a:r>
              <a:rPr lang="en-US" dirty="0"/>
              <a:t>Click to edit Master Slide title</a:t>
            </a:r>
          </a:p>
        </p:txBody>
      </p:sp>
      <p:sp>
        <p:nvSpPr>
          <p:cNvPr id="9" name="Subtitle 2">
            <a:extLst>
              <a:ext uri="{FF2B5EF4-FFF2-40B4-BE49-F238E27FC236}">
                <a16:creationId xmlns:a16="http://schemas.microsoft.com/office/drawing/2014/main" id="{F6E66ACE-5A69-6648-B04D-6A23B6D609CD}"/>
              </a:ext>
            </a:extLst>
          </p:cNvPr>
          <p:cNvSpPr>
            <a:spLocks noGrp="1"/>
          </p:cNvSpPr>
          <p:nvPr>
            <p:ph type="subTitle" idx="1" hasCustomPrompt="1"/>
          </p:nvPr>
        </p:nvSpPr>
        <p:spPr>
          <a:xfrm>
            <a:off x="911389" y="3267350"/>
            <a:ext cx="6695359" cy="1655762"/>
          </a:xfrm>
        </p:spPr>
        <p:txBody>
          <a:bodyPr>
            <a:normAutofit/>
          </a:bodyPr>
          <a:lstStyle>
            <a:lvl1pPr marL="0" indent="0" algn="l">
              <a:buNone/>
              <a:defRPr sz="3000" b="0" i="0">
                <a:solidFill>
                  <a:schemeClr val="bg1"/>
                </a:solidFill>
                <a:latin typeface="Helvetica Light" panose="020B04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Slide subtitle</a:t>
            </a:r>
          </a:p>
        </p:txBody>
      </p:sp>
      <p:cxnSp>
        <p:nvCxnSpPr>
          <p:cNvPr id="12" name="Straight Connector 11">
            <a:extLst>
              <a:ext uri="{FF2B5EF4-FFF2-40B4-BE49-F238E27FC236}">
                <a16:creationId xmlns:a16="http://schemas.microsoft.com/office/drawing/2014/main" id="{7FE35752-FE8F-7A42-B8D7-BACBFD8E54A3}"/>
              </a:ext>
            </a:extLst>
          </p:cNvPr>
          <p:cNvCxnSpPr/>
          <p:nvPr userDrawn="1"/>
        </p:nvCxnSpPr>
        <p:spPr>
          <a:xfrm>
            <a:off x="1046922" y="2902225"/>
            <a:ext cx="7792278"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8948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CD4B30D-B216-DB48-A016-619AFACC1416}"/>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0" y="0"/>
            <a:ext cx="12192000" cy="6858000"/>
          </a:xfrm>
          <a:prstGeom prst="rect">
            <a:avLst/>
          </a:prstGeom>
        </p:spPr>
      </p:pic>
      <p:sp>
        <p:nvSpPr>
          <p:cNvPr id="13" name="Title 1">
            <a:extLst>
              <a:ext uri="{FF2B5EF4-FFF2-40B4-BE49-F238E27FC236}">
                <a16:creationId xmlns:a16="http://schemas.microsoft.com/office/drawing/2014/main" id="{0083FBCF-329E-8F47-90E0-26592D51F560}"/>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A71AB9BF-D5D3-B34C-89E4-72465B5D0FE0}"/>
              </a:ext>
            </a:extLst>
          </p:cNvPr>
          <p:cNvSpPr>
            <a:spLocks noGrp="1"/>
          </p:cNvSpPr>
          <p:nvPr>
            <p:ph idx="1"/>
          </p:nvPr>
        </p:nvSpPr>
        <p:spPr>
          <a:xfrm>
            <a:off x="466722" y="1416846"/>
            <a:ext cx="11261452" cy="4606924"/>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00409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Blue Background/Text Right">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DFE3B78A-C3E9-7740-ACBE-843BEE7B1079}"/>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26505" y="0"/>
            <a:ext cx="12284765" cy="6858000"/>
          </a:xfrm>
          <a:prstGeom prst="rect">
            <a:avLst/>
          </a:prstGeom>
        </p:spPr>
      </p:pic>
      <p:sp>
        <p:nvSpPr>
          <p:cNvPr id="10" name="Text Placeholder 5">
            <a:extLst>
              <a:ext uri="{FF2B5EF4-FFF2-40B4-BE49-F238E27FC236}">
                <a16:creationId xmlns:a16="http://schemas.microsoft.com/office/drawing/2014/main" id="{163F7AE6-A5CF-1741-9ABA-D16956EE3C4C}"/>
              </a:ext>
            </a:extLst>
          </p:cNvPr>
          <p:cNvSpPr>
            <a:spLocks noGrp="1"/>
          </p:cNvSpPr>
          <p:nvPr>
            <p:ph type="body" sz="quarter" idx="12"/>
          </p:nvPr>
        </p:nvSpPr>
        <p:spPr>
          <a:xfrm>
            <a:off x="6406660" y="1404730"/>
            <a:ext cx="5228299" cy="461904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5">
            <a:extLst>
              <a:ext uri="{FF2B5EF4-FFF2-40B4-BE49-F238E27FC236}">
                <a16:creationId xmlns:a16="http://schemas.microsoft.com/office/drawing/2014/main" id="{F60AE409-6B6B-CC45-8860-5F1D67E328A9}"/>
              </a:ext>
            </a:extLst>
          </p:cNvPr>
          <p:cNvSpPr>
            <a:spLocks noGrp="1"/>
          </p:cNvSpPr>
          <p:nvPr>
            <p:ph type="body" sz="quarter" idx="13"/>
          </p:nvPr>
        </p:nvSpPr>
        <p:spPr>
          <a:xfrm>
            <a:off x="466722" y="1404730"/>
            <a:ext cx="5316637" cy="461904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a:extLst>
              <a:ext uri="{FF2B5EF4-FFF2-40B4-BE49-F238E27FC236}">
                <a16:creationId xmlns:a16="http://schemas.microsoft.com/office/drawing/2014/main" id="{561D046E-CC09-8640-B369-6E42E12B47A5}"/>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Tree>
    <p:extLst>
      <p:ext uri="{BB962C8B-B14F-4D97-AF65-F5344CB8AC3E}">
        <p14:creationId xmlns:p14="http://schemas.microsoft.com/office/powerpoint/2010/main" val="3730016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Blue Background/Text Right">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DFE3B78A-C3E9-7740-ACBE-843BEE7B1079}"/>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26505" y="0"/>
            <a:ext cx="12284765" cy="6858000"/>
          </a:xfrm>
          <a:prstGeom prst="rect">
            <a:avLst/>
          </a:prstGeom>
        </p:spPr>
      </p:pic>
      <p:sp>
        <p:nvSpPr>
          <p:cNvPr id="12" name="Text Placeholder 5">
            <a:extLst>
              <a:ext uri="{FF2B5EF4-FFF2-40B4-BE49-F238E27FC236}">
                <a16:creationId xmlns:a16="http://schemas.microsoft.com/office/drawing/2014/main" id="{E698E736-4DD4-2C4D-B44A-263F86800A1B}"/>
              </a:ext>
            </a:extLst>
          </p:cNvPr>
          <p:cNvSpPr>
            <a:spLocks noGrp="1"/>
          </p:cNvSpPr>
          <p:nvPr>
            <p:ph type="body" sz="quarter" idx="12"/>
          </p:nvPr>
        </p:nvSpPr>
        <p:spPr>
          <a:xfrm>
            <a:off x="6406660" y="698756"/>
            <a:ext cx="5228299" cy="532501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5">
            <a:extLst>
              <a:ext uri="{FF2B5EF4-FFF2-40B4-BE49-F238E27FC236}">
                <a16:creationId xmlns:a16="http://schemas.microsoft.com/office/drawing/2014/main" id="{92E74E7C-03D1-974D-A20A-98738FDF95EE}"/>
              </a:ext>
            </a:extLst>
          </p:cNvPr>
          <p:cNvSpPr>
            <a:spLocks noGrp="1"/>
          </p:cNvSpPr>
          <p:nvPr>
            <p:ph type="body" sz="quarter" idx="13"/>
          </p:nvPr>
        </p:nvSpPr>
        <p:spPr>
          <a:xfrm>
            <a:off x="466722" y="1815548"/>
            <a:ext cx="5316637" cy="420822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a:extLst>
              <a:ext uri="{FF2B5EF4-FFF2-40B4-BE49-F238E27FC236}">
                <a16:creationId xmlns:a16="http://schemas.microsoft.com/office/drawing/2014/main" id="{1E230E88-2101-D14C-A85E-AFA047F5312D}"/>
              </a:ext>
            </a:extLst>
          </p:cNvPr>
          <p:cNvSpPr>
            <a:spLocks noGrp="1"/>
          </p:cNvSpPr>
          <p:nvPr>
            <p:ph type="ctrTitle"/>
          </p:nvPr>
        </p:nvSpPr>
        <p:spPr>
          <a:xfrm>
            <a:off x="466722" y="698756"/>
            <a:ext cx="5316637" cy="984269"/>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Tree>
    <p:extLst>
      <p:ext uri="{BB962C8B-B14F-4D97-AF65-F5344CB8AC3E}">
        <p14:creationId xmlns:p14="http://schemas.microsoft.com/office/powerpoint/2010/main" val="4154699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ue &amp; White/Text Right">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2E4C28E5-9D1A-FF4C-AC4A-CDC3AD10D3EA}"/>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654"/>
          <a:stretch/>
        </p:blipFill>
        <p:spPr>
          <a:xfrm>
            <a:off x="6042991" y="0"/>
            <a:ext cx="6139275" cy="6858000"/>
          </a:xfrm>
          <a:prstGeom prst="rect">
            <a:avLst/>
          </a:prstGeom>
        </p:spPr>
      </p:pic>
      <p:sp>
        <p:nvSpPr>
          <p:cNvPr id="25" name="Text Placeholder 5">
            <a:extLst>
              <a:ext uri="{FF2B5EF4-FFF2-40B4-BE49-F238E27FC236}">
                <a16:creationId xmlns:a16="http://schemas.microsoft.com/office/drawing/2014/main" id="{9EF74550-9853-8D4F-891B-1BEA2FF6D9B7}"/>
              </a:ext>
            </a:extLst>
          </p:cNvPr>
          <p:cNvSpPr>
            <a:spLocks noGrp="1"/>
          </p:cNvSpPr>
          <p:nvPr>
            <p:ph type="body" sz="quarter" idx="12"/>
          </p:nvPr>
        </p:nvSpPr>
        <p:spPr>
          <a:xfrm>
            <a:off x="6406660" y="698757"/>
            <a:ext cx="5228299" cy="532501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Text Placeholder 5">
            <a:extLst>
              <a:ext uri="{FF2B5EF4-FFF2-40B4-BE49-F238E27FC236}">
                <a16:creationId xmlns:a16="http://schemas.microsoft.com/office/drawing/2014/main" id="{592A1848-2E52-EC41-A908-950E304A1AEF}"/>
              </a:ext>
            </a:extLst>
          </p:cNvPr>
          <p:cNvSpPr>
            <a:spLocks noGrp="1"/>
          </p:cNvSpPr>
          <p:nvPr>
            <p:ph type="body" sz="quarter" idx="13"/>
          </p:nvPr>
        </p:nvSpPr>
        <p:spPr>
          <a:xfrm>
            <a:off x="466722" y="1815548"/>
            <a:ext cx="5316637" cy="4208222"/>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itle 1">
            <a:extLst>
              <a:ext uri="{FF2B5EF4-FFF2-40B4-BE49-F238E27FC236}">
                <a16:creationId xmlns:a16="http://schemas.microsoft.com/office/drawing/2014/main" id="{8C1A196A-C860-1548-99D9-146F93724224}"/>
              </a:ext>
            </a:extLst>
          </p:cNvPr>
          <p:cNvSpPr>
            <a:spLocks noGrp="1"/>
          </p:cNvSpPr>
          <p:nvPr>
            <p:ph type="ctrTitle"/>
          </p:nvPr>
        </p:nvSpPr>
        <p:spPr>
          <a:xfrm>
            <a:off x="466722" y="698756"/>
            <a:ext cx="5316637" cy="984269"/>
          </a:xfrm>
          <a:prstGeom prst="rect">
            <a:avLst/>
          </a:prstGeom>
          <a:noFill/>
        </p:spPr>
        <p:txBody>
          <a:bodyPr anchor="b">
            <a:noAutofit/>
          </a:bodyPr>
          <a:lstStyle>
            <a:lvl1pPr algn="l">
              <a:defRPr sz="3200" b="1" i="0">
                <a:solidFill>
                  <a:schemeClr val="tx1">
                    <a:lumMod val="75000"/>
                    <a:lumOff val="25000"/>
                  </a:schemeClr>
                </a:solidFill>
                <a:latin typeface="Helvetica" pitchFamily="2" charset="0"/>
                <a:cs typeface="Helvetica" pitchFamily="2" charset="0"/>
              </a:defRPr>
            </a:lvl1pPr>
          </a:lstStyle>
          <a:p>
            <a:r>
              <a:rPr lang="en-US"/>
              <a:t>Click to edit Master title style</a:t>
            </a:r>
            <a:endParaRPr lang="en-US" dirty="0"/>
          </a:p>
        </p:txBody>
      </p:sp>
    </p:spTree>
    <p:extLst>
      <p:ext uri="{BB962C8B-B14F-4D97-AF65-F5344CB8AC3E}">
        <p14:creationId xmlns:p14="http://schemas.microsoft.com/office/powerpoint/2010/main" val="3312437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Blue &amp; White">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376B6C47-266E-A24B-8C7F-8E39FD7D06C5}"/>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654"/>
          <a:stretch/>
        </p:blipFill>
        <p:spPr>
          <a:xfrm>
            <a:off x="1" y="0"/>
            <a:ext cx="6082748" cy="6858000"/>
          </a:xfrm>
          <a:prstGeom prst="rect">
            <a:avLst/>
          </a:prstGeom>
        </p:spPr>
      </p:pic>
      <p:sp>
        <p:nvSpPr>
          <p:cNvPr id="18" name="Text Placeholder 5">
            <a:extLst>
              <a:ext uri="{FF2B5EF4-FFF2-40B4-BE49-F238E27FC236}">
                <a16:creationId xmlns:a16="http://schemas.microsoft.com/office/drawing/2014/main" id="{E7F5137E-D8E9-F747-8017-A29A6B55158A}"/>
              </a:ext>
            </a:extLst>
          </p:cNvPr>
          <p:cNvSpPr>
            <a:spLocks noGrp="1"/>
          </p:cNvSpPr>
          <p:nvPr>
            <p:ph type="body" sz="quarter" idx="12"/>
          </p:nvPr>
        </p:nvSpPr>
        <p:spPr>
          <a:xfrm>
            <a:off x="6406660" y="698757"/>
            <a:ext cx="5228299" cy="5325013"/>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5">
            <a:extLst>
              <a:ext uri="{FF2B5EF4-FFF2-40B4-BE49-F238E27FC236}">
                <a16:creationId xmlns:a16="http://schemas.microsoft.com/office/drawing/2014/main" id="{D944EFA8-4836-BF42-8781-1C24E55EC913}"/>
              </a:ext>
            </a:extLst>
          </p:cNvPr>
          <p:cNvSpPr>
            <a:spLocks noGrp="1"/>
          </p:cNvSpPr>
          <p:nvPr>
            <p:ph type="body" sz="quarter" idx="13"/>
          </p:nvPr>
        </p:nvSpPr>
        <p:spPr>
          <a:xfrm>
            <a:off x="466722" y="1815548"/>
            <a:ext cx="5316637" cy="420822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itle 1">
            <a:extLst>
              <a:ext uri="{FF2B5EF4-FFF2-40B4-BE49-F238E27FC236}">
                <a16:creationId xmlns:a16="http://schemas.microsoft.com/office/drawing/2014/main" id="{C5F58FE6-4DCA-4D41-9CF8-22180A4FF675}"/>
              </a:ext>
            </a:extLst>
          </p:cNvPr>
          <p:cNvSpPr>
            <a:spLocks noGrp="1"/>
          </p:cNvSpPr>
          <p:nvPr>
            <p:ph type="ctrTitle"/>
          </p:nvPr>
        </p:nvSpPr>
        <p:spPr>
          <a:xfrm>
            <a:off x="466722" y="698756"/>
            <a:ext cx="5316637" cy="984269"/>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Tree>
    <p:extLst>
      <p:ext uri="{BB962C8B-B14F-4D97-AF65-F5344CB8AC3E}">
        <p14:creationId xmlns:p14="http://schemas.microsoft.com/office/powerpoint/2010/main" val="2937804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BCA2304A-8663-B44E-B9CE-BBFA2535BC20}"/>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8484" t="29060"/>
          <a:stretch/>
        </p:blipFill>
        <p:spPr>
          <a:xfrm>
            <a:off x="0" y="1416846"/>
            <a:ext cx="12191999" cy="5441154"/>
          </a:xfrm>
          <a:prstGeom prst="rect">
            <a:avLst/>
          </a:prstGeom>
        </p:spPr>
      </p:pic>
      <p:sp>
        <p:nvSpPr>
          <p:cNvPr id="6" name="Title 1">
            <a:extLst>
              <a:ext uri="{FF2B5EF4-FFF2-40B4-BE49-F238E27FC236}">
                <a16:creationId xmlns:a16="http://schemas.microsoft.com/office/drawing/2014/main" id="{CE4E7A3D-014E-924A-BB63-7421F5433EFB}"/>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chemeClr val="tx1">
                    <a:lumMod val="65000"/>
                    <a:lumOff val="35000"/>
                  </a:schemeClr>
                </a:solidFill>
                <a:latin typeface="Helvetica" pitchFamily="2" charset="0"/>
                <a:cs typeface="Helvetica" pitchFamily="2" charset="0"/>
              </a:defRPr>
            </a:lvl1pPr>
          </a:lstStyle>
          <a:p>
            <a:r>
              <a:rPr lang="en-US"/>
              <a:t>Click to edit Master title style</a:t>
            </a:r>
            <a:endParaRPr lang="en-US" dirty="0"/>
          </a:p>
        </p:txBody>
      </p:sp>
      <p:sp>
        <p:nvSpPr>
          <p:cNvPr id="7" name="Content Placeholder 2">
            <a:extLst>
              <a:ext uri="{FF2B5EF4-FFF2-40B4-BE49-F238E27FC236}">
                <a16:creationId xmlns:a16="http://schemas.microsoft.com/office/drawing/2014/main" id="{DD5FEB4A-7614-CB42-BCEF-CF474F8DA2B6}"/>
              </a:ext>
            </a:extLst>
          </p:cNvPr>
          <p:cNvSpPr>
            <a:spLocks noGrp="1"/>
          </p:cNvSpPr>
          <p:nvPr>
            <p:ph idx="1"/>
          </p:nvPr>
        </p:nvSpPr>
        <p:spPr>
          <a:xfrm>
            <a:off x="466722" y="1643270"/>
            <a:ext cx="11261452" cy="4380500"/>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00289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with Title (Indentation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B174CA8-30C0-7543-94A0-EAF3583ADE8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504825"/>
          </a:xfrm>
          <a:prstGeom prst="rect">
            <a:avLst/>
          </a:prstGeom>
        </p:spPr>
      </p:pic>
      <p:pic>
        <p:nvPicPr>
          <p:cNvPr id="7" name="Picture 6">
            <a:extLst>
              <a:ext uri="{FF2B5EF4-FFF2-40B4-BE49-F238E27FC236}">
                <a16:creationId xmlns:a16="http://schemas.microsoft.com/office/drawing/2014/main" id="{DA3A3B43-384D-3644-BD75-940000C25F5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6353175"/>
            <a:ext cx="12192000" cy="504825"/>
          </a:xfrm>
          <a:prstGeom prst="rect">
            <a:avLst/>
          </a:prstGeom>
        </p:spPr>
      </p:pic>
      <p:pic>
        <p:nvPicPr>
          <p:cNvPr id="11" name="Content Placeholder 6">
            <a:extLst>
              <a:ext uri="{FF2B5EF4-FFF2-40B4-BE49-F238E27FC236}">
                <a16:creationId xmlns:a16="http://schemas.microsoft.com/office/drawing/2014/main" id="{AA2C29F1-4368-734D-9F76-2811EBD4189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953624" y="6411635"/>
            <a:ext cx="1029073" cy="387903"/>
          </a:xfrm>
          <a:prstGeom prst="rect">
            <a:avLst/>
          </a:prstGeom>
        </p:spPr>
      </p:pic>
      <p:sp>
        <p:nvSpPr>
          <p:cNvPr id="8" name="Title 1">
            <a:extLst>
              <a:ext uri="{FF2B5EF4-FFF2-40B4-BE49-F238E27FC236}">
                <a16:creationId xmlns:a16="http://schemas.microsoft.com/office/drawing/2014/main" id="{F5DE7143-10B3-D14A-9898-C00C2D1296ED}"/>
              </a:ext>
            </a:extLst>
          </p:cNvPr>
          <p:cNvSpPr>
            <a:spLocks noGrp="1"/>
          </p:cNvSpPr>
          <p:nvPr>
            <p:ph type="ctrTitle"/>
          </p:nvPr>
        </p:nvSpPr>
        <p:spPr>
          <a:xfrm>
            <a:off x="466722" y="698757"/>
            <a:ext cx="11261452" cy="524156"/>
          </a:xfrm>
          <a:prstGeom prst="rect">
            <a:avLst/>
          </a:prstGeom>
          <a:solidFill>
            <a:srgbClr val="FFFFFF"/>
          </a:solidFill>
        </p:spPr>
        <p:txBody>
          <a:bodyPr anchor="b">
            <a:noAutofit/>
          </a:bodyPr>
          <a:lstStyle>
            <a:lvl1pPr algn="l">
              <a:defRPr sz="3200" b="1" i="0">
                <a:solidFill>
                  <a:schemeClr val="tx1">
                    <a:lumMod val="75000"/>
                    <a:lumOff val="25000"/>
                  </a:schemeClr>
                </a:solidFill>
                <a:latin typeface="Helvetica" pitchFamily="2" charset="0"/>
                <a:cs typeface="Helvetica" pitchFamily="2" charset="0"/>
              </a:defRPr>
            </a:lvl1p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13213689-9E3D-F54E-AB47-5596BE869809}"/>
              </a:ext>
            </a:extLst>
          </p:cNvPr>
          <p:cNvSpPr>
            <a:spLocks noGrp="1"/>
          </p:cNvSpPr>
          <p:nvPr>
            <p:ph idx="1"/>
          </p:nvPr>
        </p:nvSpPr>
        <p:spPr>
          <a:xfrm>
            <a:off x="466722" y="1416846"/>
            <a:ext cx="11261452" cy="4606924"/>
          </a:xfrm>
        </p:spPr>
        <p:txBody>
          <a:bodyPr/>
          <a:lstStyle>
            <a:lvl1pPr>
              <a:lnSpc>
                <a:spcPct val="100000"/>
              </a:lnSpc>
              <a:defRPr>
                <a:solidFill>
                  <a:schemeClr val="tx1">
                    <a:lumMod val="75000"/>
                    <a:lumOff val="25000"/>
                  </a:schemeClr>
                </a:solidFill>
              </a:defRPr>
            </a:lvl1pPr>
            <a:lvl2pPr>
              <a:lnSpc>
                <a:spcPct val="100000"/>
              </a:lnSpc>
              <a:defRPr>
                <a:solidFill>
                  <a:schemeClr val="tx1">
                    <a:lumMod val="75000"/>
                    <a:lumOff val="25000"/>
                  </a:schemeClr>
                </a:solidFill>
              </a:defRPr>
            </a:lvl2pPr>
            <a:lvl3pPr>
              <a:lnSpc>
                <a:spcPct val="100000"/>
              </a:lnSpc>
              <a:defRPr>
                <a:solidFill>
                  <a:schemeClr val="tx1">
                    <a:lumMod val="75000"/>
                    <a:lumOff val="25000"/>
                  </a:schemeClr>
                </a:solidFill>
              </a:defRPr>
            </a:lvl3pPr>
            <a:lvl4pPr>
              <a:lnSpc>
                <a:spcPct val="100000"/>
              </a:lnSpc>
              <a:defRPr>
                <a:solidFill>
                  <a:schemeClr val="tx1">
                    <a:lumMod val="75000"/>
                    <a:lumOff val="25000"/>
                  </a:schemeClr>
                </a:solidFill>
              </a:defRPr>
            </a:lvl4pPr>
            <a:lvl5pPr>
              <a:lnSpc>
                <a:spcPct val="100000"/>
              </a:lnSpc>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4147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List with Title (Indentations)">
    <p:spTree>
      <p:nvGrpSpPr>
        <p:cNvPr id="1" name=""/>
        <p:cNvGrpSpPr/>
        <p:nvPr/>
      </p:nvGrpSpPr>
      <p:grpSpPr>
        <a:xfrm>
          <a:off x="0" y="0"/>
          <a:ext cx="0" cy="0"/>
          <a:chOff x="0" y="0"/>
          <a:chExt cx="0" cy="0"/>
        </a:xfrm>
      </p:grpSpPr>
      <p:sp>
        <p:nvSpPr>
          <p:cNvPr id="10" name="Title 1"/>
          <p:cNvSpPr>
            <a:spLocks noGrp="1"/>
          </p:cNvSpPr>
          <p:nvPr>
            <p:ph type="ctrTitle"/>
          </p:nvPr>
        </p:nvSpPr>
        <p:spPr>
          <a:xfrm>
            <a:off x="466722" y="698757"/>
            <a:ext cx="11261452" cy="524156"/>
          </a:xfrm>
          <a:prstGeom prst="rect">
            <a:avLst/>
          </a:prstGeom>
          <a:solidFill>
            <a:srgbClr val="FFFFFF"/>
          </a:solidFill>
        </p:spPr>
        <p:txBody>
          <a:bodyPr anchor="b">
            <a:noAutofit/>
          </a:bodyPr>
          <a:lstStyle>
            <a:lvl1pPr algn="l">
              <a:defRPr sz="3200" b="1" i="0">
                <a:solidFill>
                  <a:schemeClr val="tx1">
                    <a:lumMod val="75000"/>
                    <a:lumOff val="25000"/>
                  </a:schemeClr>
                </a:solidFill>
                <a:latin typeface="Helvetica" pitchFamily="2" charset="0"/>
                <a:cs typeface="Helvetica" pitchFamily="2" charset="0"/>
              </a:defRPr>
            </a:lvl1pPr>
          </a:lstStyle>
          <a:p>
            <a:r>
              <a:rPr lang="en-US"/>
              <a:t>Click to edit Master title style</a:t>
            </a:r>
            <a:endParaRPr lang="en-US" dirty="0"/>
          </a:p>
        </p:txBody>
      </p:sp>
      <p:sp>
        <p:nvSpPr>
          <p:cNvPr id="5" name="Content Placeholder 2"/>
          <p:cNvSpPr>
            <a:spLocks noGrp="1"/>
          </p:cNvSpPr>
          <p:nvPr>
            <p:ph idx="1"/>
          </p:nvPr>
        </p:nvSpPr>
        <p:spPr>
          <a:xfrm>
            <a:off x="466722" y="1416846"/>
            <a:ext cx="11261452" cy="4606924"/>
          </a:xfrm>
        </p:spPr>
        <p:txBody>
          <a:bodyPr/>
          <a:lstStyle>
            <a:lvl1pPr>
              <a:lnSpc>
                <a:spcPct val="100000"/>
              </a:lnSpc>
              <a:defRPr>
                <a:solidFill>
                  <a:schemeClr val="tx1">
                    <a:lumMod val="75000"/>
                    <a:lumOff val="25000"/>
                  </a:schemeClr>
                </a:solidFill>
              </a:defRPr>
            </a:lvl1pPr>
            <a:lvl2pPr>
              <a:lnSpc>
                <a:spcPct val="100000"/>
              </a:lnSpc>
              <a:defRPr>
                <a:solidFill>
                  <a:schemeClr val="tx1">
                    <a:lumMod val="75000"/>
                    <a:lumOff val="25000"/>
                  </a:schemeClr>
                </a:solidFill>
              </a:defRPr>
            </a:lvl2pPr>
            <a:lvl3pPr>
              <a:lnSpc>
                <a:spcPct val="100000"/>
              </a:lnSpc>
              <a:defRPr>
                <a:solidFill>
                  <a:schemeClr val="tx1">
                    <a:lumMod val="75000"/>
                    <a:lumOff val="25000"/>
                  </a:schemeClr>
                </a:solidFill>
              </a:defRPr>
            </a:lvl3pPr>
            <a:lvl4pPr>
              <a:lnSpc>
                <a:spcPct val="100000"/>
              </a:lnSpc>
              <a:defRPr>
                <a:solidFill>
                  <a:schemeClr val="tx1">
                    <a:lumMod val="75000"/>
                    <a:lumOff val="25000"/>
                  </a:schemeClr>
                </a:solidFill>
              </a:defRPr>
            </a:lvl4pPr>
            <a:lvl5pPr>
              <a:lnSpc>
                <a:spcPct val="100000"/>
              </a:lnSpc>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AB174CA8-30C0-7543-94A0-EAF3583ADE8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504825"/>
          </a:xfrm>
          <a:prstGeom prst="rect">
            <a:avLst/>
          </a:prstGeom>
        </p:spPr>
      </p:pic>
      <p:pic>
        <p:nvPicPr>
          <p:cNvPr id="7" name="Picture 6">
            <a:extLst>
              <a:ext uri="{FF2B5EF4-FFF2-40B4-BE49-F238E27FC236}">
                <a16:creationId xmlns:a16="http://schemas.microsoft.com/office/drawing/2014/main" id="{DA3A3B43-384D-3644-BD75-940000C25F5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6353175"/>
            <a:ext cx="12192000" cy="504825"/>
          </a:xfrm>
          <a:prstGeom prst="rect">
            <a:avLst/>
          </a:prstGeom>
        </p:spPr>
      </p:pic>
    </p:spTree>
    <p:extLst>
      <p:ext uri="{BB962C8B-B14F-4D97-AF65-F5344CB8AC3E}">
        <p14:creationId xmlns:p14="http://schemas.microsoft.com/office/powerpoint/2010/main" val="994558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8B335-9F36-6142-86EA-56DAA66C2FF0}"/>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chemeClr val="tx1">
                    <a:lumMod val="75000"/>
                    <a:lumOff val="25000"/>
                  </a:schemeClr>
                </a:solidFill>
                <a:latin typeface="Helvetica" pitchFamily="2" charset="0"/>
                <a:cs typeface="Helvetica" pitchFamily="2"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DFB150F-89F7-C947-B0F2-8CB574ADE86F}"/>
              </a:ext>
            </a:extLst>
          </p:cNvPr>
          <p:cNvSpPr>
            <a:spLocks noGrp="1"/>
          </p:cNvSpPr>
          <p:nvPr>
            <p:ph idx="1"/>
          </p:nvPr>
        </p:nvSpPr>
        <p:spPr>
          <a:xfrm>
            <a:off x="466722" y="1416846"/>
            <a:ext cx="11261452" cy="4606924"/>
          </a:xfrm>
        </p:spPr>
        <p:txBody>
          <a:bodyPr/>
          <a:lstStyle>
            <a:lvl1pPr>
              <a:lnSpc>
                <a:spcPct val="100000"/>
              </a:lnSpc>
              <a:defRPr>
                <a:solidFill>
                  <a:schemeClr val="tx1">
                    <a:lumMod val="75000"/>
                    <a:lumOff val="25000"/>
                  </a:schemeClr>
                </a:solidFill>
              </a:defRPr>
            </a:lvl1pPr>
            <a:lvl2pPr>
              <a:lnSpc>
                <a:spcPct val="100000"/>
              </a:lnSpc>
              <a:defRPr>
                <a:solidFill>
                  <a:schemeClr val="tx1">
                    <a:lumMod val="75000"/>
                    <a:lumOff val="25000"/>
                  </a:schemeClr>
                </a:solidFill>
              </a:defRPr>
            </a:lvl2pPr>
            <a:lvl3pPr>
              <a:lnSpc>
                <a:spcPct val="100000"/>
              </a:lnSpc>
              <a:defRPr>
                <a:solidFill>
                  <a:schemeClr val="tx1">
                    <a:lumMod val="75000"/>
                    <a:lumOff val="25000"/>
                  </a:schemeClr>
                </a:solidFill>
              </a:defRPr>
            </a:lvl3pPr>
            <a:lvl4pPr>
              <a:lnSpc>
                <a:spcPct val="100000"/>
              </a:lnSpc>
              <a:defRPr>
                <a:solidFill>
                  <a:schemeClr val="tx1">
                    <a:lumMod val="75000"/>
                    <a:lumOff val="25000"/>
                  </a:schemeClr>
                </a:solidFill>
              </a:defRPr>
            </a:lvl4pPr>
            <a:lvl5pPr>
              <a:lnSpc>
                <a:spcPct val="100000"/>
              </a:lnSpc>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6722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Blank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7298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_Custom Layout">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BCA2304A-8663-B44E-B9CE-BBFA2535BC20}"/>
              </a:ext>
            </a:extLst>
          </p:cNvPr>
          <p:cNvPicPr>
            <a:picLocks noChangeAspect="1"/>
          </p:cNvPicPr>
          <p:nvPr/>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29060"/>
          <a:stretch/>
        </p:blipFill>
        <p:spPr>
          <a:xfrm>
            <a:off x="-19051" y="2021203"/>
            <a:ext cx="12277725" cy="4865077"/>
          </a:xfrm>
          <a:prstGeom prst="rect">
            <a:avLst/>
          </a:prstGeom>
        </p:spPr>
      </p:pic>
      <p:sp>
        <p:nvSpPr>
          <p:cNvPr id="2" name="Title 1">
            <a:extLst>
              <a:ext uri="{FF2B5EF4-FFF2-40B4-BE49-F238E27FC236}">
                <a16:creationId xmlns:a16="http://schemas.microsoft.com/office/drawing/2014/main" id="{7A842174-B19C-364C-B0B2-4507242E3F9F}"/>
              </a:ext>
            </a:extLst>
          </p:cNvPr>
          <p:cNvSpPr>
            <a:spLocks noGrp="1"/>
          </p:cNvSpPr>
          <p:nvPr>
            <p:ph type="title"/>
          </p:nvPr>
        </p:nvSpPr>
        <p:spPr/>
        <p:txBody>
          <a:bodyPr/>
          <a:lstStyle>
            <a:lvl1pPr>
              <a:defRPr b="1" i="0">
                <a:solidFill>
                  <a:schemeClr val="tx1">
                    <a:lumMod val="75000"/>
                    <a:lumOff val="25000"/>
                  </a:schemeClr>
                </a:solidFill>
                <a:latin typeface="Helvetica" pitchFamily="2" charset="0"/>
              </a:defRPr>
            </a:lvl1pPr>
          </a:lstStyle>
          <a:p>
            <a:r>
              <a:rPr lang="en-US"/>
              <a:t>Click to edit Master title style</a:t>
            </a:r>
            <a:endParaRPr lang="en-US" dirty="0"/>
          </a:p>
        </p:txBody>
      </p:sp>
      <p:pic>
        <p:nvPicPr>
          <p:cNvPr id="8" name="Content Placeholder 6">
            <a:extLst>
              <a:ext uri="{FF2B5EF4-FFF2-40B4-BE49-F238E27FC236}">
                <a16:creationId xmlns:a16="http://schemas.microsoft.com/office/drawing/2014/main" id="{C52F9075-3E96-D143-8BFC-8B1276C551F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72738" y="6147011"/>
            <a:ext cx="1523999" cy="574463"/>
          </a:xfrm>
          <a:prstGeom prst="rect">
            <a:avLst/>
          </a:prstGeom>
        </p:spPr>
      </p:pic>
      <p:sp>
        <p:nvSpPr>
          <p:cNvPr id="10" name="Text Placeholder 9">
            <a:extLst>
              <a:ext uri="{FF2B5EF4-FFF2-40B4-BE49-F238E27FC236}">
                <a16:creationId xmlns:a16="http://schemas.microsoft.com/office/drawing/2014/main" id="{6E366F55-092A-9B41-B112-DD3743D17DF4}"/>
              </a:ext>
            </a:extLst>
          </p:cNvPr>
          <p:cNvSpPr>
            <a:spLocks noGrp="1"/>
          </p:cNvSpPr>
          <p:nvPr>
            <p:ph type="body" sz="quarter" idx="13"/>
          </p:nvPr>
        </p:nvSpPr>
        <p:spPr>
          <a:xfrm>
            <a:off x="838200" y="2378075"/>
            <a:ext cx="10515600" cy="3473450"/>
          </a:xfrm>
        </p:spPr>
        <p:txBody>
          <a:bodyPr/>
          <a:lstStyle>
            <a:lvl1pPr>
              <a:defRPr>
                <a:solidFill>
                  <a:schemeClr val="bg1"/>
                </a:solidFill>
                <a:latin typeface="Helvetica" pitchFamily="2" charset="0"/>
              </a:defRPr>
            </a:lvl1pPr>
            <a:lvl2pPr>
              <a:defRPr>
                <a:solidFill>
                  <a:schemeClr val="bg1"/>
                </a:solidFill>
                <a:latin typeface="Helvetica" pitchFamily="2" charset="0"/>
              </a:defRPr>
            </a:lvl2pPr>
            <a:lvl3pPr>
              <a:defRPr>
                <a:solidFill>
                  <a:schemeClr val="bg1"/>
                </a:solidFill>
                <a:latin typeface="Helvetica" pitchFamily="2" charset="0"/>
              </a:defRPr>
            </a:lvl3pPr>
            <a:lvl4pPr>
              <a:defRPr>
                <a:solidFill>
                  <a:schemeClr val="bg1"/>
                </a:solidFill>
                <a:latin typeface="Helvetica" pitchFamily="2" charset="0"/>
              </a:defRPr>
            </a:lvl4pPr>
            <a:lvl5pPr>
              <a:defRPr>
                <a:solidFill>
                  <a:schemeClr val="bg1"/>
                </a:solidFill>
                <a:latin typeface="Helvetica"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650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5A046C-E215-2347-8552-C8AD2C3A10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9BBE03E-A258-8345-98B1-1809EBBF1B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3138313"/>
      </p:ext>
    </p:extLst>
  </p:cSld>
  <p:clrMap bg1="lt1" tx1="dk1" bg2="lt2" tx2="dk2" accent1="accent1" accent2="accent2" accent3="accent3" accent4="accent4" accent5="accent5" accent6="accent6" hlink="hlink" folHlink="folHlink"/>
  <p:sldLayoutIdLst>
    <p:sldLayoutId id="2147483684" r:id="rId1"/>
    <p:sldLayoutId id="2147483665" r:id="rId2"/>
    <p:sldLayoutId id="2147483685" r:id="rId3"/>
    <p:sldLayoutId id="2147483686" r:id="rId4"/>
    <p:sldLayoutId id="2147483652" r:id="rId5"/>
    <p:sldLayoutId id="2147483669" r:id="rId6"/>
    <p:sldLayoutId id="2147483654" r:id="rId7"/>
    <p:sldLayoutId id="2147483674" r:id="rId8"/>
    <p:sldLayoutId id="2147483682" r:id="rId9"/>
    <p:sldLayoutId id="2147483679" r:id="rId10"/>
    <p:sldLayoutId id="2147483687" r:id="rId11"/>
    <p:sldLayoutId id="2147483693" r:id="rId12"/>
  </p:sldLayoutIdLst>
  <p:txStyles>
    <p:titleStyle>
      <a:lvl1pPr algn="l" defTabSz="914400" rtl="0" eaLnBrk="1" latinLnBrk="0" hangingPunct="1">
        <a:lnSpc>
          <a:spcPct val="90000"/>
        </a:lnSpc>
        <a:spcBef>
          <a:spcPct val="0"/>
        </a:spcBef>
        <a:buNone/>
        <a:defRPr sz="4000" b="1" i="0"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climate.nasa.gov/evidence/"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svg"/><Relationship Id="rId18" Type="http://schemas.openxmlformats.org/officeDocument/2006/relationships/image" Target="../media/image47.png"/><Relationship Id="rId26" Type="http://schemas.openxmlformats.org/officeDocument/2006/relationships/image" Target="../media/image55.png"/><Relationship Id="rId39" Type="http://schemas.openxmlformats.org/officeDocument/2006/relationships/image" Target="../media/image68.svg"/><Relationship Id="rId3" Type="http://schemas.openxmlformats.org/officeDocument/2006/relationships/image" Target="../media/image32.png"/><Relationship Id="rId21" Type="http://schemas.openxmlformats.org/officeDocument/2006/relationships/image" Target="../media/image50.svg"/><Relationship Id="rId34" Type="http://schemas.openxmlformats.org/officeDocument/2006/relationships/image" Target="../media/image63.png"/><Relationship Id="rId42" Type="http://schemas.openxmlformats.org/officeDocument/2006/relationships/image" Target="../media/image21.png"/><Relationship Id="rId7" Type="http://schemas.openxmlformats.org/officeDocument/2006/relationships/image" Target="../media/image36.svg"/><Relationship Id="rId12" Type="http://schemas.openxmlformats.org/officeDocument/2006/relationships/image" Target="../media/image41.png"/><Relationship Id="rId17" Type="http://schemas.openxmlformats.org/officeDocument/2006/relationships/image" Target="../media/image46.svg"/><Relationship Id="rId25" Type="http://schemas.openxmlformats.org/officeDocument/2006/relationships/image" Target="../media/image54.svg"/><Relationship Id="rId33" Type="http://schemas.openxmlformats.org/officeDocument/2006/relationships/image" Target="../media/image62.svg"/><Relationship Id="rId38" Type="http://schemas.openxmlformats.org/officeDocument/2006/relationships/image" Target="../media/image67.png"/><Relationship Id="rId2" Type="http://schemas.openxmlformats.org/officeDocument/2006/relationships/notesSlide" Target="../notesSlides/notesSlide20.xml"/><Relationship Id="rId16" Type="http://schemas.openxmlformats.org/officeDocument/2006/relationships/image" Target="../media/image45.png"/><Relationship Id="rId20" Type="http://schemas.openxmlformats.org/officeDocument/2006/relationships/image" Target="../media/image49.png"/><Relationship Id="rId29" Type="http://schemas.openxmlformats.org/officeDocument/2006/relationships/image" Target="../media/image58.svg"/><Relationship Id="rId41" Type="http://schemas.openxmlformats.org/officeDocument/2006/relationships/image" Target="../media/image70.svg"/><Relationship Id="rId1" Type="http://schemas.openxmlformats.org/officeDocument/2006/relationships/slideLayout" Target="../slideLayouts/slideLayout11.xml"/><Relationship Id="rId6" Type="http://schemas.openxmlformats.org/officeDocument/2006/relationships/image" Target="../media/image35.png"/><Relationship Id="rId11" Type="http://schemas.openxmlformats.org/officeDocument/2006/relationships/image" Target="../media/image40.svg"/><Relationship Id="rId24" Type="http://schemas.openxmlformats.org/officeDocument/2006/relationships/image" Target="../media/image53.png"/><Relationship Id="rId32" Type="http://schemas.openxmlformats.org/officeDocument/2006/relationships/image" Target="../media/image61.png"/><Relationship Id="rId37" Type="http://schemas.openxmlformats.org/officeDocument/2006/relationships/image" Target="../media/image66.svg"/><Relationship Id="rId40" Type="http://schemas.openxmlformats.org/officeDocument/2006/relationships/image" Target="../media/image69.png"/><Relationship Id="rId5" Type="http://schemas.openxmlformats.org/officeDocument/2006/relationships/image" Target="../media/image34.svg"/><Relationship Id="rId15" Type="http://schemas.openxmlformats.org/officeDocument/2006/relationships/image" Target="../media/image44.svg"/><Relationship Id="rId23" Type="http://schemas.openxmlformats.org/officeDocument/2006/relationships/image" Target="../media/image52.svg"/><Relationship Id="rId28" Type="http://schemas.openxmlformats.org/officeDocument/2006/relationships/image" Target="../media/image57.png"/><Relationship Id="rId36" Type="http://schemas.openxmlformats.org/officeDocument/2006/relationships/image" Target="../media/image65.png"/><Relationship Id="rId10" Type="http://schemas.openxmlformats.org/officeDocument/2006/relationships/image" Target="../media/image39.png"/><Relationship Id="rId19" Type="http://schemas.openxmlformats.org/officeDocument/2006/relationships/image" Target="../media/image48.svg"/><Relationship Id="rId31" Type="http://schemas.openxmlformats.org/officeDocument/2006/relationships/image" Target="../media/image60.svg"/><Relationship Id="rId4" Type="http://schemas.openxmlformats.org/officeDocument/2006/relationships/image" Target="../media/image33.png"/><Relationship Id="rId9" Type="http://schemas.openxmlformats.org/officeDocument/2006/relationships/image" Target="../media/image38.svg"/><Relationship Id="rId14" Type="http://schemas.openxmlformats.org/officeDocument/2006/relationships/image" Target="../media/image43.png"/><Relationship Id="rId22" Type="http://schemas.openxmlformats.org/officeDocument/2006/relationships/image" Target="../media/image51.png"/><Relationship Id="rId27" Type="http://schemas.openxmlformats.org/officeDocument/2006/relationships/image" Target="../media/image56.svg"/><Relationship Id="rId30" Type="http://schemas.openxmlformats.org/officeDocument/2006/relationships/image" Target="../media/image59.png"/><Relationship Id="rId35" Type="http://schemas.openxmlformats.org/officeDocument/2006/relationships/image" Target="../media/image64.svg"/></Relationships>
</file>

<file path=ppt/slides/_rels/slide3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32.xml.rels><?xml version="1.0" encoding="UTF-8" standalone="yes"?>
<Relationships xmlns="http://schemas.openxmlformats.org/package/2006/relationships"><Relationship Id="rId2" Type="http://schemas.openxmlformats.org/officeDocument/2006/relationships/hyperlink" Target="https://en-roads.climateinteractive.org/scenario.html?v=2.7.19"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8" Type="http://schemas.openxmlformats.org/officeDocument/2006/relationships/image" Target="../media/image77.jpeg"/><Relationship Id="rId13" Type="http://schemas.openxmlformats.org/officeDocument/2006/relationships/image" Target="../media/image82.tiff"/><Relationship Id="rId3" Type="http://schemas.openxmlformats.org/officeDocument/2006/relationships/image" Target="../media/image73.png"/><Relationship Id="rId7" Type="http://schemas.openxmlformats.org/officeDocument/2006/relationships/image" Target="../media/image76.png"/><Relationship Id="rId12" Type="http://schemas.openxmlformats.org/officeDocument/2006/relationships/image" Target="../media/image81.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75.jpeg"/><Relationship Id="rId11" Type="http://schemas.openxmlformats.org/officeDocument/2006/relationships/image" Target="../media/image80.jpeg"/><Relationship Id="rId5" Type="http://schemas.openxmlformats.org/officeDocument/2006/relationships/image" Target="../media/image74.jpeg"/><Relationship Id="rId10" Type="http://schemas.openxmlformats.org/officeDocument/2006/relationships/image" Target="../media/image79.jpeg"/><Relationship Id="rId4" Type="http://schemas.openxmlformats.org/officeDocument/2006/relationships/hyperlink" Target="http://there100.org/companies" TargetMode="External"/><Relationship Id="rId9" Type="http://schemas.openxmlformats.org/officeDocument/2006/relationships/image" Target="../media/image78.jpeg"/></Relationships>
</file>

<file path=ppt/slides/_rels/slide3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8.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notesSlide" Target="../notesSlides/notesSlide26.xml"/><Relationship Id="rId1" Type="http://schemas.openxmlformats.org/officeDocument/2006/relationships/slideLayout" Target="../slideLayouts/slideLayout11.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3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a:extLst>
              <a:ext uri="{FF2B5EF4-FFF2-40B4-BE49-F238E27FC236}">
                <a16:creationId xmlns:a16="http://schemas.microsoft.com/office/drawing/2014/main" id="{A4D7E27F-21DC-4D86-9335-CB28EC91EACD}"/>
              </a:ext>
            </a:extLst>
          </p:cNvPr>
          <p:cNvSpPr txBox="1">
            <a:spLocks/>
          </p:cNvSpPr>
          <p:nvPr/>
        </p:nvSpPr>
        <p:spPr>
          <a:xfrm>
            <a:off x="1056155" y="3703280"/>
            <a:ext cx="10230000" cy="925834"/>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Font typeface="Wingdings 2" pitchFamily="18" charset="2"/>
              <a:buChar char=""/>
              <a:defRPr sz="2800" kern="1200">
                <a:solidFill>
                  <a:schemeClr val="tx1"/>
                </a:solidFill>
                <a:latin typeface="Century Gothic"/>
                <a:ea typeface="+mn-ea"/>
                <a:cs typeface="+mn-cs"/>
              </a:defRPr>
            </a:lvl1pPr>
            <a:lvl2pPr marL="685800" indent="-228600" algn="l" defTabSz="914400" rtl="0" eaLnBrk="1" latinLnBrk="0" hangingPunct="1">
              <a:lnSpc>
                <a:spcPct val="100000"/>
              </a:lnSpc>
              <a:spcBef>
                <a:spcPts val="500"/>
              </a:spcBef>
              <a:buFont typeface="Wingdings 2" pitchFamily="18" charset="2"/>
              <a:buChar char=""/>
              <a:defRPr sz="2400" kern="1200">
                <a:solidFill>
                  <a:schemeClr val="tx1"/>
                </a:solidFill>
                <a:latin typeface="Century Gothic"/>
                <a:ea typeface="+mn-ea"/>
                <a:cs typeface="+mn-cs"/>
              </a:defRPr>
            </a:lvl2pPr>
            <a:lvl3pPr marL="1143000" indent="-228600" algn="l" defTabSz="914400" rtl="0" eaLnBrk="1" latinLnBrk="0" hangingPunct="1">
              <a:lnSpc>
                <a:spcPct val="100000"/>
              </a:lnSpc>
              <a:spcBef>
                <a:spcPts val="500"/>
              </a:spcBef>
              <a:buFont typeface="Wingdings 2" pitchFamily="18" charset="2"/>
              <a:buChar char=""/>
              <a:defRPr sz="2000" kern="1200">
                <a:solidFill>
                  <a:schemeClr val="tx1"/>
                </a:solidFill>
                <a:latin typeface="Century Gothic"/>
                <a:ea typeface="+mn-ea"/>
                <a:cs typeface="+mn-cs"/>
              </a:defRPr>
            </a:lvl3pPr>
            <a:lvl4pPr marL="1600200" indent="-228600" algn="l" defTabSz="914400" rtl="0" eaLnBrk="1" latinLnBrk="0" hangingPunct="1">
              <a:lnSpc>
                <a:spcPct val="100000"/>
              </a:lnSpc>
              <a:spcBef>
                <a:spcPts val="500"/>
              </a:spcBef>
              <a:buFont typeface="Wingdings 2" pitchFamily="18" charset="2"/>
              <a:buChar char=""/>
              <a:defRPr sz="1800" kern="1200">
                <a:solidFill>
                  <a:schemeClr val="tx1"/>
                </a:solidFill>
                <a:latin typeface="Century Gothic"/>
                <a:ea typeface="+mn-ea"/>
                <a:cs typeface="+mn-cs"/>
              </a:defRPr>
            </a:lvl4pPr>
            <a:lvl5pPr marL="2057400" indent="-228600" algn="l" defTabSz="914400" rtl="0" eaLnBrk="1" latinLnBrk="0" hangingPunct="1">
              <a:lnSpc>
                <a:spcPct val="100000"/>
              </a:lnSpc>
              <a:spcBef>
                <a:spcPts val="500"/>
              </a:spcBef>
              <a:buFont typeface="Wingdings 2" pitchFamily="18" charset="2"/>
              <a:buChar char=""/>
              <a:defRPr sz="1800" kern="1200">
                <a:solidFill>
                  <a:schemeClr val="tx1"/>
                </a:solidFill>
                <a:latin typeface="Century Gothic"/>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a:lstStyle>
          <a:p>
            <a:pPr marL="0" indent="0" algn="ctr">
              <a:buNone/>
            </a:pPr>
            <a:r>
              <a:rPr lang="en-US" sz="7500" b="1" dirty="0">
                <a:solidFill>
                  <a:srgbClr val="FFC000"/>
                </a:solidFill>
                <a:effectLst>
                  <a:outerShdw blurRad="50800" dist="38100" dir="5400000" algn="t" rotWithShape="0">
                    <a:prstClr val="black">
                      <a:alpha val="40000"/>
                    </a:prstClr>
                  </a:outerShdw>
                </a:effectLst>
                <a:latin typeface="Helvetica" pitchFamily="2" charset="0"/>
                <a:cs typeface="Copperplate"/>
              </a:rPr>
              <a:t>Climate Workshop</a:t>
            </a:r>
          </a:p>
        </p:txBody>
      </p:sp>
      <p:pic>
        <p:nvPicPr>
          <p:cNvPr id="4" name="Picture 3">
            <a:extLst>
              <a:ext uri="{FF2B5EF4-FFF2-40B4-BE49-F238E27FC236}">
                <a16:creationId xmlns:a16="http://schemas.microsoft.com/office/drawing/2014/main" id="{EB62345F-BDFD-E744-AA15-9F008906095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79724" y="1365338"/>
            <a:ext cx="5582863" cy="2211644"/>
          </a:xfrm>
          <a:prstGeom prst="rect">
            <a:avLst/>
          </a:prstGeom>
        </p:spPr>
      </p:pic>
    </p:spTree>
    <p:extLst>
      <p:ext uri="{BB962C8B-B14F-4D97-AF65-F5344CB8AC3E}">
        <p14:creationId xmlns:p14="http://schemas.microsoft.com/office/powerpoint/2010/main" val="1158679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p:txBody>
          <a:bodyPr>
            <a:normAutofit fontScale="90000"/>
          </a:bodyPr>
          <a:lstStyle/>
          <a:p>
            <a:pPr algn="l"/>
            <a:r>
              <a:rPr lang="en-US" sz="3200" dirty="0">
                <a:solidFill>
                  <a:schemeClr val="tx1">
                    <a:lumMod val="65000"/>
                    <a:lumOff val="35000"/>
                  </a:schemeClr>
                </a:solidFill>
              </a:rPr>
              <a:t>Developed by:</a:t>
            </a:r>
          </a:p>
        </p:txBody>
      </p:sp>
      <p:pic>
        <p:nvPicPr>
          <p:cNvPr id="5122" name="Picture 2" descr="Image result for mit sloan sustainability">
            <a:extLst>
              <a:ext uri="{FF2B5EF4-FFF2-40B4-BE49-F238E27FC236}">
                <a16:creationId xmlns:a16="http://schemas.microsoft.com/office/drawing/2014/main" id="{A7F6CB2A-C484-42AC-92E9-238A99F63F4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96513" y="1723901"/>
            <a:ext cx="3516918" cy="351691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9A0D49A5-7BEE-774F-BCC7-EA6D6084703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9603" y="2330451"/>
            <a:ext cx="6328714" cy="2381957"/>
          </a:xfrm>
          <a:prstGeom prst="rect">
            <a:avLst/>
          </a:prstGeom>
        </p:spPr>
      </p:pic>
    </p:spTree>
    <p:extLst>
      <p:ext uri="{BB962C8B-B14F-4D97-AF65-F5344CB8AC3E}">
        <p14:creationId xmlns:p14="http://schemas.microsoft.com/office/powerpoint/2010/main" val="3062548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480CB557-2502-7949-9A7D-FDD7F8644698}"/>
              </a:ext>
            </a:extLst>
          </p:cNvPr>
          <p:cNvSpPr txBox="1">
            <a:spLocks/>
          </p:cNvSpPr>
          <p:nvPr/>
        </p:nvSpPr>
        <p:spPr>
          <a:xfrm>
            <a:off x="584549" y="1974132"/>
            <a:ext cx="3960483" cy="3857451"/>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b="0" i="0" kern="1200">
                <a:solidFill>
                  <a:schemeClr val="tx1">
                    <a:lumMod val="75000"/>
                    <a:lumOff val="25000"/>
                  </a:schemeClr>
                </a:solidFill>
                <a:latin typeface="Helvetica" pitchFamily="2" charset="0"/>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b="0" i="0" kern="1200">
                <a:solidFill>
                  <a:schemeClr val="tx1"/>
                </a:solidFill>
                <a:latin typeface="Helvetica" pitchFamily="2" charset="0"/>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b="0" i="0" kern="1200">
                <a:solidFill>
                  <a:schemeClr val="tx1"/>
                </a:solidFill>
                <a:latin typeface="Helvetica" pitchFamily="2" charset="0"/>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b="0" i="0" kern="1200">
                <a:solidFill>
                  <a:schemeClr val="tx1"/>
                </a:solidFill>
                <a:latin typeface="Helvetica" pitchFamily="2" charset="0"/>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b="0" i="0" kern="1200">
                <a:solidFill>
                  <a:schemeClr val="tx1"/>
                </a:solidFill>
                <a:latin typeface="Helvetica" pitchFamily="2" charset="0"/>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514350" indent="-514350" algn="l">
              <a:lnSpc>
                <a:spcPct val="150000"/>
              </a:lnSpc>
              <a:buAutoNum type="arabicPeriod"/>
            </a:pPr>
            <a:r>
              <a:rPr lang="en-US" sz="2800" b="1" i="1" dirty="0">
                <a:solidFill>
                  <a:schemeClr val="tx1">
                    <a:lumMod val="65000"/>
                    <a:lumOff val="35000"/>
                  </a:schemeClr>
                </a:solidFill>
              </a:rPr>
              <a:t>Introduction</a:t>
            </a:r>
          </a:p>
          <a:p>
            <a:pPr marL="514350" indent="-514350" algn="l">
              <a:lnSpc>
                <a:spcPct val="150000"/>
              </a:lnSpc>
              <a:buAutoNum type="arabicPeriod"/>
            </a:pPr>
            <a:r>
              <a:rPr lang="en-US" sz="2800" b="1" i="1" dirty="0">
                <a:solidFill>
                  <a:schemeClr val="tx1">
                    <a:lumMod val="65000"/>
                    <a:lumOff val="35000"/>
                  </a:schemeClr>
                </a:solidFill>
              </a:rPr>
              <a:t>Scenarios of Climate Success</a:t>
            </a:r>
          </a:p>
          <a:p>
            <a:pPr marL="514350" indent="-514350" algn="l">
              <a:lnSpc>
                <a:spcPct val="150000"/>
              </a:lnSpc>
              <a:buFont typeface="+mj-lt"/>
              <a:buAutoNum type="arabicPeriod"/>
            </a:pPr>
            <a:r>
              <a:rPr lang="en-US" sz="2800" b="1" i="1" dirty="0">
                <a:solidFill>
                  <a:schemeClr val="tx1">
                    <a:lumMod val="65000"/>
                    <a:lumOff val="35000"/>
                  </a:schemeClr>
                </a:solidFill>
              </a:rPr>
              <a:t>Debrief</a:t>
            </a:r>
          </a:p>
        </p:txBody>
      </p:sp>
      <p:sp>
        <p:nvSpPr>
          <p:cNvPr id="6" name="Title 8">
            <a:extLst>
              <a:ext uri="{FF2B5EF4-FFF2-40B4-BE49-F238E27FC236}">
                <a16:creationId xmlns:a16="http://schemas.microsoft.com/office/drawing/2014/main" id="{657A6956-E168-BC42-88D9-972CAB26DCC4}"/>
              </a:ext>
            </a:extLst>
          </p:cNvPr>
          <p:cNvSpPr>
            <a:spLocks noGrp="1"/>
          </p:cNvSpPr>
          <p:nvPr>
            <p:ph type="ctrTitle"/>
          </p:nvPr>
        </p:nvSpPr>
        <p:spPr/>
        <p:txBody>
          <a:bodyPr>
            <a:normAutofit fontScale="90000"/>
          </a:bodyPr>
          <a:lstStyle/>
          <a:p>
            <a:pPr algn="l"/>
            <a:r>
              <a:rPr lang="en-US" sz="3200" dirty="0">
                <a:solidFill>
                  <a:schemeClr val="tx1">
                    <a:lumMod val="65000"/>
                    <a:lumOff val="35000"/>
                  </a:schemeClr>
                </a:solidFill>
              </a:rPr>
              <a:t>Agenda:</a:t>
            </a:r>
          </a:p>
        </p:txBody>
      </p:sp>
      <p:pic>
        <p:nvPicPr>
          <p:cNvPr id="3" name="Picture 2">
            <a:extLst>
              <a:ext uri="{FF2B5EF4-FFF2-40B4-BE49-F238E27FC236}">
                <a16:creationId xmlns:a16="http://schemas.microsoft.com/office/drawing/2014/main" id="{8DB1534E-869C-104A-9A46-4D5485E4633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570084" y="2035135"/>
            <a:ext cx="7014970" cy="3583608"/>
          </a:xfrm>
          <a:prstGeom prst="rect">
            <a:avLst/>
          </a:prstGeom>
        </p:spPr>
      </p:pic>
    </p:spTree>
    <p:extLst>
      <p:ext uri="{BB962C8B-B14F-4D97-AF65-F5344CB8AC3E}">
        <p14:creationId xmlns:p14="http://schemas.microsoft.com/office/powerpoint/2010/main" val="3301466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92149C41-79D3-4DCC-BE38-8E2770F54E06}"/>
              </a:ext>
            </a:extLst>
          </p:cNvPr>
          <p:cNvSpPr txBox="1">
            <a:spLocks/>
          </p:cNvSpPr>
          <p:nvPr/>
        </p:nvSpPr>
        <p:spPr>
          <a:xfrm>
            <a:off x="1622324" y="2533856"/>
            <a:ext cx="9144000" cy="1856249"/>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Wingdings 2" pitchFamily="18" charset="2"/>
              <a:buChar char=""/>
              <a:defRPr sz="2800" kern="1200">
                <a:solidFill>
                  <a:schemeClr val="tx1"/>
                </a:solidFill>
                <a:latin typeface="Century Gothic"/>
                <a:ea typeface="+mn-ea"/>
                <a:cs typeface="+mn-cs"/>
              </a:defRPr>
            </a:lvl1pPr>
            <a:lvl2pPr marL="685800" indent="-228600" algn="l" defTabSz="914400" rtl="0" eaLnBrk="1" latinLnBrk="0" hangingPunct="1">
              <a:lnSpc>
                <a:spcPct val="100000"/>
              </a:lnSpc>
              <a:spcBef>
                <a:spcPts val="500"/>
              </a:spcBef>
              <a:buFont typeface="Wingdings 2" pitchFamily="18" charset="2"/>
              <a:buChar char=""/>
              <a:defRPr sz="2400" kern="1200">
                <a:solidFill>
                  <a:schemeClr val="tx1"/>
                </a:solidFill>
                <a:latin typeface="Century Gothic"/>
                <a:ea typeface="+mn-ea"/>
                <a:cs typeface="+mn-cs"/>
              </a:defRPr>
            </a:lvl2pPr>
            <a:lvl3pPr marL="1143000" indent="-228600" algn="l" defTabSz="914400" rtl="0" eaLnBrk="1" latinLnBrk="0" hangingPunct="1">
              <a:lnSpc>
                <a:spcPct val="100000"/>
              </a:lnSpc>
              <a:spcBef>
                <a:spcPts val="500"/>
              </a:spcBef>
              <a:buFont typeface="Wingdings 2" pitchFamily="18" charset="2"/>
              <a:buChar char=""/>
              <a:defRPr sz="2000" kern="1200">
                <a:solidFill>
                  <a:schemeClr val="tx1"/>
                </a:solidFill>
                <a:latin typeface="Century Gothic"/>
                <a:ea typeface="+mn-ea"/>
                <a:cs typeface="+mn-cs"/>
              </a:defRPr>
            </a:lvl3pPr>
            <a:lvl4pPr marL="1600200" indent="-228600" algn="l" defTabSz="914400" rtl="0" eaLnBrk="1" latinLnBrk="0" hangingPunct="1">
              <a:lnSpc>
                <a:spcPct val="100000"/>
              </a:lnSpc>
              <a:spcBef>
                <a:spcPts val="500"/>
              </a:spcBef>
              <a:buFont typeface="Wingdings 2" pitchFamily="18" charset="2"/>
              <a:buChar char=""/>
              <a:defRPr sz="1800" kern="1200">
                <a:solidFill>
                  <a:schemeClr val="tx1"/>
                </a:solidFill>
                <a:latin typeface="Century Gothic"/>
                <a:ea typeface="+mn-ea"/>
                <a:cs typeface="+mn-cs"/>
              </a:defRPr>
            </a:lvl4pPr>
            <a:lvl5pPr marL="2057400" indent="-228600" algn="l" defTabSz="914400" rtl="0" eaLnBrk="1" latinLnBrk="0" hangingPunct="1">
              <a:lnSpc>
                <a:spcPct val="100000"/>
              </a:lnSpc>
              <a:spcBef>
                <a:spcPts val="500"/>
              </a:spcBef>
              <a:buFont typeface="Wingdings 2" pitchFamily="18" charset="2"/>
              <a:buChar char=""/>
              <a:defRPr sz="1800" kern="1200">
                <a:solidFill>
                  <a:schemeClr val="tx1"/>
                </a:solidFill>
                <a:latin typeface="Century Gothic"/>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a:lstStyle>
          <a:p>
            <a:pPr marL="0" indent="0" algn="ctr">
              <a:buNone/>
            </a:pPr>
            <a:r>
              <a:rPr lang="en-US" sz="8000" b="1" dirty="0">
                <a:solidFill>
                  <a:schemeClr val="bg1"/>
                </a:solidFill>
                <a:effectLst>
                  <a:outerShdw blurRad="63500" sx="102000" sy="102000" algn="ctr" rotWithShape="0">
                    <a:prstClr val="black">
                      <a:alpha val="40000"/>
                    </a:prstClr>
                  </a:outerShdw>
                </a:effectLst>
                <a:latin typeface="Helvetica" pitchFamily="2" charset="0"/>
                <a:cs typeface="Copperplate"/>
              </a:rPr>
              <a:t>Introduction</a:t>
            </a:r>
          </a:p>
        </p:txBody>
      </p:sp>
      <p:pic>
        <p:nvPicPr>
          <p:cNvPr id="6" name="Content Placeholder 6">
            <a:extLst>
              <a:ext uri="{FF2B5EF4-FFF2-40B4-BE49-F238E27FC236}">
                <a16:creationId xmlns:a16="http://schemas.microsoft.com/office/drawing/2014/main" id="{44C66708-B911-1345-BB20-B273E4E7698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72738" y="6147011"/>
            <a:ext cx="1523999" cy="574463"/>
          </a:xfrm>
          <a:prstGeom prst="rect">
            <a:avLst/>
          </a:prstGeom>
        </p:spPr>
      </p:pic>
    </p:spTree>
    <p:extLst>
      <p:ext uri="{BB962C8B-B14F-4D97-AF65-F5344CB8AC3E}">
        <p14:creationId xmlns:p14="http://schemas.microsoft.com/office/powerpoint/2010/main" val="223154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67BB85CE-F67B-7649-8E98-0105B9BDEA2C}"/>
              </a:ext>
            </a:extLst>
          </p:cNvPr>
          <p:cNvGrpSpPr/>
          <p:nvPr/>
        </p:nvGrpSpPr>
        <p:grpSpPr>
          <a:xfrm>
            <a:off x="1439508" y="1222913"/>
            <a:ext cx="9315880" cy="5399623"/>
            <a:chOff x="1528526" y="1324863"/>
            <a:chExt cx="9144000" cy="5348441"/>
          </a:xfrm>
        </p:grpSpPr>
        <p:pic>
          <p:nvPicPr>
            <p:cNvPr id="6" name="Picture 5">
              <a:extLst>
                <a:ext uri="{FF2B5EF4-FFF2-40B4-BE49-F238E27FC236}">
                  <a16:creationId xmlns:a16="http://schemas.microsoft.com/office/drawing/2014/main" id="{C9773EFD-1CA0-4CCF-A0A1-5ECB379E3C9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28526" y="1324863"/>
              <a:ext cx="9144000" cy="5348441"/>
            </a:xfrm>
            <a:prstGeom prst="rect">
              <a:avLst/>
            </a:prstGeom>
          </p:spPr>
        </p:pic>
        <p:grpSp>
          <p:nvGrpSpPr>
            <p:cNvPr id="15" name="Group 14">
              <a:extLst>
                <a:ext uri="{FF2B5EF4-FFF2-40B4-BE49-F238E27FC236}">
                  <a16:creationId xmlns:a16="http://schemas.microsoft.com/office/drawing/2014/main" id="{671D79B5-BDBB-4A1C-9D56-867935DE4A90}"/>
                </a:ext>
              </a:extLst>
            </p:cNvPr>
            <p:cNvGrpSpPr/>
            <p:nvPr/>
          </p:nvGrpSpPr>
          <p:grpSpPr>
            <a:xfrm>
              <a:off x="7940669" y="1324863"/>
              <a:ext cx="2549080" cy="5348441"/>
              <a:chOff x="6554254" y="1509559"/>
              <a:chExt cx="2549080" cy="5348441"/>
            </a:xfrm>
          </p:grpSpPr>
          <p:sp>
            <p:nvSpPr>
              <p:cNvPr id="11" name="Rectangle 10">
                <a:extLst>
                  <a:ext uri="{FF2B5EF4-FFF2-40B4-BE49-F238E27FC236}">
                    <a16:creationId xmlns:a16="http://schemas.microsoft.com/office/drawing/2014/main" id="{354EF161-CB8B-45F4-8046-6017A2C1D1AD}"/>
                  </a:ext>
                </a:extLst>
              </p:cNvPr>
              <p:cNvSpPr/>
              <p:nvPr/>
            </p:nvSpPr>
            <p:spPr>
              <a:xfrm>
                <a:off x="8170620" y="1509559"/>
                <a:ext cx="932714" cy="4629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D100069-69FC-4EBD-A309-9B70DCABFDA5}"/>
                  </a:ext>
                </a:extLst>
              </p:cNvPr>
              <p:cNvSpPr/>
              <p:nvPr/>
            </p:nvSpPr>
            <p:spPr>
              <a:xfrm>
                <a:off x="6554254" y="6488602"/>
                <a:ext cx="2242452" cy="3693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 name="Title 1">
            <a:extLst>
              <a:ext uri="{FF2B5EF4-FFF2-40B4-BE49-F238E27FC236}">
                <a16:creationId xmlns:a16="http://schemas.microsoft.com/office/drawing/2014/main" id="{61FB6138-1EBD-B74E-82D2-FD7608E85B83}"/>
              </a:ext>
            </a:extLst>
          </p:cNvPr>
          <p:cNvSpPr>
            <a:spLocks noGrp="1"/>
          </p:cNvSpPr>
          <p:nvPr>
            <p:ph type="ctrTitle"/>
          </p:nvPr>
        </p:nvSpPr>
        <p:spPr/>
        <p:txBody>
          <a:bodyPr/>
          <a:lstStyle/>
          <a:p>
            <a:pPr marL="0" indent="0"/>
            <a:r>
              <a:rPr lang="en-US" sz="2400" dirty="0" err="1">
                <a:solidFill>
                  <a:srgbClr val="F1B643"/>
                </a:solidFill>
              </a:rPr>
              <a:t>En</a:t>
            </a:r>
            <a:r>
              <a:rPr lang="en-US" sz="2400" dirty="0">
                <a:solidFill>
                  <a:srgbClr val="F1B643"/>
                </a:solidFill>
              </a:rPr>
              <a:t>-ROADS </a:t>
            </a:r>
            <a:r>
              <a:rPr lang="en-US" sz="2400" b="0" dirty="0">
                <a:solidFill>
                  <a:schemeClr val="bg1"/>
                </a:solidFill>
                <a:latin typeface="Helvetica Light" panose="020B0403020202020204" pitchFamily="34" charset="0"/>
              </a:rPr>
              <a:t>is a cutting-edge simulation model to test climate solutions and generate climate scenarios for the future.</a:t>
            </a:r>
          </a:p>
        </p:txBody>
      </p:sp>
    </p:spTree>
    <p:extLst>
      <p:ext uri="{BB962C8B-B14F-4D97-AF65-F5344CB8AC3E}">
        <p14:creationId xmlns:p14="http://schemas.microsoft.com/office/powerpoint/2010/main" val="2885726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329FFF4-6F29-1544-8094-88C0DEB94CC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202" y="141438"/>
            <a:ext cx="10950498" cy="6716562"/>
          </a:xfrm>
          <a:prstGeom prst="rect">
            <a:avLst/>
          </a:prstGeom>
        </p:spPr>
      </p:pic>
    </p:spTree>
    <p:extLst>
      <p:ext uri="{BB962C8B-B14F-4D97-AF65-F5344CB8AC3E}">
        <p14:creationId xmlns:p14="http://schemas.microsoft.com/office/powerpoint/2010/main" val="4233123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668F742-9F41-7D47-8B07-37BFFA0174E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29341" y="871848"/>
            <a:ext cx="8133315" cy="5046014"/>
          </a:xfrm>
          <a:prstGeom prst="rect">
            <a:avLst/>
          </a:prstGeom>
        </p:spPr>
      </p:pic>
      <p:sp>
        <p:nvSpPr>
          <p:cNvPr id="16" name="Text Placeholder 2">
            <a:extLst>
              <a:ext uri="{FF2B5EF4-FFF2-40B4-BE49-F238E27FC236}">
                <a16:creationId xmlns:a16="http://schemas.microsoft.com/office/drawing/2014/main" id="{0C29CFAB-10CE-47BE-A657-F667205D9FBA}"/>
              </a:ext>
            </a:extLst>
          </p:cNvPr>
          <p:cNvSpPr txBox="1">
            <a:spLocks/>
          </p:cNvSpPr>
          <p:nvPr/>
        </p:nvSpPr>
        <p:spPr>
          <a:xfrm>
            <a:off x="-2" y="170193"/>
            <a:ext cx="12192000" cy="533400"/>
          </a:xfrm>
          <a:prstGeom prst="rect">
            <a:avLst/>
          </a:prstGeom>
          <a:noFill/>
        </p:spPr>
        <p:txBody>
          <a:bodyPr vert="horz" lIns="91440" tIns="45720" rIns="91440" bIns="45720" rtlCol="0">
            <a:noAutofit/>
          </a:bodyPr>
          <a:lstStyle>
            <a:lvl1pPr marL="228600" indent="-228600" algn="l" defTabSz="914400" rtl="0" eaLnBrk="1" latinLnBrk="0" hangingPunct="1">
              <a:lnSpc>
                <a:spcPct val="100000"/>
              </a:lnSpc>
              <a:spcBef>
                <a:spcPts val="1000"/>
              </a:spcBef>
              <a:buFont typeface="Wingdings 2" pitchFamily="18" charset="2"/>
              <a:buChar char=""/>
              <a:defRPr sz="2800" kern="1200">
                <a:solidFill>
                  <a:srgbClr val="FFFFFF"/>
                </a:solidFill>
                <a:latin typeface="Century Gothic"/>
                <a:ea typeface="+mn-ea"/>
                <a:cs typeface="+mn-cs"/>
              </a:defRPr>
            </a:lvl1pPr>
            <a:lvl2pPr marL="685800" indent="-228600" algn="l" defTabSz="914400" rtl="0" eaLnBrk="1" latinLnBrk="0" hangingPunct="1">
              <a:lnSpc>
                <a:spcPct val="100000"/>
              </a:lnSpc>
              <a:spcBef>
                <a:spcPts val="500"/>
              </a:spcBef>
              <a:buFont typeface="Wingdings 2" pitchFamily="18" charset="2"/>
              <a:buChar char=""/>
              <a:defRPr sz="2400" kern="1200">
                <a:solidFill>
                  <a:srgbClr val="0C4E8B"/>
                </a:solidFill>
                <a:latin typeface="Century Gothic"/>
                <a:ea typeface="+mn-ea"/>
                <a:cs typeface="+mn-cs"/>
              </a:defRPr>
            </a:lvl2pPr>
            <a:lvl3pPr marL="1143000" indent="-228600" algn="l" defTabSz="914400" rtl="0" eaLnBrk="1" latinLnBrk="0" hangingPunct="1">
              <a:lnSpc>
                <a:spcPct val="100000"/>
              </a:lnSpc>
              <a:spcBef>
                <a:spcPts val="500"/>
              </a:spcBef>
              <a:buFont typeface="Wingdings 2" pitchFamily="18" charset="2"/>
              <a:buChar char=""/>
              <a:defRPr sz="2000" kern="1200">
                <a:solidFill>
                  <a:srgbClr val="0C4E8B"/>
                </a:solidFill>
                <a:latin typeface="Century Gothic"/>
                <a:ea typeface="+mn-ea"/>
                <a:cs typeface="+mn-cs"/>
              </a:defRPr>
            </a:lvl3pPr>
            <a:lvl4pPr marL="1600200" indent="-228600" algn="l" defTabSz="914400" rtl="0" eaLnBrk="1" latinLnBrk="0" hangingPunct="1">
              <a:lnSpc>
                <a:spcPct val="100000"/>
              </a:lnSpc>
              <a:spcBef>
                <a:spcPts val="500"/>
              </a:spcBef>
              <a:buFont typeface="Wingdings 2" pitchFamily="18" charset="2"/>
              <a:buChar char=""/>
              <a:defRPr sz="1800" kern="1200">
                <a:solidFill>
                  <a:srgbClr val="0C4E8B"/>
                </a:solidFill>
                <a:latin typeface="Century Gothic"/>
                <a:ea typeface="+mn-ea"/>
                <a:cs typeface="+mn-cs"/>
              </a:defRPr>
            </a:lvl4pPr>
            <a:lvl5pPr marL="2057400" indent="-228600" algn="l" defTabSz="914400" rtl="0" eaLnBrk="1" latinLnBrk="0" hangingPunct="1">
              <a:lnSpc>
                <a:spcPct val="100000"/>
              </a:lnSpc>
              <a:spcBef>
                <a:spcPts val="500"/>
              </a:spcBef>
              <a:buFont typeface="Wingdings 2" pitchFamily="18" charset="2"/>
              <a:buChar char=""/>
              <a:defRPr sz="1800" kern="1200">
                <a:solidFill>
                  <a:srgbClr val="0C4E8B"/>
                </a:solidFill>
                <a:latin typeface="Century Gothic"/>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ts val="1000"/>
              </a:spcBef>
              <a:spcAft>
                <a:spcPct val="0"/>
              </a:spcAft>
              <a:buClrTx/>
              <a:buSzTx/>
              <a:buFont typeface="Wingdings 2" pitchFamily="18" charset="2"/>
              <a:buNone/>
              <a:tabLst/>
              <a:defRPr/>
            </a:pPr>
            <a:r>
              <a:rPr kumimoji="0" lang="en-US" u="none" strike="noStrike" kern="1200" cap="none" spc="0" normalizeH="0" baseline="0" noProof="0" dirty="0">
                <a:ln>
                  <a:noFill/>
                </a:ln>
                <a:solidFill>
                  <a:srgbClr val="FFFFFF"/>
                </a:solidFill>
                <a:effectLst/>
                <a:uLnTx/>
                <a:uFillTx/>
                <a:latin typeface="Helvetica Light" panose="020B0403020202020204" pitchFamily="34" charset="0"/>
                <a:cs typeface="Arial" panose="020B0604020202020204" pitchFamily="34" charset="0"/>
              </a:rPr>
              <a:t>Climate Interactive/MIT simulations: </a:t>
            </a:r>
          </a:p>
        </p:txBody>
      </p:sp>
      <p:sp>
        <p:nvSpPr>
          <p:cNvPr id="4" name="Text Placeholder 2">
            <a:extLst>
              <a:ext uri="{FF2B5EF4-FFF2-40B4-BE49-F238E27FC236}">
                <a16:creationId xmlns:a16="http://schemas.microsoft.com/office/drawing/2014/main" id="{C9CD10F9-2FEE-FE40-8EF1-3204D9D39C4D}"/>
              </a:ext>
            </a:extLst>
          </p:cNvPr>
          <p:cNvSpPr txBox="1">
            <a:spLocks/>
          </p:cNvSpPr>
          <p:nvPr/>
        </p:nvSpPr>
        <p:spPr>
          <a:xfrm>
            <a:off x="0" y="6025932"/>
            <a:ext cx="12192000" cy="615696"/>
          </a:xfrm>
          <a:prstGeom prst="rect">
            <a:avLst/>
          </a:prstGeom>
          <a:noFill/>
        </p:spPr>
        <p:txBody>
          <a:bodyPr vert="horz" lIns="91440" tIns="45720" rIns="91440" bIns="45720" rtlCol="0">
            <a:normAutofit lnSpcReduction="10000"/>
          </a:bodyPr>
          <a:lstStyle>
            <a:lvl1pPr marL="228600" indent="-228600" algn="l" defTabSz="914400" rtl="0" eaLnBrk="1" latinLnBrk="0" hangingPunct="1">
              <a:lnSpc>
                <a:spcPct val="100000"/>
              </a:lnSpc>
              <a:spcBef>
                <a:spcPts val="1000"/>
              </a:spcBef>
              <a:buFont typeface="Wingdings 2" pitchFamily="18" charset="2"/>
              <a:buChar char=""/>
              <a:defRPr sz="2800" kern="1200">
                <a:solidFill>
                  <a:srgbClr val="FFFFFF"/>
                </a:solidFill>
                <a:latin typeface="Century Gothic"/>
                <a:ea typeface="+mn-ea"/>
                <a:cs typeface="+mn-cs"/>
              </a:defRPr>
            </a:lvl1pPr>
            <a:lvl2pPr marL="685800" indent="-228600" algn="l" defTabSz="914400" rtl="0" eaLnBrk="1" latinLnBrk="0" hangingPunct="1">
              <a:lnSpc>
                <a:spcPct val="100000"/>
              </a:lnSpc>
              <a:spcBef>
                <a:spcPts val="500"/>
              </a:spcBef>
              <a:buFont typeface="Wingdings 2" pitchFamily="18" charset="2"/>
              <a:buChar char=""/>
              <a:defRPr sz="2400" kern="1200">
                <a:solidFill>
                  <a:srgbClr val="0C4E8B"/>
                </a:solidFill>
                <a:latin typeface="Century Gothic"/>
                <a:ea typeface="+mn-ea"/>
                <a:cs typeface="+mn-cs"/>
              </a:defRPr>
            </a:lvl2pPr>
            <a:lvl3pPr marL="1143000" indent="-228600" algn="l" defTabSz="914400" rtl="0" eaLnBrk="1" latinLnBrk="0" hangingPunct="1">
              <a:lnSpc>
                <a:spcPct val="100000"/>
              </a:lnSpc>
              <a:spcBef>
                <a:spcPts val="500"/>
              </a:spcBef>
              <a:buFont typeface="Wingdings 2" pitchFamily="18" charset="2"/>
              <a:buChar char=""/>
              <a:defRPr sz="2000" kern="1200">
                <a:solidFill>
                  <a:srgbClr val="0C4E8B"/>
                </a:solidFill>
                <a:latin typeface="Century Gothic"/>
                <a:ea typeface="+mn-ea"/>
                <a:cs typeface="+mn-cs"/>
              </a:defRPr>
            </a:lvl3pPr>
            <a:lvl4pPr marL="1600200" indent="-228600" algn="l" defTabSz="914400" rtl="0" eaLnBrk="1" latinLnBrk="0" hangingPunct="1">
              <a:lnSpc>
                <a:spcPct val="100000"/>
              </a:lnSpc>
              <a:spcBef>
                <a:spcPts val="500"/>
              </a:spcBef>
              <a:buFont typeface="Wingdings 2" pitchFamily="18" charset="2"/>
              <a:buChar char=""/>
              <a:defRPr sz="1800" kern="1200">
                <a:solidFill>
                  <a:srgbClr val="0C4E8B"/>
                </a:solidFill>
                <a:latin typeface="Century Gothic"/>
                <a:ea typeface="+mn-ea"/>
                <a:cs typeface="+mn-cs"/>
              </a:defRPr>
            </a:lvl4pPr>
            <a:lvl5pPr marL="2057400" indent="-228600" algn="l" defTabSz="914400" rtl="0" eaLnBrk="1" latinLnBrk="0" hangingPunct="1">
              <a:lnSpc>
                <a:spcPct val="100000"/>
              </a:lnSpc>
              <a:spcBef>
                <a:spcPts val="500"/>
              </a:spcBef>
              <a:buFont typeface="Wingdings 2" pitchFamily="18" charset="2"/>
              <a:buChar char=""/>
              <a:defRPr sz="1800" kern="1200">
                <a:solidFill>
                  <a:srgbClr val="0C4E8B"/>
                </a:solidFill>
                <a:latin typeface="Century Gothic"/>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ts val="1000"/>
              </a:spcBef>
              <a:spcAft>
                <a:spcPct val="0"/>
              </a:spcAft>
              <a:buClrTx/>
              <a:buSzTx/>
              <a:buFont typeface="Wingdings 2" pitchFamily="18" charset="2"/>
              <a:buNone/>
              <a:tabLst/>
              <a:defRPr/>
            </a:pPr>
            <a:r>
              <a:rPr kumimoji="0" lang="en-US" sz="2400" u="none" strike="noStrike" kern="1200" cap="none" spc="0" normalizeH="0" baseline="0" noProof="0" dirty="0">
                <a:ln>
                  <a:noFill/>
                </a:ln>
                <a:solidFill>
                  <a:srgbClr val="FFFFFF"/>
                </a:solidFill>
                <a:effectLst/>
                <a:uLnTx/>
                <a:uFillTx/>
                <a:latin typeface="Helvetica Light" panose="020B0403020202020204" pitchFamily="34" charset="0"/>
                <a:cs typeface="Arial" panose="020B0604020202020204" pitchFamily="34" charset="0"/>
              </a:rPr>
              <a:t>O</a:t>
            </a:r>
            <a:r>
              <a:rPr kumimoji="0" lang="en-US" sz="2400" u="none" strike="noStrike" kern="1200" cap="none" spc="0" normalizeH="0" baseline="0" noProof="0" dirty="0">
                <a:ln>
                  <a:noFill/>
                </a:ln>
                <a:solidFill>
                  <a:srgbClr val="FFFFFF"/>
                </a:solidFill>
                <a:effectLst/>
                <a:uLnTx/>
                <a:uFillTx/>
                <a:latin typeface="Helvetica Light" panose="020B0403020202020204" pitchFamily="34" charset="0"/>
                <a:ea typeface="Calibri" charset="0"/>
                <a:cs typeface="Arial" panose="020B0604020202020204" pitchFamily="34" charset="0"/>
              </a:rPr>
              <a:t>ver</a:t>
            </a: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Calibri" charset="0"/>
                <a:cs typeface="Arial" panose="020B0604020202020204" pitchFamily="34" charset="0"/>
              </a:rPr>
              <a:t> </a:t>
            </a:r>
            <a:r>
              <a:rPr kumimoji="0" lang="en-US" sz="3200" b="1" i="0" u="none" strike="noStrike" kern="1200" cap="none" spc="0" normalizeH="0" baseline="0" noProof="0" dirty="0">
                <a:ln>
                  <a:noFill/>
                </a:ln>
                <a:solidFill>
                  <a:srgbClr val="FFBE4A"/>
                </a:solidFill>
                <a:effectLst/>
                <a:uLnTx/>
                <a:uFillTx/>
                <a:latin typeface="Arial" panose="020B0604020202020204" pitchFamily="34" charset="0"/>
                <a:ea typeface="Calibri" charset="0"/>
                <a:cs typeface="Arial" panose="020B0604020202020204" pitchFamily="34" charset="0"/>
              </a:rPr>
              <a:t>62,000 participants</a:t>
            </a: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Calibri" charset="0"/>
                <a:cs typeface="Arial" panose="020B0604020202020204" pitchFamily="34" charset="0"/>
              </a:rPr>
              <a:t> </a:t>
            </a:r>
            <a:r>
              <a:rPr kumimoji="0" lang="en-US" sz="2400" u="none" strike="noStrike" kern="1200" cap="none" spc="0" normalizeH="0" baseline="0" noProof="0" dirty="0">
                <a:ln>
                  <a:noFill/>
                </a:ln>
                <a:solidFill>
                  <a:srgbClr val="FFFFFF"/>
                </a:solidFill>
                <a:effectLst/>
                <a:uLnTx/>
                <a:uFillTx/>
                <a:latin typeface="Helvetica Light" panose="020B0403020202020204" pitchFamily="34" charset="0"/>
                <a:ea typeface="Calibri" charset="0"/>
                <a:cs typeface="Arial" panose="020B0604020202020204" pitchFamily="34" charset="0"/>
              </a:rPr>
              <a:t>in</a:t>
            </a: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Calibri" charset="0"/>
                <a:cs typeface="Arial" panose="020B0604020202020204" pitchFamily="34" charset="0"/>
              </a:rPr>
              <a:t> </a:t>
            </a:r>
            <a:r>
              <a:rPr lang="en-US" sz="3200" b="1" dirty="0">
                <a:solidFill>
                  <a:srgbClr val="FFBE4A"/>
                </a:solidFill>
                <a:latin typeface="Arial" panose="020B0604020202020204" pitchFamily="34" charset="0"/>
                <a:ea typeface="Calibri" charset="0"/>
                <a:cs typeface="Arial" panose="020B0604020202020204" pitchFamily="34" charset="0"/>
              </a:rPr>
              <a:t>93</a:t>
            </a:r>
            <a:r>
              <a:rPr kumimoji="0" lang="en-US" sz="3200" b="1" i="0" u="none" strike="noStrike" kern="1200" cap="none" spc="0" normalizeH="0" baseline="0" noProof="0" dirty="0">
                <a:ln>
                  <a:noFill/>
                </a:ln>
                <a:solidFill>
                  <a:srgbClr val="FFBE4A"/>
                </a:solidFill>
                <a:effectLst/>
                <a:uLnTx/>
                <a:uFillTx/>
                <a:latin typeface="Arial" panose="020B0604020202020204" pitchFamily="34" charset="0"/>
                <a:ea typeface="Calibri" charset="0"/>
                <a:cs typeface="Arial" panose="020B0604020202020204" pitchFamily="34" charset="0"/>
              </a:rPr>
              <a:t> countries</a:t>
            </a:r>
            <a:endParaRPr kumimoji="0" lang="en-US" sz="3200" b="1" i="0" u="none" strike="noStrike" kern="1200" cap="none" spc="0" normalizeH="0" baseline="0" noProof="0" dirty="0">
              <a:ln>
                <a:noFill/>
              </a:ln>
              <a:solidFill>
                <a:srgbClr val="FFBE4A"/>
              </a:solidFill>
              <a:effectLst/>
              <a:uLnTx/>
              <a:uFillTx/>
              <a:latin typeface="Arial" panose="020B0604020202020204" pitchFamily="34" charset="0"/>
              <a:cs typeface="Arial" panose="020B0604020202020204" pitchFamily="34" charset="0"/>
            </a:endParaRPr>
          </a:p>
        </p:txBody>
      </p:sp>
      <p:pic>
        <p:nvPicPr>
          <p:cNvPr id="7" name="Content Placeholder 6">
            <a:extLst>
              <a:ext uri="{FF2B5EF4-FFF2-40B4-BE49-F238E27FC236}">
                <a16:creationId xmlns:a16="http://schemas.microsoft.com/office/drawing/2014/main" id="{404B5813-5083-7843-AA84-BDB073E9583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72738" y="6168783"/>
            <a:ext cx="1523999" cy="574463"/>
          </a:xfrm>
          <a:prstGeom prst="rect">
            <a:avLst/>
          </a:prstGeom>
        </p:spPr>
      </p:pic>
    </p:spTree>
    <p:extLst>
      <p:ext uri="{BB962C8B-B14F-4D97-AF65-F5344CB8AC3E}">
        <p14:creationId xmlns:p14="http://schemas.microsoft.com/office/powerpoint/2010/main" val="2221115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0" indent="0">
              <a:buNone/>
            </a:pPr>
            <a:r>
              <a:rPr lang="en-US" sz="4800" dirty="0">
                <a:solidFill>
                  <a:srgbClr val="FFC000"/>
                </a:solidFill>
                <a:latin typeface="Helvetica Light" panose="020B0403020202020204" pitchFamily="34" charset="0"/>
              </a:rPr>
              <a:t>Let’s briefly review the science and what’s at stake</a:t>
            </a:r>
            <a:r>
              <a:rPr lang="is-IS" sz="4800" dirty="0">
                <a:solidFill>
                  <a:srgbClr val="FFC000"/>
                </a:solidFill>
                <a:latin typeface="Helvetica Light" panose="020B0403020202020204" pitchFamily="34" charset="0"/>
              </a:rPr>
              <a:t>….</a:t>
            </a:r>
            <a:endParaRPr lang="en-US" sz="4800" dirty="0">
              <a:solidFill>
                <a:srgbClr val="FFC000"/>
              </a:solidFill>
              <a:latin typeface="Helvetica Light" panose="020B0403020202020204" pitchFamily="34" charset="0"/>
            </a:endParaRPr>
          </a:p>
          <a:p>
            <a:pPr marL="0" indent="0">
              <a:buNone/>
            </a:pPr>
            <a:endParaRPr lang="en-US" sz="4800" dirty="0">
              <a:solidFill>
                <a:srgbClr val="FFC000"/>
              </a:solidFill>
              <a:latin typeface="Helvetica Light" panose="020B0403020202020204" pitchFamily="34" charset="0"/>
            </a:endParaRPr>
          </a:p>
        </p:txBody>
      </p:sp>
      <p:pic>
        <p:nvPicPr>
          <p:cNvPr id="4" name="Content Placeholder 6">
            <a:extLst>
              <a:ext uri="{FF2B5EF4-FFF2-40B4-BE49-F238E27FC236}">
                <a16:creationId xmlns:a16="http://schemas.microsoft.com/office/drawing/2014/main" id="{743DB5B8-AA10-AD47-8AF4-3D9C333AACC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72738" y="6157897"/>
            <a:ext cx="1523999" cy="574463"/>
          </a:xfrm>
          <a:prstGeom prst="rect">
            <a:avLst/>
          </a:prstGeom>
        </p:spPr>
      </p:pic>
    </p:spTree>
    <p:extLst>
      <p:ext uri="{BB962C8B-B14F-4D97-AF65-F5344CB8AC3E}">
        <p14:creationId xmlns:p14="http://schemas.microsoft.com/office/powerpoint/2010/main" val="3646839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1E22274-F3DF-45B4-94F3-4AC0212B9C3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318660"/>
            <a:ext cx="12192000" cy="5539339"/>
          </a:xfrm>
          <a:prstGeom prst="rect">
            <a:avLst/>
          </a:prstGeom>
        </p:spPr>
      </p:pic>
      <p:sp>
        <p:nvSpPr>
          <p:cNvPr id="9" name="Rectangle 8">
            <a:extLst>
              <a:ext uri="{FF2B5EF4-FFF2-40B4-BE49-F238E27FC236}">
                <a16:creationId xmlns:a16="http://schemas.microsoft.com/office/drawing/2014/main" id="{F6FBD12C-B822-452A-AE49-1C3886510CFB}"/>
              </a:ext>
            </a:extLst>
          </p:cNvPr>
          <p:cNvSpPr/>
          <p:nvPr/>
        </p:nvSpPr>
        <p:spPr>
          <a:xfrm>
            <a:off x="8910831" y="6475426"/>
            <a:ext cx="3114955" cy="276999"/>
          </a:xfrm>
          <a:prstGeom prst="rect">
            <a:avLst/>
          </a:prstGeom>
        </p:spPr>
        <p:txBody>
          <a:bodyPr wrap="none">
            <a:spAutoFit/>
          </a:bodyPr>
          <a:lstStyle/>
          <a:p>
            <a:r>
              <a:rPr lang="en-US" sz="1200" dirty="0">
                <a:solidFill>
                  <a:schemeClr val="bg1"/>
                </a:solidFill>
                <a:latin typeface="Helvetica Light" panose="020B0403020202020204" pitchFamily="34" charset="0"/>
                <a:ea typeface="Arial" charset="0"/>
                <a:cs typeface="Arial" charset="0"/>
              </a:rPr>
              <a:t>Source: </a:t>
            </a:r>
            <a:r>
              <a:rPr lang="en-US" sz="1200" dirty="0">
                <a:solidFill>
                  <a:schemeClr val="bg1"/>
                </a:solidFill>
                <a:latin typeface="Helvetica Light" panose="020B0403020202020204" pitchFamily="34" charset="0"/>
                <a:hlinkClick r:id="rId4">
                  <a:extLst>
                    <a:ext uri="{A12FA001-AC4F-418D-AE19-62706E023703}">
                      <ahyp:hlinkClr xmlns:ahyp="http://schemas.microsoft.com/office/drawing/2018/hyperlinkcolor" val="tx"/>
                    </a:ext>
                  </a:extLst>
                </a:hlinkClick>
              </a:rPr>
              <a:t>https://climate.nasa.gov/evidence/</a:t>
            </a:r>
            <a:endParaRPr lang="en-US" sz="1200" dirty="0">
              <a:solidFill>
                <a:schemeClr val="bg1"/>
              </a:solidFill>
              <a:latin typeface="Helvetica Light" panose="020B0403020202020204" pitchFamily="34" charset="0"/>
            </a:endParaRPr>
          </a:p>
        </p:txBody>
      </p:sp>
      <p:sp>
        <p:nvSpPr>
          <p:cNvPr id="2" name="Title 1">
            <a:extLst>
              <a:ext uri="{FF2B5EF4-FFF2-40B4-BE49-F238E27FC236}">
                <a16:creationId xmlns:a16="http://schemas.microsoft.com/office/drawing/2014/main" id="{4E007134-DE4A-8044-B7FD-0F1159B09803}"/>
              </a:ext>
            </a:extLst>
          </p:cNvPr>
          <p:cNvSpPr>
            <a:spLocks noGrp="1"/>
          </p:cNvSpPr>
          <p:nvPr>
            <p:ph type="ctrTitle"/>
          </p:nvPr>
        </p:nvSpPr>
        <p:spPr>
          <a:xfrm>
            <a:off x="466722" y="269507"/>
            <a:ext cx="11261452" cy="953406"/>
          </a:xfrm>
        </p:spPr>
        <p:txBody>
          <a:bodyPr/>
          <a:lstStyle/>
          <a:p>
            <a:pPr marL="0" indent="0">
              <a:defRPr/>
            </a:pPr>
            <a:r>
              <a:rPr lang="en-US" sz="2400" dirty="0">
                <a:solidFill>
                  <a:schemeClr val="bg1"/>
                </a:solidFill>
                <a:latin typeface="Helvetica Light" panose="020B0403020202020204" pitchFamily="34" charset="0"/>
                <a:ea typeface="ＭＳ Ｐゴシック" charset="0"/>
                <a:cs typeface="Arial Narrow" panose="020B0604020202020204" pitchFamily="34" charset="0"/>
              </a:rPr>
              <a:t>Atmospheric CO</a:t>
            </a:r>
            <a:r>
              <a:rPr lang="en-US" sz="2400" baseline="-25000" dirty="0">
                <a:solidFill>
                  <a:schemeClr val="bg1"/>
                </a:solidFill>
                <a:latin typeface="Helvetica Light" panose="020B0403020202020204" pitchFamily="34" charset="0"/>
                <a:ea typeface="ＭＳ Ｐゴシック" charset="0"/>
                <a:cs typeface="Arial Narrow" panose="020B0604020202020204" pitchFamily="34" charset="0"/>
              </a:rPr>
              <a:t>2</a:t>
            </a:r>
            <a:r>
              <a:rPr lang="en-US" sz="2400" dirty="0">
                <a:solidFill>
                  <a:schemeClr val="bg1"/>
                </a:solidFill>
                <a:latin typeface="Helvetica Light" panose="020B0403020202020204" pitchFamily="34" charset="0"/>
                <a:ea typeface="ＭＳ Ｐゴシック" charset="0"/>
                <a:cs typeface="Arial Narrow" panose="020B0604020202020204" pitchFamily="34" charset="0"/>
              </a:rPr>
              <a:t> is higher than any time in that last 800,000 years, and levels are increasing faster than any time in millions of years.</a:t>
            </a:r>
            <a:endParaRPr lang="en-US" sz="2400" dirty="0"/>
          </a:p>
        </p:txBody>
      </p:sp>
    </p:spTree>
    <p:extLst>
      <p:ext uri="{BB962C8B-B14F-4D97-AF65-F5344CB8AC3E}">
        <p14:creationId xmlns:p14="http://schemas.microsoft.com/office/powerpoint/2010/main" val="3359132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0B24AB0-D148-7B40-9EEA-447BF98A9E16}"/>
              </a:ext>
            </a:extLst>
          </p:cNvPr>
          <p:cNvGrpSpPr/>
          <p:nvPr/>
        </p:nvGrpSpPr>
        <p:grpSpPr>
          <a:xfrm>
            <a:off x="0" y="1222912"/>
            <a:ext cx="12245339" cy="5696047"/>
            <a:chOff x="1348437" y="1440180"/>
            <a:chExt cx="9337851" cy="4416552"/>
          </a:xfrm>
        </p:grpSpPr>
        <p:sp>
          <p:nvSpPr>
            <p:cNvPr id="10" name="Rectangle 9">
              <a:extLst>
                <a:ext uri="{FF2B5EF4-FFF2-40B4-BE49-F238E27FC236}">
                  <a16:creationId xmlns:a16="http://schemas.microsoft.com/office/drawing/2014/main" id="{FC18D703-B786-C341-B3DE-B26EFC2E0DA0}"/>
                </a:ext>
              </a:extLst>
            </p:cNvPr>
            <p:cNvSpPr/>
            <p:nvPr/>
          </p:nvSpPr>
          <p:spPr>
            <a:xfrm>
              <a:off x="10187010" y="1440180"/>
              <a:ext cx="499278" cy="441655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grpSp>
          <p:nvGrpSpPr>
            <p:cNvPr id="7" name="Group 6">
              <a:extLst>
                <a:ext uri="{FF2B5EF4-FFF2-40B4-BE49-F238E27FC236}">
                  <a16:creationId xmlns:a16="http://schemas.microsoft.com/office/drawing/2014/main" id="{BF513EBD-0116-DB40-852A-007CC17D447E}"/>
                </a:ext>
              </a:extLst>
            </p:cNvPr>
            <p:cNvGrpSpPr/>
            <p:nvPr/>
          </p:nvGrpSpPr>
          <p:grpSpPr>
            <a:xfrm>
              <a:off x="1348437" y="1440180"/>
              <a:ext cx="9088212" cy="4416552"/>
              <a:chOff x="63500" y="1298113"/>
              <a:chExt cx="8848667" cy="4264487"/>
            </a:xfrm>
          </p:grpSpPr>
          <p:cxnSp>
            <p:nvCxnSpPr>
              <p:cNvPr id="11" name="Straight Connector 10">
                <a:extLst>
                  <a:ext uri="{FF2B5EF4-FFF2-40B4-BE49-F238E27FC236}">
                    <a16:creationId xmlns:a16="http://schemas.microsoft.com/office/drawing/2014/main" id="{BFEE7F9B-EFC8-5D4F-8117-D37A064AD866}"/>
                  </a:ext>
                </a:extLst>
              </p:cNvPr>
              <p:cNvCxnSpPr>
                <a:cxnSpLocks/>
              </p:cNvCxnSpPr>
              <p:nvPr/>
            </p:nvCxnSpPr>
            <p:spPr>
              <a:xfrm>
                <a:off x="983512" y="3949995"/>
                <a:ext cx="7512306" cy="20121"/>
              </a:xfrm>
              <a:prstGeom prst="line">
                <a:avLst/>
              </a:prstGeom>
              <a:ln w="15875">
                <a:prstDash val="dash"/>
              </a:ln>
            </p:spPr>
            <p:style>
              <a:lnRef idx="2">
                <a:schemeClr val="accent1"/>
              </a:lnRef>
              <a:fillRef idx="0">
                <a:schemeClr val="accent1"/>
              </a:fillRef>
              <a:effectRef idx="1">
                <a:schemeClr val="accent1"/>
              </a:effectRef>
              <a:fontRef idx="minor">
                <a:schemeClr val="tx1"/>
              </a:fontRef>
            </p:style>
          </p:cxnSp>
          <p:pic>
            <p:nvPicPr>
              <p:cNvPr id="2" name="Picture 1">
                <a:extLst>
                  <a:ext uri="{FF2B5EF4-FFF2-40B4-BE49-F238E27FC236}">
                    <a16:creationId xmlns:a16="http://schemas.microsoft.com/office/drawing/2014/main" id="{DA0EB423-D3A1-0940-B801-7F48EC2CD00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3500" y="1298113"/>
                <a:ext cx="8699500" cy="4264487"/>
              </a:xfrm>
              <a:prstGeom prst="rect">
                <a:avLst/>
              </a:prstGeom>
            </p:spPr>
          </p:pic>
          <p:sp>
            <p:nvSpPr>
              <p:cNvPr id="12" name="TextBox 11">
                <a:extLst>
                  <a:ext uri="{FF2B5EF4-FFF2-40B4-BE49-F238E27FC236}">
                    <a16:creationId xmlns:a16="http://schemas.microsoft.com/office/drawing/2014/main" id="{E86CC72E-2A83-5D49-B6A6-22520E0BB800}"/>
                  </a:ext>
                </a:extLst>
              </p:cNvPr>
              <p:cNvSpPr txBox="1"/>
              <p:nvPr/>
            </p:nvSpPr>
            <p:spPr>
              <a:xfrm>
                <a:off x="8528000" y="1618170"/>
                <a:ext cx="384167" cy="267462"/>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1.8</a:t>
                </a:r>
              </a:p>
            </p:txBody>
          </p:sp>
          <p:sp>
            <p:nvSpPr>
              <p:cNvPr id="13" name="TextBox 12">
                <a:extLst>
                  <a:ext uri="{FF2B5EF4-FFF2-40B4-BE49-F238E27FC236}">
                    <a16:creationId xmlns:a16="http://schemas.microsoft.com/office/drawing/2014/main" id="{3FB64DE9-F416-674C-A551-9F89BB90E401}"/>
                  </a:ext>
                </a:extLst>
              </p:cNvPr>
              <p:cNvSpPr txBox="1"/>
              <p:nvPr/>
            </p:nvSpPr>
            <p:spPr>
              <a:xfrm>
                <a:off x="8528000" y="1310021"/>
                <a:ext cx="351662" cy="312038"/>
              </a:xfrm>
              <a:prstGeom prst="rect">
                <a:avLst/>
              </a:prstGeom>
              <a:noFill/>
            </p:spPr>
            <p:txBody>
              <a:bodyPr wrap="none" rtlCol="0">
                <a:spAutoFit/>
              </a:bodyPr>
              <a:lstStyle/>
              <a:p>
                <a:r>
                  <a:rPr lang="en-US" sz="1350" dirty="0">
                    <a:latin typeface="Arial" panose="020B0604020202020204" pitchFamily="34" charset="0"/>
                    <a:ea typeface="ＭＳ Ｐゴシック" charset="0"/>
                    <a:cs typeface="Arial" panose="020B0604020202020204" pitchFamily="34" charset="0"/>
                  </a:rPr>
                  <a:t>º</a:t>
                </a:r>
                <a:r>
                  <a:rPr lang="en-US" sz="1500" dirty="0">
                    <a:latin typeface="Arial" panose="020B0604020202020204" pitchFamily="34" charset="0"/>
                    <a:cs typeface="Arial" panose="020B0604020202020204" pitchFamily="34" charset="0"/>
                  </a:rPr>
                  <a:t>F</a:t>
                </a:r>
              </a:p>
            </p:txBody>
          </p:sp>
          <p:sp>
            <p:nvSpPr>
              <p:cNvPr id="36" name="TextBox 35">
                <a:extLst>
                  <a:ext uri="{FF2B5EF4-FFF2-40B4-BE49-F238E27FC236}">
                    <a16:creationId xmlns:a16="http://schemas.microsoft.com/office/drawing/2014/main" id="{B9891A23-18D7-2B42-A038-F2801227EAD4}"/>
                  </a:ext>
                </a:extLst>
              </p:cNvPr>
              <p:cNvSpPr txBox="1"/>
              <p:nvPr/>
            </p:nvSpPr>
            <p:spPr>
              <a:xfrm>
                <a:off x="8528000" y="2727501"/>
                <a:ext cx="384167" cy="267462"/>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0.9</a:t>
                </a:r>
              </a:p>
            </p:txBody>
          </p:sp>
          <p:sp>
            <p:nvSpPr>
              <p:cNvPr id="37" name="TextBox 36">
                <a:extLst>
                  <a:ext uri="{FF2B5EF4-FFF2-40B4-BE49-F238E27FC236}">
                    <a16:creationId xmlns:a16="http://schemas.microsoft.com/office/drawing/2014/main" id="{03674D3A-0583-3740-B451-130048AEC4EC}"/>
                  </a:ext>
                </a:extLst>
              </p:cNvPr>
              <p:cNvSpPr txBox="1"/>
              <p:nvPr/>
            </p:nvSpPr>
            <p:spPr>
              <a:xfrm>
                <a:off x="8521378" y="3822599"/>
                <a:ext cx="384167" cy="267462"/>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0.0</a:t>
                </a:r>
              </a:p>
            </p:txBody>
          </p:sp>
          <p:sp>
            <p:nvSpPr>
              <p:cNvPr id="27" name="TextBox 26">
                <a:extLst>
                  <a:ext uri="{FF2B5EF4-FFF2-40B4-BE49-F238E27FC236}">
                    <a16:creationId xmlns:a16="http://schemas.microsoft.com/office/drawing/2014/main" id="{83BD6730-888F-D84D-8A40-239F1AA643BD}"/>
                  </a:ext>
                </a:extLst>
              </p:cNvPr>
              <p:cNvSpPr txBox="1"/>
              <p:nvPr/>
            </p:nvSpPr>
            <p:spPr>
              <a:xfrm>
                <a:off x="8493535" y="4876800"/>
                <a:ext cx="400446" cy="445770"/>
              </a:xfrm>
              <a:prstGeom prst="rect">
                <a:avLst/>
              </a:prstGeom>
              <a:solidFill>
                <a:schemeClr val="bg1"/>
              </a:solidFill>
            </p:spPr>
            <p:txBody>
              <a:bodyPr wrap="square" rtlCol="0">
                <a:spAutoFit/>
              </a:bodyPr>
              <a:lstStyle/>
              <a:p>
                <a:r>
                  <a:rPr lang="en-US" sz="1200" dirty="0">
                    <a:latin typeface="Arial" panose="020B0604020202020204" pitchFamily="34" charset="0"/>
                    <a:cs typeface="Arial" panose="020B0604020202020204" pitchFamily="34" charset="0"/>
                  </a:rPr>
                  <a:t>-0.9</a:t>
                </a:r>
              </a:p>
            </p:txBody>
          </p:sp>
          <p:sp>
            <p:nvSpPr>
              <p:cNvPr id="6" name="TextBox 5"/>
              <p:cNvSpPr txBox="1"/>
              <p:nvPr/>
            </p:nvSpPr>
            <p:spPr>
              <a:xfrm>
                <a:off x="1000445" y="2289865"/>
                <a:ext cx="2954582" cy="289750"/>
              </a:xfrm>
              <a:prstGeom prst="rect">
                <a:avLst/>
              </a:prstGeom>
              <a:noFill/>
            </p:spPr>
            <p:txBody>
              <a:bodyPr wrap="square" rtlCol="0">
                <a:spAutoFit/>
              </a:bodyPr>
              <a:lstStyle/>
              <a:p>
                <a:r>
                  <a:rPr lang="en-US" sz="1350" dirty="0">
                    <a:latin typeface="Arial" panose="020B0604020202020204" pitchFamily="34" charset="0"/>
                    <a:ea typeface="Arial Hebrew" charset="-79"/>
                    <a:cs typeface="Arial" panose="020B0604020202020204" pitchFamily="34" charset="0"/>
                  </a:rPr>
                  <a:t>Zero = 1951-1980 average</a:t>
                </a:r>
              </a:p>
            </p:txBody>
          </p:sp>
        </p:grpSp>
      </p:grpSp>
      <p:sp>
        <p:nvSpPr>
          <p:cNvPr id="28" name="TextBox 27">
            <a:extLst>
              <a:ext uri="{FF2B5EF4-FFF2-40B4-BE49-F238E27FC236}">
                <a16:creationId xmlns:a16="http://schemas.microsoft.com/office/drawing/2014/main" id="{3BB557A8-5B16-3545-90C9-10AAB9F977CB}"/>
              </a:ext>
            </a:extLst>
          </p:cNvPr>
          <p:cNvSpPr txBox="1"/>
          <p:nvPr/>
        </p:nvSpPr>
        <p:spPr>
          <a:xfrm>
            <a:off x="8552222" y="57982"/>
            <a:ext cx="3623108" cy="246221"/>
          </a:xfrm>
          <a:prstGeom prst="rect">
            <a:avLst/>
          </a:prstGeom>
          <a:noFill/>
        </p:spPr>
        <p:txBody>
          <a:bodyPr wrap="none" rtlCol="0">
            <a:spAutoFit/>
          </a:bodyPr>
          <a:lstStyle/>
          <a:p>
            <a:r>
              <a:rPr lang="en-US" sz="1000" dirty="0">
                <a:solidFill>
                  <a:schemeClr val="bg1"/>
                </a:solidFill>
                <a:latin typeface="Helvetica Light" panose="020B0403020202020204" pitchFamily="34" charset="0"/>
              </a:rPr>
              <a:t>NASA (GISS) https://</a:t>
            </a:r>
            <a:r>
              <a:rPr lang="en-US" sz="1000" dirty="0" err="1">
                <a:solidFill>
                  <a:schemeClr val="bg1"/>
                </a:solidFill>
                <a:latin typeface="Helvetica Light" panose="020B0403020202020204" pitchFamily="34" charset="0"/>
              </a:rPr>
              <a:t>data.giss.nasa.gov</a:t>
            </a:r>
            <a:r>
              <a:rPr lang="en-US" sz="1000" dirty="0">
                <a:solidFill>
                  <a:schemeClr val="bg1"/>
                </a:solidFill>
                <a:latin typeface="Helvetica Light" panose="020B0403020202020204" pitchFamily="34" charset="0"/>
              </a:rPr>
              <a:t>/</a:t>
            </a:r>
            <a:r>
              <a:rPr lang="en-US" sz="1000" dirty="0" err="1">
                <a:solidFill>
                  <a:schemeClr val="bg1"/>
                </a:solidFill>
                <a:latin typeface="Helvetica Light" panose="020B0403020202020204" pitchFamily="34" charset="0"/>
              </a:rPr>
              <a:t>gistemp</a:t>
            </a:r>
            <a:r>
              <a:rPr lang="en-US" sz="1000" dirty="0">
                <a:solidFill>
                  <a:schemeClr val="bg1"/>
                </a:solidFill>
                <a:latin typeface="Helvetica Light" panose="020B0403020202020204" pitchFamily="34" charset="0"/>
              </a:rPr>
              <a:t>/graphs_v4/</a:t>
            </a:r>
          </a:p>
        </p:txBody>
      </p:sp>
      <p:sp>
        <p:nvSpPr>
          <p:cNvPr id="9" name="Title 8">
            <a:extLst>
              <a:ext uri="{FF2B5EF4-FFF2-40B4-BE49-F238E27FC236}">
                <a16:creationId xmlns:a16="http://schemas.microsoft.com/office/drawing/2014/main" id="{9B610F35-2CD8-CC46-9D30-80EC18E3EEBC}"/>
              </a:ext>
            </a:extLst>
          </p:cNvPr>
          <p:cNvSpPr>
            <a:spLocks noGrp="1"/>
          </p:cNvSpPr>
          <p:nvPr>
            <p:ph type="ctrTitle"/>
          </p:nvPr>
        </p:nvSpPr>
        <p:spPr/>
        <p:txBody>
          <a:bodyPr/>
          <a:lstStyle/>
          <a:p>
            <a:r>
              <a:rPr lang="en-US" dirty="0">
                <a:solidFill>
                  <a:schemeClr val="bg1"/>
                </a:solidFill>
                <a:ea typeface="Helvetica" charset="0"/>
                <a:cs typeface="Helvetica" charset="0"/>
              </a:rPr>
              <a:t>Global Average Surface Temperature Anomaly</a:t>
            </a:r>
          </a:p>
        </p:txBody>
      </p:sp>
    </p:spTree>
    <p:extLst>
      <p:ext uri="{BB962C8B-B14F-4D97-AF65-F5344CB8AC3E}">
        <p14:creationId xmlns:p14="http://schemas.microsoft.com/office/powerpoint/2010/main" val="1503219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6722" y="698757"/>
            <a:ext cx="1458331" cy="1110792"/>
          </a:xfrm>
        </p:spPr>
        <p:txBody>
          <a:bodyPr>
            <a:noAutofit/>
          </a:bodyPr>
          <a:lstStyle/>
          <a:p>
            <a:r>
              <a:rPr lang="en-US" sz="1800" dirty="0">
                <a:solidFill>
                  <a:schemeClr val="bg1"/>
                </a:solidFill>
                <a:ea typeface="Arial" charset="0"/>
                <a:cs typeface="Arial" charset="0"/>
              </a:rPr>
              <a:t>CO</a:t>
            </a:r>
            <a:r>
              <a:rPr lang="en-US" sz="1800" baseline="-25000" dirty="0">
                <a:solidFill>
                  <a:schemeClr val="bg1"/>
                </a:solidFill>
                <a:ea typeface="Arial" charset="0"/>
                <a:cs typeface="Arial" charset="0"/>
              </a:rPr>
              <a:t>2</a:t>
            </a:r>
            <a:r>
              <a:rPr lang="en-US" sz="1800" dirty="0">
                <a:solidFill>
                  <a:schemeClr val="bg1"/>
                </a:solidFill>
                <a:ea typeface="Arial" charset="0"/>
                <a:cs typeface="Arial" charset="0"/>
              </a:rPr>
              <a:t> Emissions by Source 1860-2016</a:t>
            </a:r>
            <a:endParaRPr lang="en-US" sz="1800" dirty="0">
              <a:solidFill>
                <a:schemeClr val="bg1"/>
              </a:solidFill>
            </a:endParaRP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28800" y="-12527"/>
            <a:ext cx="10463408" cy="6976997"/>
          </a:xfrm>
          <a:prstGeom prst="rect">
            <a:avLst/>
          </a:prstGeom>
          <a:solidFill>
            <a:schemeClr val="bg1"/>
          </a:solidFill>
          <a:ln>
            <a:noFill/>
          </a:ln>
        </p:spPr>
      </p:pic>
    </p:spTree>
    <p:extLst>
      <p:ext uri="{BB962C8B-B14F-4D97-AF65-F5344CB8AC3E}">
        <p14:creationId xmlns:p14="http://schemas.microsoft.com/office/powerpoint/2010/main" val="155335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3" cstate="screen">
            <a:extLst>
              <a:ext uri="{28A0092B-C50C-407E-A947-70E740481C1C}">
                <a14:useLocalDpi xmlns:a14="http://schemas.microsoft.com/office/drawing/2010/main"/>
              </a:ext>
            </a:extLst>
          </a:blip>
          <a:srcRect/>
          <a:stretch/>
        </p:blipFill>
        <p:spPr bwMode="auto">
          <a:xfrm>
            <a:off x="1472165" y="1366787"/>
            <a:ext cx="8917760" cy="5321936"/>
          </a:xfrm>
          <a:prstGeom prst="rect">
            <a:avLst/>
          </a:prstGeom>
          <a:noFill/>
          <a:ln>
            <a:noFill/>
          </a:ln>
        </p:spPr>
      </p:pic>
      <p:sp>
        <p:nvSpPr>
          <p:cNvPr id="3" name="TextBox 2"/>
          <p:cNvSpPr txBox="1"/>
          <p:nvPr/>
        </p:nvSpPr>
        <p:spPr>
          <a:xfrm>
            <a:off x="0" y="6350169"/>
            <a:ext cx="1415143" cy="461665"/>
          </a:xfrm>
          <a:prstGeom prst="rect">
            <a:avLst/>
          </a:prstGeom>
          <a:noFill/>
        </p:spPr>
        <p:txBody>
          <a:bodyPr wrap="square" rtlCol="0">
            <a:spAutoFit/>
          </a:bodyPr>
          <a:lstStyle/>
          <a:p>
            <a:pPr algn="r"/>
            <a:r>
              <a:rPr lang="en-US" sz="1200" dirty="0">
                <a:solidFill>
                  <a:schemeClr val="bg1"/>
                </a:solidFill>
                <a:latin typeface="Helvetica Light" panose="020B0403020202020204" pitchFamily="34" charset="0"/>
                <a:ea typeface="Arial" charset="0"/>
                <a:cs typeface="Arial" charset="0"/>
              </a:rPr>
              <a:t>Source: IPCC AR5</a:t>
            </a:r>
          </a:p>
        </p:txBody>
      </p:sp>
      <p:sp>
        <p:nvSpPr>
          <p:cNvPr id="6" name="Title 5"/>
          <p:cNvSpPr>
            <a:spLocks noGrp="1"/>
          </p:cNvSpPr>
          <p:nvPr>
            <p:ph type="ctrTitle"/>
          </p:nvPr>
        </p:nvSpPr>
        <p:spPr/>
        <p:txBody>
          <a:bodyPr>
            <a:noAutofit/>
          </a:bodyPr>
          <a:lstStyle/>
          <a:p>
            <a:r>
              <a:rPr lang="en-US" sz="2800" dirty="0">
                <a:solidFill>
                  <a:schemeClr val="bg1"/>
                </a:solidFill>
                <a:ea typeface="Century Gothic" charset="0"/>
                <a:cs typeface="Century Gothic" charset="0"/>
              </a:rPr>
              <a:t>Total annual greenhouse gas emissions by gases 1970- 2010</a:t>
            </a:r>
          </a:p>
        </p:txBody>
      </p:sp>
      <p:pic>
        <p:nvPicPr>
          <p:cNvPr id="8" name="Content Placeholder 6">
            <a:extLst>
              <a:ext uri="{FF2B5EF4-FFF2-40B4-BE49-F238E27FC236}">
                <a16:creationId xmlns:a16="http://schemas.microsoft.com/office/drawing/2014/main" id="{C01E02D7-AF99-A44D-A36F-26412E12D99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72738" y="6147011"/>
            <a:ext cx="1523999" cy="574463"/>
          </a:xfrm>
          <a:prstGeom prst="rect">
            <a:avLst/>
          </a:prstGeom>
        </p:spPr>
      </p:pic>
    </p:spTree>
    <p:extLst>
      <p:ext uri="{BB962C8B-B14F-4D97-AF65-F5344CB8AC3E}">
        <p14:creationId xmlns:p14="http://schemas.microsoft.com/office/powerpoint/2010/main" val="13934514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C9B4FD-9F56-8941-B3B8-3B190AD56E26}"/>
              </a:ext>
            </a:extLst>
          </p:cNvPr>
          <p:cNvPicPr>
            <a:picLocks noChangeAspect="1"/>
          </p:cNvPicPr>
          <p:nvPr/>
        </p:nvPicPr>
        <p:blipFill>
          <a:blip r:embed="rId3"/>
          <a:stretch>
            <a:fillRect/>
          </a:stretch>
        </p:blipFill>
        <p:spPr>
          <a:xfrm>
            <a:off x="706386" y="1202113"/>
            <a:ext cx="10630046" cy="4496531"/>
          </a:xfrm>
          <a:prstGeom prst="rect">
            <a:avLst/>
          </a:prstGeom>
        </p:spPr>
      </p:pic>
      <p:grpSp>
        <p:nvGrpSpPr>
          <p:cNvPr id="10" name="Group 9">
            <a:extLst>
              <a:ext uri="{FF2B5EF4-FFF2-40B4-BE49-F238E27FC236}">
                <a16:creationId xmlns:a16="http://schemas.microsoft.com/office/drawing/2014/main" id="{25689988-4B24-2C4F-9520-0936F04A3E92}"/>
              </a:ext>
            </a:extLst>
          </p:cNvPr>
          <p:cNvGrpSpPr/>
          <p:nvPr/>
        </p:nvGrpSpPr>
        <p:grpSpPr>
          <a:xfrm>
            <a:off x="7869227" y="3555232"/>
            <a:ext cx="2654967" cy="2332148"/>
            <a:chOff x="7009255" y="2238060"/>
            <a:chExt cx="2654967" cy="2332148"/>
          </a:xfrm>
        </p:grpSpPr>
        <p:cxnSp>
          <p:nvCxnSpPr>
            <p:cNvPr id="3" name="Straight Arrow Connector 2">
              <a:extLst>
                <a:ext uri="{FF2B5EF4-FFF2-40B4-BE49-F238E27FC236}">
                  <a16:creationId xmlns:a16="http://schemas.microsoft.com/office/drawing/2014/main" id="{026ECEB4-8171-A74E-A7EF-428E7BA5E8F9}"/>
                </a:ext>
              </a:extLst>
            </p:cNvPr>
            <p:cNvCxnSpPr>
              <a:cxnSpLocks/>
            </p:cNvCxnSpPr>
            <p:nvPr/>
          </p:nvCxnSpPr>
          <p:spPr>
            <a:xfrm flipH="1" flipV="1">
              <a:off x="7009255" y="2238060"/>
              <a:ext cx="998622" cy="1624263"/>
            </a:xfrm>
            <a:prstGeom prst="straightConnector1">
              <a:avLst/>
            </a:prstGeom>
            <a:ln w="60325">
              <a:solidFill>
                <a:srgbClr val="C00000"/>
              </a:solidFill>
              <a:headEnd w="lg" len="med"/>
              <a:tailEnd type="triangle" w="med" len="sm"/>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020B7D8E-7275-394F-A9E7-803A0CCA7C9F}"/>
                </a:ext>
              </a:extLst>
            </p:cNvPr>
            <p:cNvSpPr txBox="1"/>
            <p:nvPr/>
          </p:nvSpPr>
          <p:spPr>
            <a:xfrm>
              <a:off x="7172349" y="3862322"/>
              <a:ext cx="2491873" cy="707886"/>
            </a:xfrm>
            <a:prstGeom prst="rect">
              <a:avLst/>
            </a:prstGeom>
            <a:solidFill>
              <a:schemeClr val="bg1"/>
            </a:solidFill>
            <a:ln w="66675">
              <a:solidFill>
                <a:srgbClr val="C00000"/>
              </a:solidFill>
            </a:ln>
          </p:spPr>
          <p:txBody>
            <a:bodyPr wrap="square" rtlCol="0">
              <a:spAutoFit/>
            </a:bodyPr>
            <a:lstStyle/>
            <a:p>
              <a:pPr algn="ctr"/>
              <a:r>
                <a:rPr lang="en-US" sz="2000" b="1" dirty="0">
                  <a:solidFill>
                    <a:srgbClr val="00B0F0"/>
                  </a:solidFill>
                  <a:latin typeface="Helvetica Light" panose="020B0403020202020204" pitchFamily="34" charset="0"/>
                </a:rPr>
                <a:t>Our climate goals (2ºC)  </a:t>
              </a:r>
            </a:p>
          </p:txBody>
        </p:sp>
      </p:grpSp>
      <p:sp>
        <p:nvSpPr>
          <p:cNvPr id="6" name="Title 5">
            <a:extLst>
              <a:ext uri="{FF2B5EF4-FFF2-40B4-BE49-F238E27FC236}">
                <a16:creationId xmlns:a16="http://schemas.microsoft.com/office/drawing/2014/main" id="{FF173C33-E639-474C-BCED-1C1E4878FEEA}"/>
              </a:ext>
            </a:extLst>
          </p:cNvPr>
          <p:cNvSpPr txBox="1">
            <a:spLocks/>
          </p:cNvSpPr>
          <p:nvPr/>
        </p:nvSpPr>
        <p:spPr>
          <a:xfrm>
            <a:off x="740127" y="656761"/>
            <a:ext cx="10787730" cy="356616"/>
          </a:xfrm>
          <a:prstGeom prst="rect">
            <a:avLst/>
          </a:prstGeom>
        </p:spPr>
        <p:txBody>
          <a:bodyPr>
            <a:noAutofit/>
          </a:bodyPr>
          <a:lstStyle>
            <a:lvl1pPr algn="l" defTabSz="685800" rtl="0" eaLnBrk="1" latinLnBrk="0" hangingPunct="1">
              <a:lnSpc>
                <a:spcPct val="90000"/>
              </a:lnSpc>
              <a:spcBef>
                <a:spcPct val="0"/>
              </a:spcBef>
              <a:buNone/>
              <a:defRPr sz="3300" b="1" i="0" kern="1200">
                <a:solidFill>
                  <a:schemeClr val="tx1"/>
                </a:solidFill>
                <a:latin typeface="Helvetica" pitchFamily="2" charset="0"/>
                <a:ea typeface="+mj-ea"/>
                <a:cs typeface="+mj-cs"/>
              </a:defRPr>
            </a:lvl1pPr>
          </a:lstStyle>
          <a:p>
            <a:r>
              <a:rPr lang="en-US" sz="2800" dirty="0">
                <a:solidFill>
                  <a:schemeClr val="tx1">
                    <a:lumMod val="65000"/>
                    <a:lumOff val="35000"/>
                  </a:schemeClr>
                </a:solidFill>
                <a:ea typeface="Century Gothic" charset="0"/>
                <a:cs typeface="Century Gothic" charset="0"/>
              </a:rPr>
              <a:t>Business as usual</a:t>
            </a:r>
          </a:p>
        </p:txBody>
      </p:sp>
      <p:pic>
        <p:nvPicPr>
          <p:cNvPr id="7" name="Picture 6">
            <a:extLst>
              <a:ext uri="{FF2B5EF4-FFF2-40B4-BE49-F238E27FC236}">
                <a16:creationId xmlns:a16="http://schemas.microsoft.com/office/drawing/2014/main" id="{8990F67D-6DA1-BE49-A693-878291334FE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72738" y="6151757"/>
            <a:ext cx="1523999" cy="573592"/>
          </a:xfrm>
          <a:prstGeom prst="rect">
            <a:avLst/>
          </a:prstGeom>
        </p:spPr>
      </p:pic>
    </p:spTree>
    <p:extLst>
      <p:ext uri="{BB962C8B-B14F-4D97-AF65-F5344CB8AC3E}">
        <p14:creationId xmlns:p14="http://schemas.microsoft.com/office/powerpoint/2010/main" val="3132996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2B8CA4D4-5C33-4906-B15C-990640ECCD05}"/>
              </a:ext>
            </a:extLst>
          </p:cNvPr>
          <p:cNvGrpSpPr/>
          <p:nvPr/>
        </p:nvGrpSpPr>
        <p:grpSpPr>
          <a:xfrm>
            <a:off x="1474712" y="1189896"/>
            <a:ext cx="9019117" cy="5680629"/>
            <a:chOff x="0" y="963075"/>
            <a:chExt cx="9144000" cy="5660658"/>
          </a:xfrm>
        </p:grpSpPr>
        <p:pic>
          <p:nvPicPr>
            <p:cNvPr id="7" name="Picture 6">
              <a:extLst>
                <a:ext uri="{FF2B5EF4-FFF2-40B4-BE49-F238E27FC236}">
                  <a16:creationId xmlns:a16="http://schemas.microsoft.com/office/drawing/2014/main" id="{2EC0107E-FB20-4850-B335-D02E87666C5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963075"/>
              <a:ext cx="9144000" cy="5660658"/>
            </a:xfrm>
            <a:prstGeom prst="rect">
              <a:avLst/>
            </a:prstGeom>
          </p:spPr>
        </p:pic>
        <p:sp>
          <p:nvSpPr>
            <p:cNvPr id="8" name="Rectangle 7">
              <a:extLst>
                <a:ext uri="{FF2B5EF4-FFF2-40B4-BE49-F238E27FC236}">
                  <a16:creationId xmlns:a16="http://schemas.microsoft.com/office/drawing/2014/main" id="{7FA805BA-2C09-4CCD-9238-C2E0FB931ED9}"/>
                </a:ext>
              </a:extLst>
            </p:cNvPr>
            <p:cNvSpPr/>
            <p:nvPr/>
          </p:nvSpPr>
          <p:spPr>
            <a:xfrm>
              <a:off x="849086" y="5377543"/>
              <a:ext cx="2514600" cy="696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p:txBody>
          <a:bodyPr>
            <a:noAutofit/>
          </a:bodyPr>
          <a:lstStyle/>
          <a:p>
            <a:r>
              <a:rPr lang="en-US" sz="2800" b="0" dirty="0">
                <a:solidFill>
                  <a:schemeClr val="tx1">
                    <a:lumMod val="65000"/>
                    <a:lumOff val="35000"/>
                  </a:schemeClr>
                </a:solidFill>
                <a:latin typeface="Helvetica Light" panose="020B0403020202020204" pitchFamily="34" charset="0"/>
              </a:rPr>
              <a:t>Bathtub Dynamics</a:t>
            </a:r>
          </a:p>
        </p:txBody>
      </p:sp>
      <p:pic>
        <p:nvPicPr>
          <p:cNvPr id="9" name="Picture 8">
            <a:extLst>
              <a:ext uri="{FF2B5EF4-FFF2-40B4-BE49-F238E27FC236}">
                <a16:creationId xmlns:a16="http://schemas.microsoft.com/office/drawing/2014/main" id="{43B53244-1F3D-064C-8B2C-3FA10292EB5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72738" y="6140871"/>
            <a:ext cx="1523999" cy="573592"/>
          </a:xfrm>
          <a:prstGeom prst="rect">
            <a:avLst/>
          </a:prstGeom>
        </p:spPr>
      </p:pic>
    </p:spTree>
    <p:extLst>
      <p:ext uri="{BB962C8B-B14F-4D97-AF65-F5344CB8AC3E}">
        <p14:creationId xmlns:p14="http://schemas.microsoft.com/office/powerpoint/2010/main" val="216439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5">
            <a:extLst>
              <a:ext uri="{FF2B5EF4-FFF2-40B4-BE49-F238E27FC236}">
                <a16:creationId xmlns:a16="http://schemas.microsoft.com/office/drawing/2014/main" id="{F6AACB80-34F1-41BF-A9F3-4EA3B7247334}"/>
              </a:ext>
            </a:extLst>
          </p:cNvPr>
          <p:cNvSpPr>
            <a:spLocks noGrp="1"/>
          </p:cNvSpPr>
          <p:nvPr>
            <p:ph type="ctrTitle"/>
          </p:nvPr>
        </p:nvSpPr>
        <p:spPr/>
        <p:txBody>
          <a:bodyPr/>
          <a:lstStyle/>
          <a:p>
            <a:r>
              <a:rPr lang="en-US" altLang="en-US" sz="2800" dirty="0"/>
              <a:t>What does +4 °C of warming mean?</a:t>
            </a:r>
            <a:endParaRPr lang="en-US" sz="2800" dirty="0"/>
          </a:p>
        </p:txBody>
      </p:sp>
      <p:sp>
        <p:nvSpPr>
          <p:cNvPr id="2" name="Content Placeholder 1">
            <a:extLst>
              <a:ext uri="{FF2B5EF4-FFF2-40B4-BE49-F238E27FC236}">
                <a16:creationId xmlns:a16="http://schemas.microsoft.com/office/drawing/2014/main" id="{ACE74EF8-D1A5-754A-AE31-99A73EFB77FA}"/>
              </a:ext>
            </a:extLst>
          </p:cNvPr>
          <p:cNvSpPr>
            <a:spLocks noGrp="1"/>
          </p:cNvSpPr>
          <p:nvPr>
            <p:ph idx="1"/>
          </p:nvPr>
        </p:nvSpPr>
        <p:spPr/>
        <p:txBody>
          <a:bodyPr>
            <a:normAutofit fontScale="85000" lnSpcReduction="20000"/>
          </a:bodyPr>
          <a:lstStyle/>
          <a:p>
            <a:pPr marL="342900" indent="-342900">
              <a:spcAft>
                <a:spcPts val="600"/>
              </a:spcAft>
              <a:defRPr/>
            </a:pPr>
            <a:r>
              <a:rPr lang="en-US" dirty="0">
                <a:latin typeface="Helvetica Light" panose="020B0403020202020204" pitchFamily="34" charset="0"/>
              </a:rPr>
              <a:t> </a:t>
            </a:r>
            <a:r>
              <a:rPr lang="en-US" b="1" dirty="0">
                <a:solidFill>
                  <a:srgbClr val="F5B943"/>
                </a:solidFill>
              </a:rPr>
              <a:t>Multi-meter sea level rise</a:t>
            </a:r>
            <a:r>
              <a:rPr lang="en-US" dirty="0">
                <a:latin typeface="Helvetica Light" panose="020B0403020202020204" pitchFamily="34" charset="0"/>
              </a:rPr>
              <a:t> within 50-150 years possible </a:t>
            </a:r>
          </a:p>
          <a:p>
            <a:pPr marL="457200" indent="-457200">
              <a:spcAft>
                <a:spcPts val="600"/>
              </a:spcAft>
              <a:defRPr/>
            </a:pPr>
            <a:r>
              <a:rPr lang="en-US" dirty="0">
                <a:latin typeface="Helvetica Light" panose="020B0403020202020204" pitchFamily="34" charset="0"/>
              </a:rPr>
              <a:t>Widespread </a:t>
            </a:r>
            <a:r>
              <a:rPr lang="en-US" b="1" dirty="0">
                <a:solidFill>
                  <a:srgbClr val="F5B943"/>
                </a:solidFill>
              </a:rPr>
              <a:t>increase in the frequency of drought</a:t>
            </a:r>
            <a:r>
              <a:rPr lang="en-US" dirty="0">
                <a:latin typeface="Helvetica Light" panose="020B0403020202020204" pitchFamily="34" charset="0"/>
              </a:rPr>
              <a:t> across the globe (~60% increase) </a:t>
            </a:r>
          </a:p>
          <a:p>
            <a:pPr marL="457200" indent="-457200">
              <a:spcAft>
                <a:spcPts val="600"/>
              </a:spcAft>
              <a:defRPr/>
            </a:pPr>
            <a:r>
              <a:rPr lang="en-US" dirty="0">
                <a:latin typeface="Helvetica Light" panose="020B0403020202020204" pitchFamily="34" charset="0"/>
              </a:rPr>
              <a:t>Desertification of Mediterranean Europe </a:t>
            </a:r>
          </a:p>
          <a:p>
            <a:pPr marL="457200" indent="-457200">
              <a:spcAft>
                <a:spcPts val="600"/>
              </a:spcAft>
              <a:defRPr/>
            </a:pPr>
            <a:r>
              <a:rPr lang="en-US" dirty="0">
                <a:latin typeface="Helvetica Light" panose="020B0403020202020204" pitchFamily="34" charset="0"/>
              </a:rPr>
              <a:t>Intense and </a:t>
            </a:r>
            <a:r>
              <a:rPr lang="en-US" b="1" dirty="0">
                <a:solidFill>
                  <a:srgbClr val="F5B943"/>
                </a:solidFill>
              </a:rPr>
              <a:t>frequent heat waves and floods</a:t>
            </a:r>
            <a:r>
              <a:rPr lang="en-US" dirty="0">
                <a:latin typeface="Helvetica Light" panose="020B0403020202020204" pitchFamily="34" charset="0"/>
              </a:rPr>
              <a:t> in many areas across the world</a:t>
            </a:r>
          </a:p>
          <a:p>
            <a:pPr marL="457200" indent="-457200">
              <a:spcAft>
                <a:spcPts val="600"/>
              </a:spcAft>
              <a:defRPr/>
            </a:pPr>
            <a:r>
              <a:rPr lang="en-US" dirty="0">
                <a:latin typeface="Helvetica Light" panose="020B0403020202020204" pitchFamily="34" charset="0"/>
              </a:rPr>
              <a:t>Committed warming (centuries to millennia): </a:t>
            </a:r>
            <a:r>
              <a:rPr lang="en-US" b="1" dirty="0">
                <a:solidFill>
                  <a:srgbClr val="F5B943"/>
                </a:solidFill>
              </a:rPr>
              <a:t>+ &gt;6 ˚C</a:t>
            </a:r>
            <a:r>
              <a:rPr lang="en-US" dirty="0">
                <a:latin typeface="Helvetica Light" panose="020B0403020202020204" pitchFamily="34" charset="0"/>
              </a:rPr>
              <a:t> </a:t>
            </a:r>
          </a:p>
          <a:p>
            <a:pPr marL="457200" indent="-457200">
              <a:spcAft>
                <a:spcPts val="600"/>
              </a:spcAft>
              <a:defRPr/>
            </a:pPr>
            <a:r>
              <a:rPr lang="en-US" dirty="0">
                <a:latin typeface="Helvetica Light" panose="020B0403020202020204" pitchFamily="34" charset="0"/>
              </a:rPr>
              <a:t>Long-term equilibrium sea level rise (millennia): </a:t>
            </a:r>
            <a:r>
              <a:rPr lang="en-US" b="1" dirty="0">
                <a:solidFill>
                  <a:srgbClr val="F5B943"/>
                </a:solidFill>
              </a:rPr>
              <a:t>~13-15 m</a:t>
            </a:r>
          </a:p>
          <a:p>
            <a:pPr marL="457200" indent="-457200">
              <a:spcAft>
                <a:spcPts val="600"/>
              </a:spcAft>
              <a:defRPr/>
            </a:pPr>
            <a:r>
              <a:rPr lang="en-US" dirty="0">
                <a:latin typeface="Helvetica Light" panose="020B0403020202020204" pitchFamily="34" charset="0"/>
              </a:rPr>
              <a:t>Melting of more than two third of glaciers in the Hindu Kush Himalaya</a:t>
            </a:r>
            <a:r>
              <a:rPr lang="en-US" baseline="30000" dirty="0">
                <a:latin typeface="Helvetica Light" panose="020B0403020202020204" pitchFamily="34" charset="0"/>
              </a:rPr>
              <a:t>7</a:t>
            </a:r>
          </a:p>
          <a:p>
            <a:pPr marL="457200" indent="-457200">
              <a:spcAft>
                <a:spcPts val="600"/>
              </a:spcAft>
              <a:defRPr/>
            </a:pPr>
            <a:r>
              <a:rPr lang="en-US" dirty="0">
                <a:latin typeface="Helvetica Light" panose="020B0403020202020204" pitchFamily="34" charset="0"/>
              </a:rPr>
              <a:t>Irreversible change</a:t>
            </a:r>
          </a:p>
          <a:p>
            <a:pPr>
              <a:spcAft>
                <a:spcPts val="600"/>
              </a:spcAft>
              <a:defRPr/>
            </a:pPr>
            <a:endParaRPr lang="en-US" dirty="0">
              <a:latin typeface="Helvetica Light" panose="020B0403020202020204" pitchFamily="34" charset="0"/>
            </a:endParaRPr>
          </a:p>
          <a:p>
            <a:pPr marL="457200" indent="-457200">
              <a:spcAft>
                <a:spcPts val="600"/>
              </a:spcAft>
              <a:defRPr/>
            </a:pPr>
            <a:endParaRPr lang="en-US" b="1" dirty="0">
              <a:solidFill>
                <a:schemeClr val="accent2"/>
              </a:solidFill>
              <a:latin typeface="Century Gothic"/>
            </a:endParaRPr>
          </a:p>
          <a:p>
            <a:endParaRPr lang="en-US" dirty="0"/>
          </a:p>
        </p:txBody>
      </p:sp>
      <p:pic>
        <p:nvPicPr>
          <p:cNvPr id="6" name="Content Placeholder 6">
            <a:extLst>
              <a:ext uri="{FF2B5EF4-FFF2-40B4-BE49-F238E27FC236}">
                <a16:creationId xmlns:a16="http://schemas.microsoft.com/office/drawing/2014/main" id="{E40ABCEC-6FEB-5843-BCD0-17A77D8C60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72738" y="6168783"/>
            <a:ext cx="1523999" cy="574463"/>
          </a:xfrm>
          <a:prstGeom prst="rect">
            <a:avLst/>
          </a:prstGeom>
        </p:spPr>
      </p:pic>
    </p:spTree>
    <p:extLst>
      <p:ext uri="{BB962C8B-B14F-4D97-AF65-F5344CB8AC3E}">
        <p14:creationId xmlns:p14="http://schemas.microsoft.com/office/powerpoint/2010/main" val="32940622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B380A6-0769-154D-AE19-D1C1DEF96EC2}"/>
              </a:ext>
            </a:extLst>
          </p:cNvPr>
          <p:cNvPicPr>
            <a:picLocks noChangeAspect="1"/>
          </p:cNvPicPr>
          <p:nvPr/>
        </p:nvPicPr>
        <p:blipFill>
          <a:blip r:embed="rId2"/>
          <a:stretch>
            <a:fillRect/>
          </a:stretch>
        </p:blipFill>
        <p:spPr>
          <a:xfrm>
            <a:off x="0" y="679048"/>
            <a:ext cx="12183602" cy="6178952"/>
          </a:xfrm>
          <a:prstGeom prst="rect">
            <a:avLst/>
          </a:prstGeom>
        </p:spPr>
      </p:pic>
      <p:sp>
        <p:nvSpPr>
          <p:cNvPr id="4" name="TextBox 2">
            <a:extLst>
              <a:ext uri="{FF2B5EF4-FFF2-40B4-BE49-F238E27FC236}">
                <a16:creationId xmlns:a16="http://schemas.microsoft.com/office/drawing/2014/main" id="{708C1238-4D82-1E4C-A93F-A9CB65489959}"/>
              </a:ext>
            </a:extLst>
          </p:cNvPr>
          <p:cNvSpPr txBox="1">
            <a:spLocks noChangeArrowheads="1"/>
          </p:cNvSpPr>
          <p:nvPr/>
        </p:nvSpPr>
        <p:spPr bwMode="auto">
          <a:xfrm>
            <a:off x="3146733" y="156024"/>
            <a:ext cx="5890136" cy="5230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248" tIns="45623" rIns="91248" bIns="45623">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2800" b="1" dirty="0">
                <a:solidFill>
                  <a:schemeClr val="bg1"/>
                </a:solidFill>
                <a:latin typeface="Helvetica" pitchFamily="2" charset="0"/>
                <a:cs typeface="Arial" charset="0"/>
              </a:rPr>
              <a:t>New Orleans &amp; Gulf Coast: Today</a:t>
            </a:r>
          </a:p>
        </p:txBody>
      </p:sp>
      <p:sp>
        <p:nvSpPr>
          <p:cNvPr id="7" name="TextBox 6">
            <a:extLst>
              <a:ext uri="{FF2B5EF4-FFF2-40B4-BE49-F238E27FC236}">
                <a16:creationId xmlns:a16="http://schemas.microsoft.com/office/drawing/2014/main" id="{111F77C4-E257-49C8-934C-E555F2521520}"/>
              </a:ext>
            </a:extLst>
          </p:cNvPr>
          <p:cNvSpPr txBox="1"/>
          <p:nvPr/>
        </p:nvSpPr>
        <p:spPr>
          <a:xfrm>
            <a:off x="9710057" y="6326861"/>
            <a:ext cx="3128210" cy="338554"/>
          </a:xfrm>
          <a:prstGeom prst="rect">
            <a:avLst/>
          </a:prstGeom>
          <a:noFill/>
        </p:spPr>
        <p:txBody>
          <a:bodyPr wrap="square" rtlCol="0">
            <a:spAutoFit/>
          </a:bodyPr>
          <a:lstStyle/>
          <a:p>
            <a:r>
              <a:rPr lang="en-US" sz="1600" dirty="0">
                <a:solidFill>
                  <a:schemeClr val="bg1"/>
                </a:solidFill>
                <a:latin typeface="Helvetica Light" panose="020B0403020202020204" pitchFamily="34" charset="0"/>
                <a:ea typeface="Arial" charset="0"/>
                <a:cs typeface="Arial" charset="0"/>
              </a:rPr>
              <a:t>Source: Climate Central</a:t>
            </a:r>
          </a:p>
        </p:txBody>
      </p:sp>
    </p:spTree>
    <p:extLst>
      <p:ext uri="{BB962C8B-B14F-4D97-AF65-F5344CB8AC3E}">
        <p14:creationId xmlns:p14="http://schemas.microsoft.com/office/powerpoint/2010/main" val="41231282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270172-F170-524B-BCFB-E88B68FEC518}"/>
              </a:ext>
            </a:extLst>
          </p:cNvPr>
          <p:cNvPicPr>
            <a:picLocks noChangeAspect="1"/>
          </p:cNvPicPr>
          <p:nvPr/>
        </p:nvPicPr>
        <p:blipFill>
          <a:blip r:embed="rId2"/>
          <a:stretch>
            <a:fillRect/>
          </a:stretch>
        </p:blipFill>
        <p:spPr>
          <a:xfrm>
            <a:off x="1" y="726843"/>
            <a:ext cx="12192000" cy="6113417"/>
          </a:xfrm>
          <a:prstGeom prst="rect">
            <a:avLst/>
          </a:prstGeom>
        </p:spPr>
      </p:pic>
      <p:sp>
        <p:nvSpPr>
          <p:cNvPr id="4" name="TextBox 2">
            <a:extLst>
              <a:ext uri="{FF2B5EF4-FFF2-40B4-BE49-F238E27FC236}">
                <a16:creationId xmlns:a16="http://schemas.microsoft.com/office/drawing/2014/main" id="{88BEE066-7C5C-C047-A578-1E2E8C6BDC89}"/>
              </a:ext>
            </a:extLst>
          </p:cNvPr>
          <p:cNvSpPr txBox="1">
            <a:spLocks noChangeArrowheads="1"/>
          </p:cNvSpPr>
          <p:nvPr/>
        </p:nvSpPr>
        <p:spPr bwMode="auto">
          <a:xfrm>
            <a:off x="1481709" y="119054"/>
            <a:ext cx="9529785" cy="5230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248" tIns="45623" rIns="91248" bIns="45623">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2800" b="1" dirty="0">
                <a:solidFill>
                  <a:schemeClr val="bg1"/>
                </a:solidFill>
                <a:latin typeface="Helvetica" pitchFamily="2" charset="0"/>
                <a:cs typeface="Arial" charset="0"/>
              </a:rPr>
              <a:t>New Orleans &amp; Gulf Coast: Future with BAU emissions</a:t>
            </a:r>
          </a:p>
        </p:txBody>
      </p:sp>
      <p:sp>
        <p:nvSpPr>
          <p:cNvPr id="5" name="TextBox 4">
            <a:extLst>
              <a:ext uri="{FF2B5EF4-FFF2-40B4-BE49-F238E27FC236}">
                <a16:creationId xmlns:a16="http://schemas.microsoft.com/office/drawing/2014/main" id="{3AAD266F-2F46-094F-8D09-16C2872C0060}"/>
              </a:ext>
            </a:extLst>
          </p:cNvPr>
          <p:cNvSpPr txBox="1"/>
          <p:nvPr/>
        </p:nvSpPr>
        <p:spPr>
          <a:xfrm>
            <a:off x="9710058" y="6348633"/>
            <a:ext cx="3128210" cy="338554"/>
          </a:xfrm>
          <a:prstGeom prst="rect">
            <a:avLst/>
          </a:prstGeom>
          <a:noFill/>
        </p:spPr>
        <p:txBody>
          <a:bodyPr wrap="square" rtlCol="0">
            <a:spAutoFit/>
          </a:bodyPr>
          <a:lstStyle/>
          <a:p>
            <a:r>
              <a:rPr lang="en-US" sz="1600" dirty="0">
                <a:solidFill>
                  <a:schemeClr val="bg1"/>
                </a:solidFill>
                <a:latin typeface="Helvetica Light" panose="020B0403020202020204" pitchFamily="34" charset="0"/>
                <a:ea typeface="Arial" charset="0"/>
                <a:cs typeface="Arial" charset="0"/>
              </a:rPr>
              <a:t>Source: Climate Central</a:t>
            </a:r>
          </a:p>
        </p:txBody>
      </p:sp>
    </p:spTree>
    <p:extLst>
      <p:ext uri="{BB962C8B-B14F-4D97-AF65-F5344CB8AC3E}">
        <p14:creationId xmlns:p14="http://schemas.microsoft.com/office/powerpoint/2010/main" val="1525099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A858C9C-1C72-4829-AA80-11624408127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51862" y="0"/>
            <a:ext cx="9140138" cy="6858000"/>
          </a:xfrm>
          <a:prstGeom prst="rect">
            <a:avLst/>
          </a:prstGeom>
        </p:spPr>
      </p:pic>
      <p:sp>
        <p:nvSpPr>
          <p:cNvPr id="4" name="TextBox 2">
            <a:extLst>
              <a:ext uri="{FF2B5EF4-FFF2-40B4-BE49-F238E27FC236}">
                <a16:creationId xmlns:a16="http://schemas.microsoft.com/office/drawing/2014/main" id="{88BEE066-7C5C-C047-A578-1E2E8C6BDC89}"/>
              </a:ext>
            </a:extLst>
          </p:cNvPr>
          <p:cNvSpPr txBox="1">
            <a:spLocks noChangeArrowheads="1"/>
          </p:cNvSpPr>
          <p:nvPr/>
        </p:nvSpPr>
        <p:spPr bwMode="auto">
          <a:xfrm>
            <a:off x="318153" y="506475"/>
            <a:ext cx="2883790" cy="9539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248" tIns="45623" rIns="91248" bIns="45623">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2800" b="1" dirty="0">
                <a:solidFill>
                  <a:schemeClr val="bg1"/>
                </a:solidFill>
                <a:latin typeface="Helvetica" pitchFamily="2" charset="0"/>
                <a:cs typeface="Arial" charset="0"/>
              </a:rPr>
              <a:t>New York &amp; Jersey: today</a:t>
            </a:r>
          </a:p>
        </p:txBody>
      </p:sp>
      <p:sp>
        <p:nvSpPr>
          <p:cNvPr id="7" name="TextBox 6">
            <a:extLst>
              <a:ext uri="{FF2B5EF4-FFF2-40B4-BE49-F238E27FC236}">
                <a16:creationId xmlns:a16="http://schemas.microsoft.com/office/drawing/2014/main" id="{4C21DD81-0E6A-F94B-A9DF-71672BFEB611}"/>
              </a:ext>
            </a:extLst>
          </p:cNvPr>
          <p:cNvSpPr txBox="1"/>
          <p:nvPr/>
        </p:nvSpPr>
        <p:spPr>
          <a:xfrm>
            <a:off x="206829" y="6283319"/>
            <a:ext cx="3128210" cy="338554"/>
          </a:xfrm>
          <a:prstGeom prst="rect">
            <a:avLst/>
          </a:prstGeom>
          <a:noFill/>
        </p:spPr>
        <p:txBody>
          <a:bodyPr wrap="square" rtlCol="0">
            <a:spAutoFit/>
          </a:bodyPr>
          <a:lstStyle/>
          <a:p>
            <a:r>
              <a:rPr lang="en-US" sz="1600" dirty="0">
                <a:solidFill>
                  <a:schemeClr val="bg1"/>
                </a:solidFill>
                <a:latin typeface="Helvetica Light" panose="020B0403020202020204" pitchFamily="34" charset="0"/>
                <a:ea typeface="Arial" charset="0"/>
                <a:cs typeface="Arial" charset="0"/>
              </a:rPr>
              <a:t>Source: Climate Central</a:t>
            </a:r>
          </a:p>
        </p:txBody>
      </p:sp>
    </p:spTree>
    <p:extLst>
      <p:ext uri="{BB962C8B-B14F-4D97-AF65-F5344CB8AC3E}">
        <p14:creationId xmlns:p14="http://schemas.microsoft.com/office/powerpoint/2010/main" val="31070205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a:extLst>
              <a:ext uri="{FF2B5EF4-FFF2-40B4-BE49-F238E27FC236}">
                <a16:creationId xmlns:a16="http://schemas.microsoft.com/office/drawing/2014/main" id="{88BEE066-7C5C-C047-A578-1E2E8C6BDC89}"/>
              </a:ext>
            </a:extLst>
          </p:cNvPr>
          <p:cNvSpPr txBox="1">
            <a:spLocks noChangeArrowheads="1"/>
          </p:cNvSpPr>
          <p:nvPr/>
        </p:nvSpPr>
        <p:spPr bwMode="auto">
          <a:xfrm>
            <a:off x="329039" y="234332"/>
            <a:ext cx="2883790" cy="22465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248" tIns="45623" rIns="91248" bIns="45623">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2800" b="1" dirty="0">
                <a:solidFill>
                  <a:schemeClr val="bg1"/>
                </a:solidFill>
                <a:latin typeface="Helvetica" pitchFamily="2" charset="0"/>
                <a:cs typeface="Arial" charset="0"/>
              </a:rPr>
              <a:t>New York &amp; Jersey: future with business as usual emissions </a:t>
            </a:r>
          </a:p>
        </p:txBody>
      </p:sp>
      <p:sp>
        <p:nvSpPr>
          <p:cNvPr id="5" name="TextBox 4">
            <a:extLst>
              <a:ext uri="{FF2B5EF4-FFF2-40B4-BE49-F238E27FC236}">
                <a16:creationId xmlns:a16="http://schemas.microsoft.com/office/drawing/2014/main" id="{9B086C3D-1036-6A4E-A492-83DC271030FD}"/>
              </a:ext>
            </a:extLst>
          </p:cNvPr>
          <p:cNvSpPr txBox="1"/>
          <p:nvPr/>
        </p:nvSpPr>
        <p:spPr>
          <a:xfrm>
            <a:off x="206829" y="6283319"/>
            <a:ext cx="3128210" cy="338554"/>
          </a:xfrm>
          <a:prstGeom prst="rect">
            <a:avLst/>
          </a:prstGeom>
          <a:noFill/>
        </p:spPr>
        <p:txBody>
          <a:bodyPr wrap="square" rtlCol="0">
            <a:spAutoFit/>
          </a:bodyPr>
          <a:lstStyle/>
          <a:p>
            <a:r>
              <a:rPr lang="en-US" sz="1600" dirty="0">
                <a:solidFill>
                  <a:schemeClr val="bg1"/>
                </a:solidFill>
                <a:latin typeface="Helvetica Light" panose="020B0403020202020204" pitchFamily="34" charset="0"/>
                <a:ea typeface="Arial" charset="0"/>
                <a:cs typeface="Arial" charset="0"/>
              </a:rPr>
              <a:t>Source: Climate Central</a:t>
            </a:r>
          </a:p>
        </p:txBody>
      </p:sp>
      <p:pic>
        <p:nvPicPr>
          <p:cNvPr id="7" name="Picture 6">
            <a:extLst>
              <a:ext uri="{FF2B5EF4-FFF2-40B4-BE49-F238E27FC236}">
                <a16:creationId xmlns:a16="http://schemas.microsoft.com/office/drawing/2014/main" id="{FDB50730-A4D7-DB40-B921-37EBE52E36E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42"/>
          <a:stretch/>
        </p:blipFill>
        <p:spPr>
          <a:xfrm>
            <a:off x="3047999" y="0"/>
            <a:ext cx="9144001" cy="6858000"/>
          </a:xfrm>
          <a:prstGeom prst="rect">
            <a:avLst/>
          </a:prstGeom>
        </p:spPr>
      </p:pic>
    </p:spTree>
    <p:extLst>
      <p:ext uri="{BB962C8B-B14F-4D97-AF65-F5344CB8AC3E}">
        <p14:creationId xmlns:p14="http://schemas.microsoft.com/office/powerpoint/2010/main" val="4049389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3DB44814-CD55-1E4A-9361-492AB33AB9C2}"/>
              </a:ext>
            </a:extLst>
          </p:cNvPr>
          <p:cNvSpPr txBox="1">
            <a:spLocks noChangeArrowheads="1"/>
          </p:cNvSpPr>
          <p:nvPr/>
        </p:nvSpPr>
        <p:spPr bwMode="auto">
          <a:xfrm>
            <a:off x="472869" y="504408"/>
            <a:ext cx="2883790" cy="9539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248" tIns="45623" rIns="91248" bIns="45623">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2800" b="1" dirty="0">
                <a:solidFill>
                  <a:schemeClr val="bg1"/>
                </a:solidFill>
                <a:latin typeface="Helvetica" pitchFamily="2" charset="0"/>
                <a:cs typeface="Arial" charset="0"/>
              </a:rPr>
              <a:t>Wall Street today</a:t>
            </a:r>
          </a:p>
        </p:txBody>
      </p:sp>
      <p:pic>
        <p:nvPicPr>
          <p:cNvPr id="11" name="Picture 10">
            <a:extLst>
              <a:ext uri="{FF2B5EF4-FFF2-40B4-BE49-F238E27FC236}">
                <a16:creationId xmlns:a16="http://schemas.microsoft.com/office/drawing/2014/main" id="{B2BF9725-D8F2-BD4F-89A5-A3883222ECF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923653" y="12525"/>
            <a:ext cx="9305925" cy="6951945"/>
          </a:xfrm>
          <a:prstGeom prst="rect">
            <a:avLst/>
          </a:prstGeom>
        </p:spPr>
      </p:pic>
      <p:sp>
        <p:nvSpPr>
          <p:cNvPr id="5" name="TextBox 4">
            <a:extLst>
              <a:ext uri="{FF2B5EF4-FFF2-40B4-BE49-F238E27FC236}">
                <a16:creationId xmlns:a16="http://schemas.microsoft.com/office/drawing/2014/main" id="{14843568-D5DF-5141-B36F-44806865D1B1}"/>
              </a:ext>
            </a:extLst>
          </p:cNvPr>
          <p:cNvSpPr txBox="1"/>
          <p:nvPr/>
        </p:nvSpPr>
        <p:spPr>
          <a:xfrm>
            <a:off x="206829" y="6283319"/>
            <a:ext cx="3128210" cy="338554"/>
          </a:xfrm>
          <a:prstGeom prst="rect">
            <a:avLst/>
          </a:prstGeom>
          <a:noFill/>
        </p:spPr>
        <p:txBody>
          <a:bodyPr wrap="square" rtlCol="0">
            <a:spAutoFit/>
          </a:bodyPr>
          <a:lstStyle/>
          <a:p>
            <a:r>
              <a:rPr lang="en-US" sz="1600" dirty="0">
                <a:solidFill>
                  <a:schemeClr val="bg1"/>
                </a:solidFill>
                <a:latin typeface="Helvetica Light" panose="020B0403020202020204" pitchFamily="34" charset="0"/>
                <a:ea typeface="Arial" charset="0"/>
                <a:cs typeface="Arial" charset="0"/>
              </a:rPr>
              <a:t>Source: Climate Central</a:t>
            </a:r>
          </a:p>
        </p:txBody>
      </p:sp>
    </p:spTree>
    <p:extLst>
      <p:ext uri="{BB962C8B-B14F-4D97-AF65-F5344CB8AC3E}">
        <p14:creationId xmlns:p14="http://schemas.microsoft.com/office/powerpoint/2010/main" val="37623070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4B118D-99A4-1F44-A89E-4D0D8B34962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923653" y="-1"/>
            <a:ext cx="9305925" cy="6964471"/>
          </a:xfrm>
          <a:prstGeom prst="rect">
            <a:avLst/>
          </a:prstGeom>
        </p:spPr>
      </p:pic>
      <p:sp>
        <p:nvSpPr>
          <p:cNvPr id="10" name="TextBox 2">
            <a:extLst>
              <a:ext uri="{FF2B5EF4-FFF2-40B4-BE49-F238E27FC236}">
                <a16:creationId xmlns:a16="http://schemas.microsoft.com/office/drawing/2014/main" id="{3DB44814-CD55-1E4A-9361-492AB33AB9C2}"/>
              </a:ext>
            </a:extLst>
          </p:cNvPr>
          <p:cNvSpPr txBox="1">
            <a:spLocks noChangeArrowheads="1"/>
          </p:cNvSpPr>
          <p:nvPr/>
        </p:nvSpPr>
        <p:spPr bwMode="auto">
          <a:xfrm>
            <a:off x="472869" y="434959"/>
            <a:ext cx="2200883" cy="1384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248" tIns="45623" rIns="91248" bIns="45623">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2800" b="1" dirty="0">
                <a:solidFill>
                  <a:schemeClr val="bg1"/>
                </a:solidFill>
                <a:latin typeface="Helvetica" pitchFamily="2" charset="0"/>
                <a:cs typeface="Arial" charset="0"/>
              </a:rPr>
              <a:t>… and with</a:t>
            </a:r>
          </a:p>
          <a:p>
            <a:r>
              <a:rPr lang="en-US" sz="2800" b="1" dirty="0">
                <a:solidFill>
                  <a:schemeClr val="bg1"/>
                </a:solidFill>
                <a:latin typeface="Helvetica" pitchFamily="2" charset="0"/>
                <a:cs typeface="Arial" charset="0"/>
              </a:rPr>
              <a:t>4ºC of warming</a:t>
            </a:r>
          </a:p>
        </p:txBody>
      </p:sp>
      <p:sp>
        <p:nvSpPr>
          <p:cNvPr id="7" name="TextBox 6">
            <a:extLst>
              <a:ext uri="{FF2B5EF4-FFF2-40B4-BE49-F238E27FC236}">
                <a16:creationId xmlns:a16="http://schemas.microsoft.com/office/drawing/2014/main" id="{74DF67CD-BA15-3743-BD94-DCCC5DBBE6BE}"/>
              </a:ext>
            </a:extLst>
          </p:cNvPr>
          <p:cNvSpPr txBox="1"/>
          <p:nvPr/>
        </p:nvSpPr>
        <p:spPr>
          <a:xfrm>
            <a:off x="206829" y="6283319"/>
            <a:ext cx="3128210" cy="338554"/>
          </a:xfrm>
          <a:prstGeom prst="rect">
            <a:avLst/>
          </a:prstGeom>
          <a:noFill/>
        </p:spPr>
        <p:txBody>
          <a:bodyPr wrap="square" rtlCol="0">
            <a:spAutoFit/>
          </a:bodyPr>
          <a:lstStyle/>
          <a:p>
            <a:r>
              <a:rPr lang="en-US" sz="1600" dirty="0">
                <a:solidFill>
                  <a:schemeClr val="bg1"/>
                </a:solidFill>
                <a:latin typeface="Helvetica Light" panose="020B0403020202020204" pitchFamily="34" charset="0"/>
                <a:ea typeface="Arial" charset="0"/>
                <a:cs typeface="Arial" charset="0"/>
              </a:rPr>
              <a:t>Source: Climate Central</a:t>
            </a:r>
          </a:p>
        </p:txBody>
      </p:sp>
    </p:spTree>
    <p:extLst>
      <p:ext uri="{BB962C8B-B14F-4D97-AF65-F5344CB8AC3E}">
        <p14:creationId xmlns:p14="http://schemas.microsoft.com/office/powerpoint/2010/main" val="30033676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2" descr="Capture d’écran 2015-11-24 à 11.24.31.png">
            <a:extLst>
              <a:ext uri="{FF2B5EF4-FFF2-40B4-BE49-F238E27FC236}">
                <a16:creationId xmlns:a16="http://schemas.microsoft.com/office/drawing/2014/main" id="{C5256847-0741-3A4E-BA6F-EA16388547C4}"/>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895654" y="0"/>
            <a:ext cx="10510783" cy="6858000"/>
          </a:xfrm>
          <a:prstGeom prst="rect">
            <a:avLst/>
          </a:prstGeom>
        </p:spPr>
      </p:pic>
      <p:sp>
        <p:nvSpPr>
          <p:cNvPr id="10" name="TextBox 2">
            <a:extLst>
              <a:ext uri="{FF2B5EF4-FFF2-40B4-BE49-F238E27FC236}">
                <a16:creationId xmlns:a16="http://schemas.microsoft.com/office/drawing/2014/main" id="{3DB44814-CD55-1E4A-9361-492AB33AB9C2}"/>
              </a:ext>
            </a:extLst>
          </p:cNvPr>
          <p:cNvSpPr txBox="1">
            <a:spLocks noChangeArrowheads="1"/>
          </p:cNvSpPr>
          <p:nvPr/>
        </p:nvSpPr>
        <p:spPr bwMode="auto">
          <a:xfrm>
            <a:off x="472869" y="434959"/>
            <a:ext cx="2200883" cy="1384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248" tIns="45623" rIns="91248" bIns="45623">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2800" b="1" dirty="0">
                <a:solidFill>
                  <a:schemeClr val="bg1"/>
                </a:solidFill>
                <a:latin typeface="Helvetica" pitchFamily="2" charset="0"/>
                <a:cs typeface="Arial" charset="0"/>
              </a:rPr>
              <a:t>London with 4ºC of warming</a:t>
            </a:r>
          </a:p>
        </p:txBody>
      </p:sp>
      <p:sp>
        <p:nvSpPr>
          <p:cNvPr id="6" name="TextBox 5">
            <a:extLst>
              <a:ext uri="{FF2B5EF4-FFF2-40B4-BE49-F238E27FC236}">
                <a16:creationId xmlns:a16="http://schemas.microsoft.com/office/drawing/2014/main" id="{24A0237A-B7CE-B24D-9527-85EB78673AF6}"/>
              </a:ext>
            </a:extLst>
          </p:cNvPr>
          <p:cNvSpPr txBox="1"/>
          <p:nvPr/>
        </p:nvSpPr>
        <p:spPr>
          <a:xfrm>
            <a:off x="206829" y="6283319"/>
            <a:ext cx="3128210" cy="338554"/>
          </a:xfrm>
          <a:prstGeom prst="rect">
            <a:avLst/>
          </a:prstGeom>
          <a:noFill/>
        </p:spPr>
        <p:txBody>
          <a:bodyPr wrap="square" rtlCol="0">
            <a:spAutoFit/>
          </a:bodyPr>
          <a:lstStyle/>
          <a:p>
            <a:r>
              <a:rPr lang="en-US" sz="1600" dirty="0">
                <a:solidFill>
                  <a:schemeClr val="bg1"/>
                </a:solidFill>
                <a:latin typeface="Helvetica Light" panose="020B0403020202020204" pitchFamily="34" charset="0"/>
                <a:ea typeface="Arial" charset="0"/>
                <a:cs typeface="Arial" charset="0"/>
              </a:rPr>
              <a:t>Source: Climate Central</a:t>
            </a:r>
          </a:p>
        </p:txBody>
      </p:sp>
    </p:spTree>
    <p:extLst>
      <p:ext uri="{BB962C8B-B14F-4D97-AF65-F5344CB8AC3E}">
        <p14:creationId xmlns:p14="http://schemas.microsoft.com/office/powerpoint/2010/main" val="3841897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2" descr="Capture d’écran 2015-11-24 à 11.25.13.png">
            <a:extLst>
              <a:ext uri="{FF2B5EF4-FFF2-40B4-BE49-F238E27FC236}">
                <a16:creationId xmlns:a16="http://schemas.microsoft.com/office/drawing/2014/main" id="{50C0D06E-4D07-7F46-B9A0-E98A85A445A9}"/>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2917785" y="0"/>
            <a:ext cx="10417215" cy="6858000"/>
          </a:xfrm>
          <a:prstGeom prst="rect">
            <a:avLst/>
          </a:prstGeom>
        </p:spPr>
      </p:pic>
      <p:sp>
        <p:nvSpPr>
          <p:cNvPr id="10" name="TextBox 2">
            <a:extLst>
              <a:ext uri="{FF2B5EF4-FFF2-40B4-BE49-F238E27FC236}">
                <a16:creationId xmlns:a16="http://schemas.microsoft.com/office/drawing/2014/main" id="{3DB44814-CD55-1E4A-9361-492AB33AB9C2}"/>
              </a:ext>
            </a:extLst>
          </p:cNvPr>
          <p:cNvSpPr txBox="1">
            <a:spLocks noChangeArrowheads="1"/>
          </p:cNvSpPr>
          <p:nvPr/>
        </p:nvSpPr>
        <p:spPr bwMode="auto">
          <a:xfrm>
            <a:off x="472869" y="434959"/>
            <a:ext cx="2200883" cy="1384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248" tIns="45623" rIns="91248" bIns="45623">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2800" b="1" dirty="0">
                <a:solidFill>
                  <a:schemeClr val="bg1"/>
                </a:solidFill>
                <a:latin typeface="Helvetica" pitchFamily="2" charset="0"/>
                <a:cs typeface="Arial" charset="0"/>
              </a:rPr>
              <a:t>Shanghai after 4ºC of warming</a:t>
            </a:r>
          </a:p>
        </p:txBody>
      </p:sp>
      <p:sp>
        <p:nvSpPr>
          <p:cNvPr id="6" name="TextBox 5">
            <a:extLst>
              <a:ext uri="{FF2B5EF4-FFF2-40B4-BE49-F238E27FC236}">
                <a16:creationId xmlns:a16="http://schemas.microsoft.com/office/drawing/2014/main" id="{C7A708C8-BF0D-B543-8B44-A5B49AF3E269}"/>
              </a:ext>
            </a:extLst>
          </p:cNvPr>
          <p:cNvSpPr txBox="1"/>
          <p:nvPr/>
        </p:nvSpPr>
        <p:spPr>
          <a:xfrm>
            <a:off x="206829" y="6283319"/>
            <a:ext cx="3128210" cy="338554"/>
          </a:xfrm>
          <a:prstGeom prst="rect">
            <a:avLst/>
          </a:prstGeom>
          <a:noFill/>
        </p:spPr>
        <p:txBody>
          <a:bodyPr wrap="square" rtlCol="0">
            <a:spAutoFit/>
          </a:bodyPr>
          <a:lstStyle/>
          <a:p>
            <a:r>
              <a:rPr lang="en-US" sz="1600" dirty="0">
                <a:solidFill>
                  <a:schemeClr val="bg1"/>
                </a:solidFill>
                <a:latin typeface="Helvetica Light" panose="020B0403020202020204" pitchFamily="34" charset="0"/>
                <a:ea typeface="Arial" charset="0"/>
                <a:cs typeface="Arial" charset="0"/>
              </a:rPr>
              <a:t>Source: Climate Central</a:t>
            </a:r>
          </a:p>
        </p:txBody>
      </p:sp>
    </p:spTree>
    <p:extLst>
      <p:ext uri="{BB962C8B-B14F-4D97-AF65-F5344CB8AC3E}">
        <p14:creationId xmlns:p14="http://schemas.microsoft.com/office/powerpoint/2010/main" val="1818908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GP: California Wildfire Rapidly-Spreading Wildfire In California's Butte County Prompts Evacuations 1">
            <a:extLst>
              <a:ext uri="{FF2B5EF4-FFF2-40B4-BE49-F238E27FC236}">
                <a16:creationId xmlns:a16="http://schemas.microsoft.com/office/drawing/2014/main" id="{BA8AF027-D47F-4C5C-811F-F1142141C719}"/>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968557" y="2092923"/>
            <a:ext cx="8039685" cy="4382961"/>
          </a:xfrm>
          <a:prstGeom prst="rect">
            <a:avLst/>
          </a:prstGeom>
          <a:solidFill>
            <a:srgbClr val="114C8A"/>
          </a:solidFill>
        </p:spPr>
      </p:pic>
      <p:sp>
        <p:nvSpPr>
          <p:cNvPr id="7" name="TextBox 6">
            <a:extLst>
              <a:ext uri="{FF2B5EF4-FFF2-40B4-BE49-F238E27FC236}">
                <a16:creationId xmlns:a16="http://schemas.microsoft.com/office/drawing/2014/main" id="{92090F93-074C-DD49-BE60-540C086B2069}"/>
              </a:ext>
            </a:extLst>
          </p:cNvPr>
          <p:cNvSpPr txBox="1"/>
          <p:nvPr/>
        </p:nvSpPr>
        <p:spPr>
          <a:xfrm>
            <a:off x="0" y="6519446"/>
            <a:ext cx="3730906" cy="338554"/>
          </a:xfrm>
          <a:prstGeom prst="rect">
            <a:avLst/>
          </a:prstGeom>
          <a:noFill/>
        </p:spPr>
        <p:txBody>
          <a:bodyPr wrap="square" rtlCol="0">
            <a:spAutoFit/>
          </a:bodyPr>
          <a:lstStyle/>
          <a:p>
            <a:r>
              <a:rPr lang="en-US" sz="1600" dirty="0">
                <a:solidFill>
                  <a:schemeClr val="bg1"/>
                </a:solidFill>
                <a:latin typeface="Helvetica Light" panose="020B0403020202020204" pitchFamily="34" charset="0"/>
                <a:ea typeface="Arial" charset="0"/>
                <a:cs typeface="Arial" charset="0"/>
              </a:rPr>
              <a:t>Sources: Morgan Stanley, UN; 2019</a:t>
            </a:r>
          </a:p>
        </p:txBody>
      </p:sp>
      <p:sp>
        <p:nvSpPr>
          <p:cNvPr id="5" name="Title 4">
            <a:extLst>
              <a:ext uri="{FF2B5EF4-FFF2-40B4-BE49-F238E27FC236}">
                <a16:creationId xmlns:a16="http://schemas.microsoft.com/office/drawing/2014/main" id="{450739E1-B483-C54C-ABB6-FDDAC947BF0E}"/>
              </a:ext>
            </a:extLst>
          </p:cNvPr>
          <p:cNvSpPr>
            <a:spLocks noGrp="1"/>
          </p:cNvSpPr>
          <p:nvPr>
            <p:ph type="ctrTitle"/>
          </p:nvPr>
        </p:nvSpPr>
        <p:spPr>
          <a:xfrm>
            <a:off x="466722" y="141514"/>
            <a:ext cx="11261452" cy="1081399"/>
          </a:xfrm>
        </p:spPr>
        <p:txBody>
          <a:bodyPr/>
          <a:lstStyle/>
          <a:p>
            <a:pPr marL="0" indent="0"/>
            <a:r>
              <a:rPr lang="en-US" sz="2200" dirty="0">
                <a:latin typeface="Helvetica Light" panose="020B0403020202020204" pitchFamily="34" charset="0"/>
              </a:rPr>
              <a:t>Climate-related disasters have cost the world </a:t>
            </a:r>
            <a:r>
              <a:rPr lang="en-US" sz="2200" dirty="0">
                <a:solidFill>
                  <a:srgbClr val="1636A8"/>
                </a:solidFill>
              </a:rPr>
              <a:t>$650 billion</a:t>
            </a:r>
            <a:r>
              <a:rPr lang="en-US" sz="2200" dirty="0">
                <a:latin typeface="Helvetica Light" panose="020B0403020202020204" pitchFamily="34" charset="0"/>
              </a:rPr>
              <a:t> over 2016-2018. Damages associated with global warming could total </a:t>
            </a:r>
            <a:r>
              <a:rPr lang="en-US" sz="2200" dirty="0">
                <a:solidFill>
                  <a:srgbClr val="1636A8"/>
                </a:solidFill>
              </a:rPr>
              <a:t>$54 trillion</a:t>
            </a:r>
            <a:r>
              <a:rPr lang="en-US" sz="2200" dirty="0">
                <a:latin typeface="Helvetica Light" panose="020B0403020202020204" pitchFamily="34" charset="0"/>
              </a:rPr>
              <a:t> by 2040, according to a UN panel.</a:t>
            </a:r>
          </a:p>
        </p:txBody>
      </p:sp>
      <p:pic>
        <p:nvPicPr>
          <p:cNvPr id="10" name="Content Placeholder 6">
            <a:extLst>
              <a:ext uri="{FF2B5EF4-FFF2-40B4-BE49-F238E27FC236}">
                <a16:creationId xmlns:a16="http://schemas.microsoft.com/office/drawing/2014/main" id="{C574BF4C-DB83-9745-B13B-733F109AAF3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72738" y="6147011"/>
            <a:ext cx="1523999" cy="574463"/>
          </a:xfrm>
          <a:prstGeom prst="rect">
            <a:avLst/>
          </a:prstGeom>
        </p:spPr>
      </p:pic>
    </p:spTree>
    <p:extLst>
      <p:ext uri="{BB962C8B-B14F-4D97-AF65-F5344CB8AC3E}">
        <p14:creationId xmlns:p14="http://schemas.microsoft.com/office/powerpoint/2010/main" val="29771975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re 1"/>
          <p:cNvSpPr>
            <a:spLocks noGrp="1"/>
          </p:cNvSpPr>
          <p:nvPr>
            <p:ph type="ctrTitle"/>
          </p:nvPr>
        </p:nvSpPr>
        <p:spPr/>
        <p:txBody>
          <a:bodyPr/>
          <a:lstStyle/>
          <a:p>
            <a:r>
              <a:rPr lang="en-US" altLang="en-US" sz="4400" dirty="0">
                <a:solidFill>
                  <a:schemeClr val="bg1"/>
                </a:solidFill>
              </a:rPr>
              <a:t>2- 3 ºC of warming (or 3.6- 5.4˚F)</a:t>
            </a:r>
          </a:p>
        </p:txBody>
      </p:sp>
      <p:sp>
        <p:nvSpPr>
          <p:cNvPr id="2" name="Content Placeholder 1">
            <a:extLst>
              <a:ext uri="{FF2B5EF4-FFF2-40B4-BE49-F238E27FC236}">
                <a16:creationId xmlns:a16="http://schemas.microsoft.com/office/drawing/2014/main" id="{26394BF2-9346-FA41-B98F-221733244267}"/>
              </a:ext>
            </a:extLst>
          </p:cNvPr>
          <p:cNvSpPr>
            <a:spLocks noGrp="1"/>
          </p:cNvSpPr>
          <p:nvPr>
            <p:ph idx="1"/>
          </p:nvPr>
        </p:nvSpPr>
        <p:spPr/>
        <p:txBody>
          <a:bodyPr>
            <a:normAutofit lnSpcReduction="10000"/>
          </a:bodyPr>
          <a:lstStyle/>
          <a:p>
            <a:pPr marL="457200" indent="-457200">
              <a:defRPr/>
            </a:pPr>
            <a:r>
              <a:rPr lang="en-US" sz="2400" dirty="0"/>
              <a:t>Sea level rise this century </a:t>
            </a:r>
            <a:r>
              <a:rPr lang="en-US" sz="2400" b="1" dirty="0">
                <a:solidFill>
                  <a:srgbClr val="FFC84B"/>
                </a:solidFill>
              </a:rPr>
              <a:t>~0.90m </a:t>
            </a:r>
          </a:p>
          <a:p>
            <a:pPr marL="457200" indent="-457200">
              <a:defRPr/>
            </a:pPr>
            <a:r>
              <a:rPr lang="en-US" sz="2400" b="1" dirty="0">
                <a:solidFill>
                  <a:srgbClr val="FFC84B"/>
                </a:solidFill>
              </a:rPr>
              <a:t>~14% </a:t>
            </a:r>
            <a:r>
              <a:rPr lang="en-US" sz="2400" dirty="0"/>
              <a:t>reduction of access to freshwater (compared to today) </a:t>
            </a:r>
          </a:p>
          <a:p>
            <a:pPr marL="457200" indent="-457200">
              <a:defRPr/>
            </a:pPr>
            <a:r>
              <a:rPr lang="en-US" sz="2400" b="1" dirty="0">
                <a:solidFill>
                  <a:srgbClr val="FFC84B"/>
                </a:solidFill>
              </a:rPr>
              <a:t>~ 6% </a:t>
            </a:r>
            <a:r>
              <a:rPr lang="en-US" sz="2400" dirty="0"/>
              <a:t>increase in the global proportion of land under drought  (compared to today) </a:t>
            </a:r>
          </a:p>
          <a:p>
            <a:pPr marL="1371600" lvl="2" indent="-457200">
              <a:buFont typeface="Courier New" panose="02070309020205020404" pitchFamily="49" charset="0"/>
              <a:buChar char="o"/>
              <a:defRPr/>
            </a:pPr>
            <a:r>
              <a:rPr lang="en-US" sz="2400" dirty="0"/>
              <a:t>Specifically South America will be most affected </a:t>
            </a:r>
          </a:p>
          <a:p>
            <a:pPr marL="457200" indent="-457200">
              <a:defRPr/>
            </a:pPr>
            <a:r>
              <a:rPr lang="en-US" sz="2400" dirty="0"/>
              <a:t>Doubling of wildfire damage compared to </a:t>
            </a:r>
            <a:r>
              <a:rPr lang="en-US" sz="2400" b="1" dirty="0">
                <a:solidFill>
                  <a:srgbClr val="FFC84B"/>
                </a:solidFill>
              </a:rPr>
              <a:t>+1-2 ºC </a:t>
            </a:r>
          </a:p>
          <a:p>
            <a:pPr marL="457200" indent="-457200">
              <a:defRPr/>
            </a:pPr>
            <a:r>
              <a:rPr lang="en-US" sz="2400" b="1" dirty="0">
                <a:solidFill>
                  <a:srgbClr val="FFC84B"/>
                </a:solidFill>
              </a:rPr>
              <a:t>~21-52%</a:t>
            </a:r>
            <a:r>
              <a:rPr lang="en-US" sz="2400" dirty="0"/>
              <a:t> of plant and animal species committed to extinction</a:t>
            </a:r>
          </a:p>
          <a:p>
            <a:pPr marL="457200" indent="-457200">
              <a:defRPr/>
            </a:pPr>
            <a:r>
              <a:rPr lang="en-US" sz="2400" dirty="0"/>
              <a:t>Committed warming (centuries to millennia)</a:t>
            </a:r>
            <a:r>
              <a:rPr lang="en-US" sz="2400" b="1" dirty="0">
                <a:solidFill>
                  <a:srgbClr val="FFC84B"/>
                </a:solidFill>
              </a:rPr>
              <a:t> +3.5–5.8 ºC</a:t>
            </a:r>
            <a:r>
              <a:rPr lang="en-US" sz="2400" dirty="0"/>
              <a:t> </a:t>
            </a:r>
          </a:p>
          <a:p>
            <a:pPr marL="457200" indent="-457200">
              <a:defRPr/>
            </a:pPr>
            <a:r>
              <a:rPr lang="en-US" sz="2400" dirty="0"/>
              <a:t>Long-term equilibrium sea level rise </a:t>
            </a:r>
            <a:r>
              <a:rPr lang="en-US" sz="2400" b="1" dirty="0">
                <a:solidFill>
                  <a:srgbClr val="FFC84B"/>
                </a:solidFill>
              </a:rPr>
              <a:t>~10-15 m (or ~30-50 ft) </a:t>
            </a:r>
          </a:p>
          <a:p>
            <a:pPr marL="1371600" lvl="2" indent="-457200">
              <a:buFont typeface="Courier New" panose="02070309020205020404" pitchFamily="49" charset="0"/>
              <a:buChar char="o"/>
              <a:defRPr/>
            </a:pPr>
            <a:r>
              <a:rPr lang="en-US" sz="2400" dirty="0"/>
              <a:t>With </a:t>
            </a:r>
            <a:r>
              <a:rPr lang="en-US" sz="2400" b="1" dirty="0">
                <a:solidFill>
                  <a:srgbClr val="FFC84B"/>
                </a:solidFill>
              </a:rPr>
              <a:t>a 5 m sea level rise</a:t>
            </a:r>
            <a:r>
              <a:rPr lang="en-US" sz="2400" dirty="0"/>
              <a:t>, Miami, most of Manhattan, Central London, Bangkok, Bombay and Shanghai would be flooded. </a:t>
            </a:r>
          </a:p>
          <a:p>
            <a:endParaRPr lang="en-US" dirty="0"/>
          </a:p>
        </p:txBody>
      </p:sp>
      <p:pic>
        <p:nvPicPr>
          <p:cNvPr id="5" name="Content Placeholder 6">
            <a:extLst>
              <a:ext uri="{FF2B5EF4-FFF2-40B4-BE49-F238E27FC236}">
                <a16:creationId xmlns:a16="http://schemas.microsoft.com/office/drawing/2014/main" id="{C1317CB8-D219-BC46-8A3A-C4ACD2A989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72738" y="6147011"/>
            <a:ext cx="1523999" cy="574463"/>
          </a:xfrm>
          <a:prstGeom prst="rect">
            <a:avLst/>
          </a:prstGeom>
        </p:spPr>
      </p:pic>
    </p:spTree>
    <p:extLst>
      <p:ext uri="{BB962C8B-B14F-4D97-AF65-F5344CB8AC3E}">
        <p14:creationId xmlns:p14="http://schemas.microsoft.com/office/powerpoint/2010/main" val="7985856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re 1"/>
          <p:cNvSpPr>
            <a:spLocks noGrp="1"/>
          </p:cNvSpPr>
          <p:nvPr>
            <p:ph type="ctrTitle"/>
          </p:nvPr>
        </p:nvSpPr>
        <p:spPr/>
        <p:txBody>
          <a:bodyPr>
            <a:noAutofit/>
          </a:bodyPr>
          <a:lstStyle/>
          <a:p>
            <a:r>
              <a:rPr lang="en-US" altLang="en-US" sz="4400" dirty="0">
                <a:solidFill>
                  <a:schemeClr val="bg1"/>
                </a:solidFill>
              </a:rPr>
              <a:t>~2 ˚C of warming (or 3.6˚F) </a:t>
            </a:r>
          </a:p>
        </p:txBody>
      </p:sp>
      <p:sp>
        <p:nvSpPr>
          <p:cNvPr id="2" name="Content Placeholder 1">
            <a:extLst>
              <a:ext uri="{FF2B5EF4-FFF2-40B4-BE49-F238E27FC236}">
                <a16:creationId xmlns:a16="http://schemas.microsoft.com/office/drawing/2014/main" id="{51CA1922-3FDC-F943-82DD-AC61A3175873}"/>
              </a:ext>
            </a:extLst>
          </p:cNvPr>
          <p:cNvSpPr>
            <a:spLocks noGrp="1"/>
          </p:cNvSpPr>
          <p:nvPr>
            <p:ph idx="1"/>
          </p:nvPr>
        </p:nvSpPr>
        <p:spPr>
          <a:xfrm>
            <a:off x="466722" y="1416846"/>
            <a:ext cx="11261452" cy="4058668"/>
          </a:xfrm>
        </p:spPr>
        <p:txBody>
          <a:bodyPr>
            <a:normAutofit fontScale="85000" lnSpcReduction="20000"/>
          </a:bodyPr>
          <a:lstStyle/>
          <a:p>
            <a:pPr marL="457200" indent="-457200">
              <a:defRPr/>
            </a:pPr>
            <a:r>
              <a:rPr lang="en-US" sz="2400" dirty="0"/>
              <a:t>Sea level rise this century</a:t>
            </a:r>
            <a:r>
              <a:rPr lang="en-US" sz="2400" b="1" dirty="0">
                <a:solidFill>
                  <a:srgbClr val="FFC84B"/>
                </a:solidFill>
              </a:rPr>
              <a:t> ~0.50m </a:t>
            </a:r>
          </a:p>
          <a:p>
            <a:pPr marL="457200" indent="-457200">
              <a:defRPr/>
            </a:pPr>
            <a:r>
              <a:rPr lang="en-US" sz="2400" dirty="0"/>
              <a:t>Decrease in global production of staple crops:</a:t>
            </a:r>
          </a:p>
          <a:p>
            <a:pPr marL="1371600" lvl="2" indent="-457200">
              <a:buFont typeface="Courier New" panose="02070309020205020404" pitchFamily="49" charset="0"/>
              <a:buChar char="o"/>
              <a:defRPr/>
            </a:pPr>
            <a:r>
              <a:rPr lang="en-US" sz="2400" dirty="0"/>
              <a:t>Wheat -8-37% </a:t>
            </a:r>
          </a:p>
          <a:p>
            <a:pPr marL="1371600" lvl="2" indent="-457200">
              <a:buFont typeface="Courier New" panose="02070309020205020404" pitchFamily="49" charset="0"/>
              <a:buChar char="o"/>
              <a:defRPr/>
            </a:pPr>
            <a:r>
              <a:rPr lang="en-US" sz="2400" dirty="0"/>
              <a:t>Maize -6-38% </a:t>
            </a:r>
          </a:p>
          <a:p>
            <a:pPr marL="457200" indent="-457200">
              <a:defRPr/>
            </a:pPr>
            <a:r>
              <a:rPr lang="en-US" sz="2400" dirty="0"/>
              <a:t>Severe glacial melting </a:t>
            </a:r>
            <a:endParaRPr lang="en-US" sz="2400" b="1" dirty="0">
              <a:solidFill>
                <a:srgbClr val="FFC84B"/>
              </a:solidFill>
            </a:endParaRPr>
          </a:p>
          <a:p>
            <a:pPr marL="457200" indent="-457200">
              <a:defRPr/>
            </a:pPr>
            <a:r>
              <a:rPr lang="en-US" sz="2400" b="1" dirty="0">
                <a:solidFill>
                  <a:srgbClr val="FFC84B"/>
                </a:solidFill>
              </a:rPr>
              <a:t>~8%</a:t>
            </a:r>
            <a:r>
              <a:rPr lang="en-US" sz="2400" dirty="0"/>
              <a:t>  reduction of access to freshwater (compared to today) </a:t>
            </a:r>
          </a:p>
          <a:p>
            <a:pPr marL="457200" indent="-457200">
              <a:defRPr/>
            </a:pPr>
            <a:r>
              <a:rPr lang="en-US" sz="2400" b="1" dirty="0">
                <a:solidFill>
                  <a:srgbClr val="FFC84B"/>
                </a:solidFill>
              </a:rPr>
              <a:t>~4%</a:t>
            </a:r>
            <a:r>
              <a:rPr lang="en-US" sz="2400" dirty="0"/>
              <a:t> increase in the global proportion of land under drought (compared to today) </a:t>
            </a:r>
          </a:p>
          <a:p>
            <a:pPr marL="457200" indent="-457200">
              <a:defRPr/>
            </a:pPr>
            <a:r>
              <a:rPr lang="en-US" sz="2400" b="1" dirty="0">
                <a:solidFill>
                  <a:srgbClr val="FFC84B"/>
                </a:solidFill>
              </a:rPr>
              <a:t>9-31%</a:t>
            </a:r>
            <a:r>
              <a:rPr lang="en-US" sz="2400" dirty="0"/>
              <a:t> of plant and animal species will be committed to extinction </a:t>
            </a:r>
          </a:p>
          <a:p>
            <a:pPr marL="457200" indent="-457200">
              <a:defRPr/>
            </a:pPr>
            <a:r>
              <a:rPr lang="en-US" sz="2400" dirty="0"/>
              <a:t>Committed warming (millennia) </a:t>
            </a:r>
            <a:r>
              <a:rPr lang="en-US" sz="2400" b="1" dirty="0">
                <a:solidFill>
                  <a:srgbClr val="FFC84B"/>
                </a:solidFill>
              </a:rPr>
              <a:t>+2-3.8 </a:t>
            </a:r>
            <a:r>
              <a:rPr lang="en-US" sz="2400" b="1" baseline="30000" dirty="0" err="1">
                <a:solidFill>
                  <a:srgbClr val="FFC84B"/>
                </a:solidFill>
              </a:rPr>
              <a:t>o</a:t>
            </a:r>
            <a:r>
              <a:rPr lang="en-US" sz="2400" b="1" dirty="0" err="1">
                <a:solidFill>
                  <a:srgbClr val="FFC84B"/>
                </a:solidFill>
              </a:rPr>
              <a:t>C</a:t>
            </a:r>
            <a:r>
              <a:rPr lang="en-US" sz="2400" b="1" dirty="0">
                <a:solidFill>
                  <a:srgbClr val="FFC84B"/>
                </a:solidFill>
              </a:rPr>
              <a:t> </a:t>
            </a:r>
          </a:p>
          <a:p>
            <a:pPr marL="457200" indent="-457200">
              <a:defRPr/>
            </a:pPr>
            <a:r>
              <a:rPr lang="en-US" sz="2400" dirty="0"/>
              <a:t>Long-term equilibrium sea level rise (millennia) </a:t>
            </a:r>
            <a:r>
              <a:rPr lang="en-US" sz="2400" b="1" dirty="0">
                <a:solidFill>
                  <a:srgbClr val="FFC84B"/>
                </a:solidFill>
              </a:rPr>
              <a:t>~2-10 m (or ~10 </a:t>
            </a:r>
            <a:r>
              <a:rPr lang="mr-IN" sz="2400" b="1" dirty="0">
                <a:solidFill>
                  <a:srgbClr val="FFC84B"/>
                </a:solidFill>
              </a:rPr>
              <a:t>–</a:t>
            </a:r>
            <a:r>
              <a:rPr lang="en-US" sz="2400" b="1" dirty="0">
                <a:solidFill>
                  <a:srgbClr val="FFC84B"/>
                </a:solidFill>
              </a:rPr>
              <a:t> 30 ft)</a:t>
            </a:r>
          </a:p>
          <a:p>
            <a:pPr marL="457200" indent="-457200">
              <a:defRPr/>
            </a:pPr>
            <a:r>
              <a:rPr lang="en-US" sz="2400" b="1" dirty="0">
                <a:solidFill>
                  <a:srgbClr val="FFC84B"/>
                </a:solidFill>
              </a:rPr>
              <a:t>~90%</a:t>
            </a:r>
            <a:r>
              <a:rPr lang="en-US" sz="2400" dirty="0"/>
              <a:t> of coral reefs undergo coral bleaching </a:t>
            </a:r>
          </a:p>
          <a:p>
            <a:endParaRPr lang="en-US" dirty="0"/>
          </a:p>
        </p:txBody>
      </p:sp>
      <p:pic>
        <p:nvPicPr>
          <p:cNvPr id="5" name="Content Placeholder 6">
            <a:extLst>
              <a:ext uri="{FF2B5EF4-FFF2-40B4-BE49-F238E27FC236}">
                <a16:creationId xmlns:a16="http://schemas.microsoft.com/office/drawing/2014/main" id="{B617A02D-E223-B240-9F03-53B0EBE5084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72738" y="6147011"/>
            <a:ext cx="1523999" cy="574463"/>
          </a:xfrm>
          <a:prstGeom prst="rect">
            <a:avLst/>
          </a:prstGeom>
        </p:spPr>
      </p:pic>
    </p:spTree>
    <p:extLst>
      <p:ext uri="{BB962C8B-B14F-4D97-AF65-F5344CB8AC3E}">
        <p14:creationId xmlns:p14="http://schemas.microsoft.com/office/powerpoint/2010/main" val="5817552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Autofit/>
          </a:bodyPr>
          <a:lstStyle/>
          <a:p>
            <a:pPr>
              <a:defRPr/>
            </a:pPr>
            <a:r>
              <a:rPr lang="en-US" sz="4400" dirty="0">
                <a:solidFill>
                  <a:srgbClr val="FFFFFF"/>
                </a:solidFill>
                <a:ea typeface="+mn-ea"/>
                <a:cs typeface="+mn-cs"/>
              </a:rPr>
              <a:t>~1.5 ºC of warming </a:t>
            </a:r>
            <a:r>
              <a:rPr lang="en-US" altLang="en-US" sz="4400" dirty="0">
                <a:solidFill>
                  <a:srgbClr val="FFFFFF"/>
                </a:solidFill>
              </a:rPr>
              <a:t>(or 2.7˚F)</a:t>
            </a:r>
            <a:r>
              <a:rPr lang="en-US" sz="4400" dirty="0">
                <a:solidFill>
                  <a:srgbClr val="FFFFFF"/>
                </a:solidFill>
                <a:ea typeface="+mn-ea"/>
                <a:cs typeface="+mn-cs"/>
              </a:rPr>
              <a:t> </a:t>
            </a:r>
          </a:p>
        </p:txBody>
      </p:sp>
      <p:sp>
        <p:nvSpPr>
          <p:cNvPr id="3" name="Content Placeholder 2">
            <a:extLst>
              <a:ext uri="{FF2B5EF4-FFF2-40B4-BE49-F238E27FC236}">
                <a16:creationId xmlns:a16="http://schemas.microsoft.com/office/drawing/2014/main" id="{2262A1B5-92ED-6142-A8F7-AD9BC7BBAF5C}"/>
              </a:ext>
            </a:extLst>
          </p:cNvPr>
          <p:cNvSpPr>
            <a:spLocks noGrp="1"/>
          </p:cNvSpPr>
          <p:nvPr>
            <p:ph idx="1"/>
          </p:nvPr>
        </p:nvSpPr>
        <p:spPr/>
        <p:txBody>
          <a:bodyPr/>
          <a:lstStyle/>
          <a:p>
            <a:pPr marL="285750" indent="-285750">
              <a:spcAft>
                <a:spcPts val="600"/>
              </a:spcAft>
              <a:defRPr/>
            </a:pPr>
            <a:r>
              <a:rPr lang="en-US" dirty="0"/>
              <a:t>Sea level rise this century </a:t>
            </a:r>
            <a:r>
              <a:rPr lang="en-US" b="1" dirty="0">
                <a:solidFill>
                  <a:srgbClr val="FFC84B"/>
                </a:solidFill>
              </a:rPr>
              <a:t>~0.40m (or ~1 ft)</a:t>
            </a:r>
          </a:p>
          <a:p>
            <a:pPr marL="285750" indent="-285750">
              <a:spcAft>
                <a:spcPts val="600"/>
              </a:spcAft>
              <a:defRPr/>
            </a:pPr>
            <a:r>
              <a:rPr lang="en-US" dirty="0"/>
              <a:t>Decrease in global production of staple crops:</a:t>
            </a:r>
          </a:p>
          <a:p>
            <a:pPr marL="1257300" lvl="2" indent="-342900">
              <a:spcAft>
                <a:spcPts val="600"/>
              </a:spcAft>
              <a:buFont typeface="Courier New" panose="02070309020205020404" pitchFamily="49" charset="0"/>
              <a:buChar char="o"/>
              <a:defRPr/>
            </a:pPr>
            <a:r>
              <a:rPr lang="en-US" sz="2800" dirty="0"/>
              <a:t>Wheat -6-20% </a:t>
            </a:r>
          </a:p>
          <a:p>
            <a:pPr marL="1257300" lvl="2" indent="-342900">
              <a:spcAft>
                <a:spcPts val="600"/>
              </a:spcAft>
              <a:buFont typeface="Courier New" panose="02070309020205020404" pitchFamily="49" charset="0"/>
              <a:buChar char="o"/>
              <a:defRPr/>
            </a:pPr>
            <a:r>
              <a:rPr lang="en-US" sz="2800" dirty="0"/>
              <a:t>Maize -6-26% </a:t>
            </a:r>
          </a:p>
          <a:p>
            <a:pPr marL="285750" indent="-285750">
              <a:spcAft>
                <a:spcPts val="600"/>
              </a:spcAft>
              <a:defRPr/>
            </a:pPr>
            <a:r>
              <a:rPr lang="en-US" dirty="0"/>
              <a:t>Moderate glacial melting </a:t>
            </a:r>
          </a:p>
          <a:p>
            <a:pPr marL="285750" indent="-285750">
              <a:spcAft>
                <a:spcPts val="600"/>
              </a:spcAft>
              <a:defRPr/>
            </a:pPr>
            <a:r>
              <a:rPr lang="en-US" b="1" dirty="0">
                <a:solidFill>
                  <a:srgbClr val="FFC84B"/>
                </a:solidFill>
              </a:rPr>
              <a:t>~70% </a:t>
            </a:r>
            <a:r>
              <a:rPr lang="en-US" dirty="0"/>
              <a:t>of coral reefs undergo coral bleaching </a:t>
            </a:r>
          </a:p>
          <a:p>
            <a:endParaRPr lang="en-US" dirty="0"/>
          </a:p>
        </p:txBody>
      </p:sp>
      <p:pic>
        <p:nvPicPr>
          <p:cNvPr id="6" name="Content Placeholder 6">
            <a:extLst>
              <a:ext uri="{FF2B5EF4-FFF2-40B4-BE49-F238E27FC236}">
                <a16:creationId xmlns:a16="http://schemas.microsoft.com/office/drawing/2014/main" id="{87514C76-F55D-1A4B-8B3E-E1C012EC49A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72738" y="6147011"/>
            <a:ext cx="1523999" cy="574463"/>
          </a:xfrm>
          <a:prstGeom prst="rect">
            <a:avLst/>
          </a:prstGeom>
        </p:spPr>
      </p:pic>
    </p:spTree>
    <p:extLst>
      <p:ext uri="{BB962C8B-B14F-4D97-AF65-F5344CB8AC3E}">
        <p14:creationId xmlns:p14="http://schemas.microsoft.com/office/powerpoint/2010/main" val="374454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Autofit/>
          </a:bodyPr>
          <a:lstStyle/>
          <a:p>
            <a:pPr>
              <a:defRPr/>
            </a:pPr>
            <a:r>
              <a:rPr lang="fr-FR" altLang="en-US" sz="4400" dirty="0">
                <a:solidFill>
                  <a:srgbClr val="FFFFFF"/>
                </a:solidFill>
              </a:rPr>
              <a:t>Benefits of Climate Action</a:t>
            </a:r>
            <a:endParaRPr lang="en-US" sz="4400" dirty="0">
              <a:solidFill>
                <a:srgbClr val="FFFFFF"/>
              </a:solidFill>
              <a:ea typeface="+mn-ea"/>
              <a:cs typeface="+mn-cs"/>
            </a:endParaRPr>
          </a:p>
        </p:txBody>
      </p:sp>
      <p:sp>
        <p:nvSpPr>
          <p:cNvPr id="3" name="Content Placeholder 2">
            <a:extLst>
              <a:ext uri="{FF2B5EF4-FFF2-40B4-BE49-F238E27FC236}">
                <a16:creationId xmlns:a16="http://schemas.microsoft.com/office/drawing/2014/main" id="{B99AABFB-EB5C-1447-9CCA-4DDB96F7F4B2}"/>
              </a:ext>
            </a:extLst>
          </p:cNvPr>
          <p:cNvSpPr>
            <a:spLocks noGrp="1"/>
          </p:cNvSpPr>
          <p:nvPr>
            <p:ph idx="1"/>
          </p:nvPr>
        </p:nvSpPr>
        <p:spPr/>
        <p:txBody>
          <a:bodyPr>
            <a:normAutofit fontScale="92500"/>
          </a:bodyPr>
          <a:lstStyle/>
          <a:p>
            <a:pPr marL="342900" indent="-342900">
              <a:defRPr/>
            </a:pPr>
            <a:r>
              <a:rPr lang="en-US" sz="2400" dirty="0">
                <a:solidFill>
                  <a:srgbClr val="FFFFFF"/>
                </a:solidFill>
              </a:rPr>
              <a:t>The US would save billions in health care costs by 2030:</a:t>
            </a:r>
          </a:p>
          <a:p>
            <a:pPr marL="800100" lvl="1" indent="-342900">
              <a:buFont typeface="Courier New" panose="02070309020205020404" pitchFamily="49" charset="0"/>
              <a:buChar char="o"/>
              <a:defRPr/>
            </a:pPr>
            <a:r>
              <a:rPr lang="en-US" dirty="0">
                <a:solidFill>
                  <a:srgbClr val="FFFFFF"/>
                </a:solidFill>
              </a:rPr>
              <a:t>Prevent </a:t>
            </a:r>
            <a:r>
              <a:rPr lang="en-US" b="1" dirty="0">
                <a:solidFill>
                  <a:srgbClr val="FFC84B"/>
                </a:solidFill>
              </a:rPr>
              <a:t>~295,000</a:t>
            </a:r>
            <a:r>
              <a:rPr lang="en-US" dirty="0">
                <a:solidFill>
                  <a:srgbClr val="FFFFFF"/>
                </a:solidFill>
              </a:rPr>
              <a:t> premature deaths from air pollution (ozone and particulates) caused by fossil fuel use </a:t>
            </a:r>
          </a:p>
          <a:p>
            <a:pPr marL="800100" lvl="1" indent="-342900">
              <a:buFont typeface="Courier New" panose="02070309020205020404" pitchFamily="49" charset="0"/>
              <a:buChar char="o"/>
              <a:defRPr/>
            </a:pPr>
            <a:r>
              <a:rPr lang="en-US" dirty="0">
                <a:solidFill>
                  <a:srgbClr val="FFFFFF"/>
                </a:solidFill>
              </a:rPr>
              <a:t>Additional savings could prevent </a:t>
            </a:r>
            <a:r>
              <a:rPr lang="en-US" b="1" dirty="0">
                <a:solidFill>
                  <a:srgbClr val="FFC84B"/>
                </a:solidFill>
              </a:rPr>
              <a:t>~29,000 ER</a:t>
            </a:r>
            <a:r>
              <a:rPr lang="en-US" dirty="0">
                <a:solidFill>
                  <a:srgbClr val="FFFFFF"/>
                </a:solidFill>
              </a:rPr>
              <a:t> visits/</a:t>
            </a:r>
            <a:r>
              <a:rPr lang="en-US" dirty="0" err="1">
                <a:solidFill>
                  <a:srgbClr val="FFFFFF"/>
                </a:solidFill>
              </a:rPr>
              <a:t>yr</a:t>
            </a:r>
            <a:r>
              <a:rPr lang="en-US" dirty="0">
                <a:solidFill>
                  <a:srgbClr val="FFFFFF"/>
                </a:solidFill>
              </a:rPr>
              <a:t> for childhood asthma and </a:t>
            </a:r>
            <a:r>
              <a:rPr lang="en-US" b="1" dirty="0">
                <a:solidFill>
                  <a:srgbClr val="FFC84B"/>
                </a:solidFill>
              </a:rPr>
              <a:t>15M adult hours</a:t>
            </a:r>
            <a:r>
              <a:rPr lang="en-US" dirty="0">
                <a:solidFill>
                  <a:srgbClr val="FFFFFF"/>
                </a:solidFill>
              </a:rPr>
              <a:t> lost at work/</a:t>
            </a:r>
            <a:r>
              <a:rPr lang="en-US" dirty="0" err="1">
                <a:solidFill>
                  <a:srgbClr val="FFFFFF"/>
                </a:solidFill>
              </a:rPr>
              <a:t>yr</a:t>
            </a:r>
            <a:r>
              <a:rPr lang="en-US" dirty="0">
                <a:solidFill>
                  <a:srgbClr val="FFFFFF"/>
                </a:solidFill>
              </a:rPr>
              <a:t> </a:t>
            </a:r>
          </a:p>
          <a:p>
            <a:pPr marL="342900" lvl="1" indent="-342900">
              <a:defRPr/>
            </a:pPr>
            <a:r>
              <a:rPr lang="en-US" dirty="0">
                <a:solidFill>
                  <a:srgbClr val="FFFFFF"/>
                </a:solidFill>
              </a:rPr>
              <a:t>Diseases and pathogens spread slower in colder climates with less flooding </a:t>
            </a:r>
          </a:p>
          <a:p>
            <a:pPr marL="342900" indent="-342900">
              <a:defRPr/>
            </a:pPr>
            <a:r>
              <a:rPr lang="en-US" sz="2400" dirty="0">
                <a:solidFill>
                  <a:srgbClr val="FFFFFF"/>
                </a:solidFill>
              </a:rPr>
              <a:t>Development of new technologies for renewable energy sources and transportation</a:t>
            </a:r>
          </a:p>
          <a:p>
            <a:pPr marL="800100" lvl="2" indent="-342900">
              <a:buFont typeface="Courier New" panose="02070309020205020404" pitchFamily="49" charset="0"/>
              <a:buChar char="o"/>
              <a:defRPr/>
            </a:pPr>
            <a:r>
              <a:rPr lang="en-US" sz="2400" dirty="0">
                <a:solidFill>
                  <a:srgbClr val="FFFFFF"/>
                </a:solidFill>
              </a:rPr>
              <a:t>Cost-savings from monetized health benefits: </a:t>
            </a:r>
            <a:r>
              <a:rPr lang="en-US" sz="2400" b="1" dirty="0">
                <a:solidFill>
                  <a:srgbClr val="FFC84B"/>
                </a:solidFill>
              </a:rPr>
              <a:t>~$800B/year</a:t>
            </a:r>
            <a:r>
              <a:rPr lang="en-US" sz="2400" dirty="0">
                <a:solidFill>
                  <a:srgbClr val="FFFFFF"/>
                </a:solidFill>
              </a:rPr>
              <a:t> for clean power and</a:t>
            </a:r>
            <a:r>
              <a:rPr lang="en-US" sz="2400" b="1" dirty="0">
                <a:solidFill>
                  <a:srgbClr val="FFC84B"/>
                </a:solidFill>
              </a:rPr>
              <a:t> $400B/year</a:t>
            </a:r>
            <a:r>
              <a:rPr lang="en-US" sz="2400" dirty="0">
                <a:solidFill>
                  <a:srgbClr val="FFFFFF"/>
                </a:solidFill>
              </a:rPr>
              <a:t> for clean transportation: ~$1.2 Trillion/year </a:t>
            </a:r>
          </a:p>
          <a:p>
            <a:pPr marL="342900" indent="-342900">
              <a:defRPr/>
            </a:pPr>
            <a:r>
              <a:rPr lang="en-US" sz="2400" dirty="0">
                <a:solidFill>
                  <a:srgbClr val="FFFFFF"/>
                </a:solidFill>
              </a:rPr>
              <a:t>Fewer heat waves resulting in heat strokes and deaths </a:t>
            </a:r>
          </a:p>
          <a:p>
            <a:pPr marL="342900" indent="-342900">
              <a:defRPr/>
            </a:pPr>
            <a:r>
              <a:rPr lang="en-US" sz="2400" dirty="0">
                <a:solidFill>
                  <a:srgbClr val="FFFFFF"/>
                </a:solidFill>
              </a:rPr>
              <a:t>Preservation of vulnerable ecosystems</a:t>
            </a:r>
          </a:p>
          <a:p>
            <a:endParaRPr lang="en-US" dirty="0"/>
          </a:p>
        </p:txBody>
      </p:sp>
      <p:pic>
        <p:nvPicPr>
          <p:cNvPr id="6" name="Content Placeholder 6">
            <a:extLst>
              <a:ext uri="{FF2B5EF4-FFF2-40B4-BE49-F238E27FC236}">
                <a16:creationId xmlns:a16="http://schemas.microsoft.com/office/drawing/2014/main" id="{3F645119-0E00-284E-B0B0-40BB7FACA69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72738" y="6147011"/>
            <a:ext cx="1523999" cy="574463"/>
          </a:xfrm>
          <a:prstGeom prst="rect">
            <a:avLst/>
          </a:prstGeom>
        </p:spPr>
      </p:pic>
    </p:spTree>
    <p:extLst>
      <p:ext uri="{BB962C8B-B14F-4D97-AF65-F5344CB8AC3E}">
        <p14:creationId xmlns:p14="http://schemas.microsoft.com/office/powerpoint/2010/main" val="25090853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92149C41-79D3-4DCC-BE38-8E2770F54E06}"/>
              </a:ext>
            </a:extLst>
          </p:cNvPr>
          <p:cNvSpPr txBox="1">
            <a:spLocks/>
          </p:cNvSpPr>
          <p:nvPr/>
        </p:nvSpPr>
        <p:spPr>
          <a:xfrm>
            <a:off x="1622324" y="2533856"/>
            <a:ext cx="9144000" cy="1856249"/>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100000"/>
              </a:lnSpc>
              <a:spcBef>
                <a:spcPts val="1000"/>
              </a:spcBef>
              <a:buFont typeface="Wingdings 2" pitchFamily="18" charset="2"/>
              <a:buChar char=""/>
              <a:defRPr sz="2800" kern="1200">
                <a:solidFill>
                  <a:schemeClr val="tx1"/>
                </a:solidFill>
                <a:latin typeface="Century Gothic"/>
                <a:ea typeface="+mn-ea"/>
                <a:cs typeface="+mn-cs"/>
              </a:defRPr>
            </a:lvl1pPr>
            <a:lvl2pPr marL="685800" indent="-228600" algn="l" defTabSz="914400" rtl="0" eaLnBrk="1" latinLnBrk="0" hangingPunct="1">
              <a:lnSpc>
                <a:spcPct val="100000"/>
              </a:lnSpc>
              <a:spcBef>
                <a:spcPts val="500"/>
              </a:spcBef>
              <a:buFont typeface="Wingdings 2" pitchFamily="18" charset="2"/>
              <a:buChar char=""/>
              <a:defRPr sz="2400" kern="1200">
                <a:solidFill>
                  <a:schemeClr val="tx1"/>
                </a:solidFill>
                <a:latin typeface="Century Gothic"/>
                <a:ea typeface="+mn-ea"/>
                <a:cs typeface="+mn-cs"/>
              </a:defRPr>
            </a:lvl2pPr>
            <a:lvl3pPr marL="1143000" indent="-228600" algn="l" defTabSz="914400" rtl="0" eaLnBrk="1" latinLnBrk="0" hangingPunct="1">
              <a:lnSpc>
                <a:spcPct val="100000"/>
              </a:lnSpc>
              <a:spcBef>
                <a:spcPts val="500"/>
              </a:spcBef>
              <a:buFont typeface="Wingdings 2" pitchFamily="18" charset="2"/>
              <a:buChar char=""/>
              <a:defRPr sz="2000" kern="1200">
                <a:solidFill>
                  <a:schemeClr val="tx1"/>
                </a:solidFill>
                <a:latin typeface="Century Gothic"/>
                <a:ea typeface="+mn-ea"/>
                <a:cs typeface="+mn-cs"/>
              </a:defRPr>
            </a:lvl3pPr>
            <a:lvl4pPr marL="1600200" indent="-228600" algn="l" defTabSz="914400" rtl="0" eaLnBrk="1" latinLnBrk="0" hangingPunct="1">
              <a:lnSpc>
                <a:spcPct val="100000"/>
              </a:lnSpc>
              <a:spcBef>
                <a:spcPts val="500"/>
              </a:spcBef>
              <a:buFont typeface="Wingdings 2" pitchFamily="18" charset="2"/>
              <a:buChar char=""/>
              <a:defRPr sz="1800" kern="1200">
                <a:solidFill>
                  <a:schemeClr val="tx1"/>
                </a:solidFill>
                <a:latin typeface="Century Gothic"/>
                <a:ea typeface="+mn-ea"/>
                <a:cs typeface="+mn-cs"/>
              </a:defRPr>
            </a:lvl4pPr>
            <a:lvl5pPr marL="2057400" indent="-228600" algn="l" defTabSz="914400" rtl="0" eaLnBrk="1" latinLnBrk="0" hangingPunct="1">
              <a:lnSpc>
                <a:spcPct val="100000"/>
              </a:lnSpc>
              <a:spcBef>
                <a:spcPts val="500"/>
              </a:spcBef>
              <a:buFont typeface="Wingdings 2" pitchFamily="18" charset="2"/>
              <a:buChar char=""/>
              <a:defRPr sz="1800" kern="1200">
                <a:solidFill>
                  <a:schemeClr val="tx1"/>
                </a:solidFill>
                <a:latin typeface="Century Gothic"/>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a:lstStyle>
          <a:p>
            <a:pPr marL="0" indent="0" algn="ctr">
              <a:buNone/>
            </a:pPr>
            <a:r>
              <a:rPr lang="en-US" sz="8000" b="1" dirty="0">
                <a:solidFill>
                  <a:schemeClr val="bg1"/>
                </a:solidFill>
                <a:effectLst>
                  <a:outerShdw blurRad="63500" sx="102000" sy="102000" algn="ctr" rotWithShape="0">
                    <a:prstClr val="black">
                      <a:alpha val="40000"/>
                    </a:prstClr>
                  </a:outerShdw>
                </a:effectLst>
                <a:latin typeface="Helvetica" pitchFamily="2" charset="0"/>
                <a:cs typeface="Copperplate"/>
              </a:rPr>
              <a:t>Scenarios of Climate Success</a:t>
            </a:r>
          </a:p>
        </p:txBody>
      </p:sp>
      <p:pic>
        <p:nvPicPr>
          <p:cNvPr id="6" name="Content Placeholder 6">
            <a:extLst>
              <a:ext uri="{FF2B5EF4-FFF2-40B4-BE49-F238E27FC236}">
                <a16:creationId xmlns:a16="http://schemas.microsoft.com/office/drawing/2014/main" id="{4B6EDB8B-02C8-1545-91BF-73947402F73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72738" y="6147011"/>
            <a:ext cx="1523999" cy="574463"/>
          </a:xfrm>
          <a:prstGeom prst="rect">
            <a:avLst/>
          </a:prstGeom>
        </p:spPr>
      </p:pic>
    </p:spTree>
    <p:extLst>
      <p:ext uri="{BB962C8B-B14F-4D97-AF65-F5344CB8AC3E}">
        <p14:creationId xmlns:p14="http://schemas.microsoft.com/office/powerpoint/2010/main" val="18795523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Picture 127">
            <a:extLst>
              <a:ext uri="{FF2B5EF4-FFF2-40B4-BE49-F238E27FC236}">
                <a16:creationId xmlns:a16="http://schemas.microsoft.com/office/drawing/2014/main" id="{38F33C9D-BB9C-BB42-AFC8-3B5ECEA138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15233" y="2665207"/>
            <a:ext cx="9144000" cy="2208320"/>
          </a:xfrm>
          <a:prstGeom prst="rect">
            <a:avLst/>
          </a:prstGeom>
        </p:spPr>
      </p:pic>
      <p:pic>
        <p:nvPicPr>
          <p:cNvPr id="129" name="Graphic 128">
            <a:extLst>
              <a:ext uri="{FF2B5EF4-FFF2-40B4-BE49-F238E27FC236}">
                <a16:creationId xmlns:a16="http://schemas.microsoft.com/office/drawing/2014/main" id="{0AEBAAFB-566D-F142-91A5-5BDC0A521E21}"/>
              </a:ext>
            </a:extLst>
          </p:cNvPr>
          <p:cNvPicPr>
            <a:picLocks noChangeAspect="1"/>
          </p:cNvPicPr>
          <p:nvPr/>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t="8620" b="8834"/>
          <a:stretch/>
        </p:blipFill>
        <p:spPr>
          <a:xfrm>
            <a:off x="1330066" y="0"/>
            <a:ext cx="9146531" cy="700210"/>
          </a:xfrm>
          <a:prstGeom prst="rect">
            <a:avLst/>
          </a:prstGeom>
        </p:spPr>
      </p:pic>
      <p:sp>
        <p:nvSpPr>
          <p:cNvPr id="130" name="TextBox 129">
            <a:extLst>
              <a:ext uri="{FF2B5EF4-FFF2-40B4-BE49-F238E27FC236}">
                <a16:creationId xmlns:a16="http://schemas.microsoft.com/office/drawing/2014/main" id="{C4431910-8C69-7A42-AE4C-D9EE8B78A553}"/>
              </a:ext>
            </a:extLst>
          </p:cNvPr>
          <p:cNvSpPr txBox="1"/>
          <p:nvPr/>
        </p:nvSpPr>
        <p:spPr>
          <a:xfrm>
            <a:off x="8505168" y="5105450"/>
            <a:ext cx="788158" cy="538609"/>
          </a:xfrm>
          <a:prstGeom prst="rect">
            <a:avLst/>
          </a:prstGeom>
          <a:solidFill>
            <a:schemeClr val="bg1"/>
          </a:solidFill>
        </p:spPr>
        <p:txBody>
          <a:bodyPr wrap="square" lIns="0" tIns="0" rIns="0" bIns="0" rtlCol="0">
            <a:spAutoFit/>
          </a:bodyPr>
          <a:lstStyle/>
          <a:p>
            <a:r>
              <a:rPr lang="en-US" sz="700" dirty="0">
                <a:solidFill>
                  <a:schemeClr val="bg2">
                    <a:lumMod val="25000"/>
                  </a:schemeClr>
                </a:solidFill>
                <a:latin typeface="Helvetica" pitchFamily="2" charset="0"/>
                <a:ea typeface="Roboto Condensed Light" panose="02000000000000000000" pitchFamily="2" charset="0"/>
              </a:rPr>
              <a:t>Decrease or increase the loss of forests for agricultural and wood product uses. </a:t>
            </a:r>
          </a:p>
        </p:txBody>
      </p:sp>
      <p:sp>
        <p:nvSpPr>
          <p:cNvPr id="131" name="TextBox 130">
            <a:extLst>
              <a:ext uri="{FF2B5EF4-FFF2-40B4-BE49-F238E27FC236}">
                <a16:creationId xmlns:a16="http://schemas.microsoft.com/office/drawing/2014/main" id="{D25E18A0-E2E0-E844-BE5F-481D4CD61790}"/>
              </a:ext>
            </a:extLst>
          </p:cNvPr>
          <p:cNvSpPr txBox="1"/>
          <p:nvPr/>
        </p:nvSpPr>
        <p:spPr>
          <a:xfrm>
            <a:off x="7215537" y="5058816"/>
            <a:ext cx="555479" cy="477054"/>
          </a:xfrm>
          <a:prstGeom prst="rect">
            <a:avLst/>
          </a:prstGeom>
          <a:noFill/>
        </p:spPr>
        <p:txBody>
          <a:bodyPr wrap="square" lIns="0" tIns="45720" rIns="0" bIns="0" rtlCol="0">
            <a:spAutoFit/>
          </a:bodyPr>
          <a:lstStyle/>
          <a:p>
            <a:r>
              <a:rPr lang="en-US" sz="700" dirty="0">
                <a:solidFill>
                  <a:schemeClr val="bg2">
                    <a:lumMod val="25000"/>
                  </a:schemeClr>
                </a:solidFill>
                <a:latin typeface="Helvetica" pitchFamily="2" charset="0"/>
                <a:ea typeface="Roboto Condensed Light" panose="02000000000000000000" pitchFamily="2" charset="0"/>
              </a:rPr>
              <a:t>Plant new forests and restore old forests. </a:t>
            </a:r>
          </a:p>
        </p:txBody>
      </p:sp>
      <p:sp>
        <p:nvSpPr>
          <p:cNvPr id="132" name="TextBox 131">
            <a:extLst>
              <a:ext uri="{FF2B5EF4-FFF2-40B4-BE49-F238E27FC236}">
                <a16:creationId xmlns:a16="http://schemas.microsoft.com/office/drawing/2014/main" id="{AC42923C-4ACB-AB48-98CD-EC1CDCCB7880}"/>
              </a:ext>
            </a:extLst>
          </p:cNvPr>
          <p:cNvSpPr txBox="1"/>
          <p:nvPr/>
        </p:nvSpPr>
        <p:spPr>
          <a:xfrm>
            <a:off x="8059701" y="6209131"/>
            <a:ext cx="1570821" cy="430887"/>
          </a:xfrm>
          <a:prstGeom prst="rect">
            <a:avLst/>
          </a:prstGeom>
          <a:noFill/>
        </p:spPr>
        <p:txBody>
          <a:bodyPr wrap="square" lIns="0" tIns="0" rIns="0" bIns="0" rtlCol="0">
            <a:spAutoFit/>
          </a:bodyPr>
          <a:lstStyle/>
          <a:p>
            <a:r>
              <a:rPr lang="en-US" sz="700" dirty="0">
                <a:solidFill>
                  <a:schemeClr val="bg2">
                    <a:lumMod val="25000"/>
                  </a:schemeClr>
                </a:solidFill>
                <a:latin typeface="Helvetica" pitchFamily="2" charset="0"/>
                <a:ea typeface="Roboto Condensed Light" panose="02000000000000000000" pitchFamily="2" charset="0"/>
              </a:rPr>
              <a:t>Pull carbon dioxide out of the air with new technologies that enhance natural removals or manually sequester and store carbon. </a:t>
            </a:r>
          </a:p>
        </p:txBody>
      </p:sp>
      <p:sp>
        <p:nvSpPr>
          <p:cNvPr id="133" name="TextBox 132">
            <a:extLst>
              <a:ext uri="{FF2B5EF4-FFF2-40B4-BE49-F238E27FC236}">
                <a16:creationId xmlns:a16="http://schemas.microsoft.com/office/drawing/2014/main" id="{970B6373-F78A-1D4F-8ABC-D4DB014B7D85}"/>
              </a:ext>
            </a:extLst>
          </p:cNvPr>
          <p:cNvSpPr txBox="1"/>
          <p:nvPr/>
        </p:nvSpPr>
        <p:spPr>
          <a:xfrm>
            <a:off x="1522624" y="6058432"/>
            <a:ext cx="776263" cy="646331"/>
          </a:xfrm>
          <a:prstGeom prst="rect">
            <a:avLst/>
          </a:prstGeom>
          <a:noFill/>
        </p:spPr>
        <p:txBody>
          <a:bodyPr wrap="square" lIns="0" tIns="0" rIns="0" bIns="0" rtlCol="0">
            <a:spAutoFit/>
          </a:bodyPr>
          <a:lstStyle/>
          <a:p>
            <a:r>
              <a:rPr lang="en-US" sz="700" dirty="0">
                <a:solidFill>
                  <a:schemeClr val="bg2">
                    <a:lumMod val="25000"/>
                  </a:schemeClr>
                </a:solidFill>
                <a:latin typeface="Helvetica" pitchFamily="2" charset="0"/>
                <a:ea typeface="Roboto Condensed Light" panose="02000000000000000000" pitchFamily="2" charset="0"/>
              </a:rPr>
              <a:t>Discourage or encourage the use of trees, forest waste and agricultural crops to create energy. </a:t>
            </a:r>
          </a:p>
        </p:txBody>
      </p:sp>
      <p:sp>
        <p:nvSpPr>
          <p:cNvPr id="134" name="TextBox 133">
            <a:extLst>
              <a:ext uri="{FF2B5EF4-FFF2-40B4-BE49-F238E27FC236}">
                <a16:creationId xmlns:a16="http://schemas.microsoft.com/office/drawing/2014/main" id="{FDFD9720-0355-9042-859F-A8FCBDAED06D}"/>
              </a:ext>
            </a:extLst>
          </p:cNvPr>
          <p:cNvSpPr txBox="1"/>
          <p:nvPr/>
        </p:nvSpPr>
        <p:spPr>
          <a:xfrm>
            <a:off x="3027536" y="6059408"/>
            <a:ext cx="897005" cy="646331"/>
          </a:xfrm>
          <a:prstGeom prst="rect">
            <a:avLst/>
          </a:prstGeom>
          <a:noFill/>
        </p:spPr>
        <p:txBody>
          <a:bodyPr wrap="square" lIns="0" tIns="0" rIns="0" bIns="0" rtlCol="0">
            <a:spAutoFit/>
          </a:bodyPr>
          <a:lstStyle/>
          <a:p>
            <a:r>
              <a:rPr lang="en-US" sz="700" dirty="0">
                <a:solidFill>
                  <a:schemeClr val="bg2">
                    <a:lumMod val="25000"/>
                  </a:schemeClr>
                </a:solidFill>
                <a:latin typeface="Helvetica" pitchFamily="2" charset="0"/>
                <a:ea typeface="Roboto Condensed Light" panose="02000000000000000000" pitchFamily="2" charset="0"/>
              </a:rPr>
              <a:t>Set a global carbon price that makes coal, oil, and gas more expensive depending on how much carbon dioxide they release. </a:t>
            </a:r>
          </a:p>
        </p:txBody>
      </p:sp>
      <p:sp>
        <p:nvSpPr>
          <p:cNvPr id="135" name="TextBox 134">
            <a:extLst>
              <a:ext uri="{FF2B5EF4-FFF2-40B4-BE49-F238E27FC236}">
                <a16:creationId xmlns:a16="http://schemas.microsoft.com/office/drawing/2014/main" id="{87D1CCBB-443F-8141-B7E8-D9F533953B4E}"/>
              </a:ext>
            </a:extLst>
          </p:cNvPr>
          <p:cNvSpPr txBox="1"/>
          <p:nvPr/>
        </p:nvSpPr>
        <p:spPr>
          <a:xfrm>
            <a:off x="1695918" y="5112769"/>
            <a:ext cx="609301" cy="538609"/>
          </a:xfrm>
          <a:prstGeom prst="rect">
            <a:avLst/>
          </a:prstGeom>
          <a:noFill/>
        </p:spPr>
        <p:txBody>
          <a:bodyPr wrap="square" lIns="0" tIns="0" rIns="0" bIns="0" rtlCol="0">
            <a:spAutoFit/>
          </a:bodyPr>
          <a:lstStyle/>
          <a:p>
            <a:r>
              <a:rPr lang="en-US" sz="700" dirty="0">
                <a:solidFill>
                  <a:schemeClr val="bg2">
                    <a:lumMod val="25000"/>
                  </a:schemeClr>
                </a:solidFill>
                <a:latin typeface="Helvetica" pitchFamily="2" charset="0"/>
                <a:ea typeface="Roboto Condensed Light" panose="02000000000000000000" pitchFamily="2" charset="0"/>
              </a:rPr>
              <a:t>Discourage or encourage drilling and burning natural gas for energy. </a:t>
            </a:r>
          </a:p>
        </p:txBody>
      </p:sp>
      <p:sp>
        <p:nvSpPr>
          <p:cNvPr id="136" name="TextBox 135">
            <a:extLst>
              <a:ext uri="{FF2B5EF4-FFF2-40B4-BE49-F238E27FC236}">
                <a16:creationId xmlns:a16="http://schemas.microsoft.com/office/drawing/2014/main" id="{5CBC75D5-3AA7-0B47-BCD7-43D558F6782F}"/>
              </a:ext>
            </a:extLst>
          </p:cNvPr>
          <p:cNvSpPr txBox="1"/>
          <p:nvPr/>
        </p:nvSpPr>
        <p:spPr>
          <a:xfrm>
            <a:off x="3283365" y="5282602"/>
            <a:ext cx="1277169" cy="323165"/>
          </a:xfrm>
          <a:prstGeom prst="rect">
            <a:avLst/>
          </a:prstGeom>
          <a:noFill/>
        </p:spPr>
        <p:txBody>
          <a:bodyPr wrap="square" lIns="0" tIns="0" rIns="0" bIns="0" rtlCol="0">
            <a:spAutoFit/>
          </a:bodyPr>
          <a:lstStyle/>
          <a:p>
            <a:r>
              <a:rPr lang="en-US" sz="700" dirty="0">
                <a:solidFill>
                  <a:schemeClr val="bg2">
                    <a:lumMod val="25000"/>
                  </a:schemeClr>
                </a:solidFill>
                <a:latin typeface="Helvetica" pitchFamily="2" charset="0"/>
                <a:ea typeface="Roboto Condensed Light" panose="02000000000000000000" pitchFamily="2" charset="0"/>
              </a:rPr>
              <a:t>Discover a brand new, cheap source of electricity that does not emit greenhouse gases. </a:t>
            </a:r>
          </a:p>
        </p:txBody>
      </p:sp>
      <p:sp>
        <p:nvSpPr>
          <p:cNvPr id="137" name="TextBox 136">
            <a:extLst>
              <a:ext uri="{FF2B5EF4-FFF2-40B4-BE49-F238E27FC236}">
                <a16:creationId xmlns:a16="http://schemas.microsoft.com/office/drawing/2014/main" id="{C92A0706-E1F3-8D4D-9585-185157F3D4FB}"/>
              </a:ext>
            </a:extLst>
          </p:cNvPr>
          <p:cNvSpPr txBox="1"/>
          <p:nvPr/>
        </p:nvSpPr>
        <p:spPr>
          <a:xfrm>
            <a:off x="5493804" y="5108629"/>
            <a:ext cx="756438" cy="538609"/>
          </a:xfrm>
          <a:prstGeom prst="rect">
            <a:avLst/>
          </a:prstGeom>
          <a:noFill/>
        </p:spPr>
        <p:txBody>
          <a:bodyPr wrap="square" lIns="0" tIns="0" rIns="0" bIns="0" rtlCol="0">
            <a:spAutoFit/>
          </a:bodyPr>
          <a:lstStyle/>
          <a:p>
            <a:r>
              <a:rPr lang="en-US" sz="700" dirty="0">
                <a:solidFill>
                  <a:schemeClr val="bg2">
                    <a:lumMod val="25000"/>
                  </a:schemeClr>
                </a:solidFill>
                <a:latin typeface="Helvetica" pitchFamily="2" charset="0"/>
                <a:ea typeface="Roboto Condensed Light" panose="02000000000000000000" pitchFamily="2" charset="0"/>
              </a:rPr>
              <a:t>Assume higher or lower growth in goods produced and services provided. </a:t>
            </a:r>
          </a:p>
        </p:txBody>
      </p:sp>
      <p:pic>
        <p:nvPicPr>
          <p:cNvPr id="138" name="Graphic 137">
            <a:extLst>
              <a:ext uri="{FF2B5EF4-FFF2-40B4-BE49-F238E27FC236}">
                <a16:creationId xmlns:a16="http://schemas.microsoft.com/office/drawing/2014/main" id="{BBB7D75B-A73E-1340-A42D-5D101099F88D}"/>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064073" y="989712"/>
            <a:ext cx="490118" cy="365760"/>
          </a:xfrm>
          <a:prstGeom prst="rect">
            <a:avLst/>
          </a:prstGeom>
        </p:spPr>
      </p:pic>
      <p:pic>
        <p:nvPicPr>
          <p:cNvPr id="139" name="Graphic 138">
            <a:extLst>
              <a:ext uri="{FF2B5EF4-FFF2-40B4-BE49-F238E27FC236}">
                <a16:creationId xmlns:a16="http://schemas.microsoft.com/office/drawing/2014/main" id="{B9DD3472-09C4-E34A-AA31-DAEB85079F80}"/>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2372628" y="5087217"/>
            <a:ext cx="441176" cy="365760"/>
          </a:xfrm>
          <a:prstGeom prst="rect">
            <a:avLst/>
          </a:prstGeom>
        </p:spPr>
      </p:pic>
      <p:pic>
        <p:nvPicPr>
          <p:cNvPr id="140" name="Graphic 139">
            <a:extLst>
              <a:ext uri="{FF2B5EF4-FFF2-40B4-BE49-F238E27FC236}">
                <a16:creationId xmlns:a16="http://schemas.microsoft.com/office/drawing/2014/main" id="{191F58AF-22C9-A04E-8B32-5D9F0F5D370B}"/>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9706704" y="1011501"/>
            <a:ext cx="555187" cy="353674"/>
          </a:xfrm>
          <a:prstGeom prst="rect">
            <a:avLst/>
          </a:prstGeom>
        </p:spPr>
      </p:pic>
      <p:pic>
        <p:nvPicPr>
          <p:cNvPr id="141" name="Graphic 140">
            <a:extLst>
              <a:ext uri="{FF2B5EF4-FFF2-40B4-BE49-F238E27FC236}">
                <a16:creationId xmlns:a16="http://schemas.microsoft.com/office/drawing/2014/main" id="{B81C1707-9BB9-4442-A461-8E17809167D8}"/>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343792" y="2049175"/>
            <a:ext cx="395925" cy="365760"/>
          </a:xfrm>
          <a:prstGeom prst="rect">
            <a:avLst/>
          </a:prstGeom>
        </p:spPr>
      </p:pic>
      <p:pic>
        <p:nvPicPr>
          <p:cNvPr id="142" name="Graphic 141">
            <a:extLst>
              <a:ext uri="{FF2B5EF4-FFF2-40B4-BE49-F238E27FC236}">
                <a16:creationId xmlns:a16="http://schemas.microsoft.com/office/drawing/2014/main" id="{744CA46A-FBBF-F84E-BF18-A4C83D5AAF72}"/>
              </a:ext>
            </a:extLst>
          </p:cNvPr>
          <p:cNvPicPr>
            <a:picLocks noChangeAspect="1"/>
          </p:cNvPicPr>
          <p:nvPr/>
        </p:nvPicPr>
        <p:blipFill>
          <a:blip r:embed="rId14"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3783056" y="961974"/>
            <a:ext cx="424607" cy="421237"/>
          </a:xfrm>
          <a:prstGeom prst="rect">
            <a:avLst/>
          </a:prstGeom>
        </p:spPr>
      </p:pic>
      <p:pic>
        <p:nvPicPr>
          <p:cNvPr id="143" name="Graphic 142">
            <a:extLst>
              <a:ext uri="{FF2B5EF4-FFF2-40B4-BE49-F238E27FC236}">
                <a16:creationId xmlns:a16="http://schemas.microsoft.com/office/drawing/2014/main" id="{54F069EC-8A7E-6C4C-A97D-9B2976774EA9}"/>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4044840" y="6115317"/>
            <a:ext cx="365760" cy="365760"/>
          </a:xfrm>
          <a:prstGeom prst="rect">
            <a:avLst/>
          </a:prstGeom>
        </p:spPr>
      </p:pic>
      <p:pic>
        <p:nvPicPr>
          <p:cNvPr id="144" name="Graphic 143">
            <a:extLst>
              <a:ext uri="{FF2B5EF4-FFF2-40B4-BE49-F238E27FC236}">
                <a16:creationId xmlns:a16="http://schemas.microsoft.com/office/drawing/2014/main" id="{EFE16EC3-0BDE-094A-A4E2-19C3983177C8}"/>
              </a:ext>
            </a:extLst>
          </p:cNvPr>
          <p:cNvPicPr>
            <a:picLocks noChangeAspect="1"/>
          </p:cNvPicPr>
          <p:nvPr/>
        </p:nvPicPr>
        <p:blipFill>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9698782" y="6115317"/>
            <a:ext cx="533712" cy="365760"/>
          </a:xfrm>
          <a:prstGeom prst="rect">
            <a:avLst/>
          </a:prstGeom>
        </p:spPr>
      </p:pic>
      <p:pic>
        <p:nvPicPr>
          <p:cNvPr id="145" name="Graphic 144">
            <a:extLst>
              <a:ext uri="{FF2B5EF4-FFF2-40B4-BE49-F238E27FC236}">
                <a16:creationId xmlns:a16="http://schemas.microsoft.com/office/drawing/2014/main" id="{241F8DE2-4431-7442-874A-013B5F046E53}"/>
              </a:ext>
            </a:extLst>
          </p:cNvPr>
          <p:cNvPicPr>
            <a:picLocks noChangeAspect="1"/>
          </p:cNvPicPr>
          <p:nvPr/>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2355608" y="6115317"/>
            <a:ext cx="372292" cy="365760"/>
          </a:xfrm>
          <a:prstGeom prst="rect">
            <a:avLst/>
          </a:prstGeom>
        </p:spPr>
      </p:pic>
      <p:pic>
        <p:nvPicPr>
          <p:cNvPr id="146" name="Graphic 145">
            <a:extLst>
              <a:ext uri="{FF2B5EF4-FFF2-40B4-BE49-F238E27FC236}">
                <a16:creationId xmlns:a16="http://schemas.microsoft.com/office/drawing/2014/main" id="{0CBD5184-2135-4D4D-B80A-6CA9522BD915}"/>
              </a:ext>
            </a:extLst>
          </p:cNvPr>
          <p:cNvPicPr>
            <a:picLocks noChangeAspect="1"/>
          </p:cNvPicPr>
          <p:nvPr/>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5656121" y="1015334"/>
            <a:ext cx="392766" cy="346008"/>
          </a:xfrm>
          <a:prstGeom prst="rect">
            <a:avLst/>
          </a:prstGeom>
        </p:spPr>
      </p:pic>
      <p:pic>
        <p:nvPicPr>
          <p:cNvPr id="147" name="Graphic 146">
            <a:extLst>
              <a:ext uri="{FF2B5EF4-FFF2-40B4-BE49-F238E27FC236}">
                <a16:creationId xmlns:a16="http://schemas.microsoft.com/office/drawing/2014/main" id="{6FB602B4-658F-7945-B7B7-0F41EC8C8DBE}"/>
              </a:ext>
            </a:extLst>
          </p:cNvPr>
          <p:cNvPicPr>
            <a:picLocks noChangeAspect="1"/>
          </p:cNvPicPr>
          <p:nvPr/>
        </p:nvPicPr>
        <p:blipFill>
          <a:blip r:embed="rId24" cstate="screen">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9382217" y="5171380"/>
            <a:ext cx="570534" cy="266499"/>
          </a:xfrm>
          <a:prstGeom prst="rect">
            <a:avLst/>
          </a:prstGeom>
        </p:spPr>
      </p:pic>
      <p:pic>
        <p:nvPicPr>
          <p:cNvPr id="148" name="Graphic 147">
            <a:extLst>
              <a:ext uri="{FF2B5EF4-FFF2-40B4-BE49-F238E27FC236}">
                <a16:creationId xmlns:a16="http://schemas.microsoft.com/office/drawing/2014/main" id="{2084A650-3D5D-6645-BB51-98D1BBC1F356}"/>
              </a:ext>
            </a:extLst>
          </p:cNvPr>
          <p:cNvPicPr>
            <a:picLocks noChangeAspect="1"/>
          </p:cNvPicPr>
          <p:nvPr/>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8115485" y="2036704"/>
            <a:ext cx="285679" cy="316188"/>
          </a:xfrm>
          <a:prstGeom prst="rect">
            <a:avLst/>
          </a:prstGeom>
        </p:spPr>
      </p:pic>
      <p:pic>
        <p:nvPicPr>
          <p:cNvPr id="149" name="Graphic 148">
            <a:extLst>
              <a:ext uri="{FF2B5EF4-FFF2-40B4-BE49-F238E27FC236}">
                <a16:creationId xmlns:a16="http://schemas.microsoft.com/office/drawing/2014/main" id="{457A42E1-A59F-A842-B3A2-72FE237C9B07}"/>
              </a:ext>
            </a:extLst>
          </p:cNvPr>
          <p:cNvPicPr>
            <a:picLocks noChangeAspect="1"/>
          </p:cNvPicPr>
          <p:nvPr/>
        </p:nvPicPr>
        <p:blipFill>
          <a:blip r:embed="rId28" cstate="screen">
            <a:extLst>
              <a:ext uri="{28A0092B-C50C-407E-A947-70E740481C1C}">
                <a14:useLocalDpi xmlns:a14="http://schemas.microsoft.com/office/drawing/2010/main"/>
              </a:ext>
              <a:ext uri="{96DAC541-7B7A-43D3-8B79-37D633B846F1}">
                <asvg:svgBlip xmlns:asvg="http://schemas.microsoft.com/office/drawing/2016/SVG/main" r:embed="rId29"/>
              </a:ext>
            </a:extLst>
          </a:blip>
          <a:stretch>
            <a:fillRect/>
          </a:stretch>
        </p:blipFill>
        <p:spPr>
          <a:xfrm>
            <a:off x="4518604" y="5120532"/>
            <a:ext cx="267628" cy="365760"/>
          </a:xfrm>
          <a:prstGeom prst="rect">
            <a:avLst/>
          </a:prstGeom>
        </p:spPr>
      </p:pic>
      <p:pic>
        <p:nvPicPr>
          <p:cNvPr id="150" name="Graphic 149">
            <a:extLst>
              <a:ext uri="{FF2B5EF4-FFF2-40B4-BE49-F238E27FC236}">
                <a16:creationId xmlns:a16="http://schemas.microsoft.com/office/drawing/2014/main" id="{EC7929FA-63FF-D040-A22F-13EE54F3C90B}"/>
              </a:ext>
            </a:extLst>
          </p:cNvPr>
          <p:cNvPicPr>
            <a:picLocks noChangeAspect="1"/>
          </p:cNvPicPr>
          <p:nvPr/>
        </p:nvPicPr>
        <p:blipFill>
          <a:blip r:embed="rId30" cstate="screen">
            <a:extLst>
              <a:ext uri="{28A0092B-C50C-407E-A947-70E740481C1C}">
                <a14:useLocalDpi xmlns:a14="http://schemas.microsoft.com/office/drawing/2010/main"/>
              </a:ext>
              <a:ext uri="{96DAC541-7B7A-43D3-8B79-37D633B846F1}">
                <asvg:svgBlip xmlns:asvg="http://schemas.microsoft.com/office/drawing/2016/SVG/main" r:embed="rId31"/>
              </a:ext>
            </a:extLst>
          </a:blip>
          <a:stretch>
            <a:fillRect/>
          </a:stretch>
        </p:blipFill>
        <p:spPr>
          <a:xfrm>
            <a:off x="5380600" y="6097518"/>
            <a:ext cx="469392" cy="365760"/>
          </a:xfrm>
          <a:prstGeom prst="rect">
            <a:avLst/>
          </a:prstGeom>
        </p:spPr>
      </p:pic>
      <p:pic>
        <p:nvPicPr>
          <p:cNvPr id="151" name="Graphic 150">
            <a:extLst>
              <a:ext uri="{FF2B5EF4-FFF2-40B4-BE49-F238E27FC236}">
                <a16:creationId xmlns:a16="http://schemas.microsoft.com/office/drawing/2014/main" id="{5326D306-8E99-2848-BAF3-3722BE076D7B}"/>
              </a:ext>
            </a:extLst>
          </p:cNvPr>
          <p:cNvPicPr>
            <a:picLocks noChangeAspect="1"/>
          </p:cNvPicPr>
          <p:nvPr/>
        </p:nvPicPr>
        <p:blipFill>
          <a:blip r:embed="rId32" cstate="screen">
            <a:extLst>
              <a:ext uri="{28A0092B-C50C-407E-A947-70E740481C1C}">
                <a14:useLocalDpi xmlns:a14="http://schemas.microsoft.com/office/drawing/2010/main"/>
              </a:ext>
              <a:ext uri="{96DAC541-7B7A-43D3-8B79-37D633B846F1}">
                <asvg:svgBlip xmlns:asvg="http://schemas.microsoft.com/office/drawing/2016/SVG/main" r:embed="rId33"/>
              </a:ext>
            </a:extLst>
          </a:blip>
          <a:stretch>
            <a:fillRect/>
          </a:stretch>
        </p:blipFill>
        <p:spPr>
          <a:xfrm>
            <a:off x="7471286" y="1009176"/>
            <a:ext cx="419498" cy="345469"/>
          </a:xfrm>
          <a:prstGeom prst="rect">
            <a:avLst/>
          </a:prstGeom>
        </p:spPr>
      </p:pic>
      <p:pic>
        <p:nvPicPr>
          <p:cNvPr id="152" name="Graphic 151">
            <a:extLst>
              <a:ext uri="{FF2B5EF4-FFF2-40B4-BE49-F238E27FC236}">
                <a16:creationId xmlns:a16="http://schemas.microsoft.com/office/drawing/2014/main" id="{0A225901-B1E9-DB4C-AD4D-14978014AD81}"/>
              </a:ext>
            </a:extLst>
          </p:cNvPr>
          <p:cNvPicPr>
            <a:picLocks noChangeAspect="1"/>
          </p:cNvPicPr>
          <p:nvPr/>
        </p:nvPicPr>
        <p:blipFill>
          <a:blip r:embed="rId34" cstate="screen">
            <a:extLst>
              <a:ext uri="{28A0092B-C50C-407E-A947-70E740481C1C}">
                <a14:useLocalDpi xmlns:a14="http://schemas.microsoft.com/office/drawing/2010/main"/>
              </a:ext>
              <a:ext uri="{96DAC541-7B7A-43D3-8B79-37D633B846F1}">
                <asvg:svgBlip xmlns:asvg="http://schemas.microsoft.com/office/drawing/2016/SVG/main" r:embed="rId35"/>
              </a:ext>
            </a:extLst>
          </a:blip>
          <a:stretch>
            <a:fillRect/>
          </a:stretch>
        </p:blipFill>
        <p:spPr>
          <a:xfrm>
            <a:off x="6386169" y="5121787"/>
            <a:ext cx="417066" cy="363250"/>
          </a:xfrm>
          <a:prstGeom prst="rect">
            <a:avLst/>
          </a:prstGeom>
        </p:spPr>
      </p:pic>
      <p:pic>
        <p:nvPicPr>
          <p:cNvPr id="153" name="Graphic 152">
            <a:extLst>
              <a:ext uri="{FF2B5EF4-FFF2-40B4-BE49-F238E27FC236}">
                <a16:creationId xmlns:a16="http://schemas.microsoft.com/office/drawing/2014/main" id="{F138664D-5A09-EE4F-8956-3FA1D46CE191}"/>
              </a:ext>
            </a:extLst>
          </p:cNvPr>
          <p:cNvPicPr>
            <a:picLocks noChangeAspect="1"/>
          </p:cNvPicPr>
          <p:nvPr/>
        </p:nvPicPr>
        <p:blipFill>
          <a:blip r:embed="rId36" cstate="screen">
            <a:extLst>
              <a:ext uri="{28A0092B-C50C-407E-A947-70E740481C1C}">
                <a14:useLocalDpi xmlns:a14="http://schemas.microsoft.com/office/drawing/2010/main"/>
              </a:ext>
              <a:ext uri="{96DAC541-7B7A-43D3-8B79-37D633B846F1}">
                <asvg:svgBlip xmlns:asvg="http://schemas.microsoft.com/office/drawing/2016/SVG/main" r:embed="rId37"/>
              </a:ext>
            </a:extLst>
          </a:blip>
          <a:stretch>
            <a:fillRect/>
          </a:stretch>
        </p:blipFill>
        <p:spPr>
          <a:xfrm>
            <a:off x="6006686" y="2055438"/>
            <a:ext cx="375658" cy="345363"/>
          </a:xfrm>
          <a:prstGeom prst="rect">
            <a:avLst/>
          </a:prstGeom>
        </p:spPr>
      </p:pic>
      <p:pic>
        <p:nvPicPr>
          <p:cNvPr id="154" name="Graphic 153">
            <a:extLst>
              <a:ext uri="{FF2B5EF4-FFF2-40B4-BE49-F238E27FC236}">
                <a16:creationId xmlns:a16="http://schemas.microsoft.com/office/drawing/2014/main" id="{CB491F99-0069-A247-B28C-907D26373522}"/>
              </a:ext>
            </a:extLst>
          </p:cNvPr>
          <p:cNvPicPr>
            <a:picLocks noChangeAspect="1"/>
          </p:cNvPicPr>
          <p:nvPr/>
        </p:nvPicPr>
        <p:blipFill>
          <a:blip r:embed="rId38" cstate="screen">
            <a:extLst>
              <a:ext uri="{28A0092B-C50C-407E-A947-70E740481C1C}">
                <a14:useLocalDpi xmlns:a14="http://schemas.microsoft.com/office/drawing/2010/main"/>
              </a:ext>
              <a:ext uri="{96DAC541-7B7A-43D3-8B79-37D633B846F1}">
                <asvg:svgBlip xmlns:asvg="http://schemas.microsoft.com/office/drawing/2016/SVG/main" r:embed="rId39"/>
              </a:ext>
            </a:extLst>
          </a:blip>
          <a:stretch>
            <a:fillRect/>
          </a:stretch>
        </p:blipFill>
        <p:spPr>
          <a:xfrm>
            <a:off x="7847437" y="5099722"/>
            <a:ext cx="428960" cy="365760"/>
          </a:xfrm>
          <a:prstGeom prst="rect">
            <a:avLst/>
          </a:prstGeom>
        </p:spPr>
      </p:pic>
      <p:pic>
        <p:nvPicPr>
          <p:cNvPr id="155" name="Graphic 154">
            <a:extLst>
              <a:ext uri="{FF2B5EF4-FFF2-40B4-BE49-F238E27FC236}">
                <a16:creationId xmlns:a16="http://schemas.microsoft.com/office/drawing/2014/main" id="{F854449A-8D13-FD46-915E-1DC5FEC65EAD}"/>
              </a:ext>
            </a:extLst>
          </p:cNvPr>
          <p:cNvPicPr>
            <a:picLocks noChangeAspect="1"/>
          </p:cNvPicPr>
          <p:nvPr/>
        </p:nvPicPr>
        <p:blipFill>
          <a:blip r:embed="rId40" cstate="screen">
            <a:extLst>
              <a:ext uri="{28A0092B-C50C-407E-A947-70E740481C1C}">
                <a14:useLocalDpi xmlns:a14="http://schemas.microsoft.com/office/drawing/2010/main"/>
              </a:ext>
              <a:ext uri="{96DAC541-7B7A-43D3-8B79-37D633B846F1}">
                <asvg:svgBlip xmlns:asvg="http://schemas.microsoft.com/office/drawing/2016/SVG/main" r:embed="rId41"/>
              </a:ext>
            </a:extLst>
          </a:blip>
          <a:stretch>
            <a:fillRect/>
          </a:stretch>
        </p:blipFill>
        <p:spPr>
          <a:xfrm>
            <a:off x="3848691" y="2045239"/>
            <a:ext cx="341831" cy="365760"/>
          </a:xfrm>
          <a:prstGeom prst="rect">
            <a:avLst/>
          </a:prstGeom>
        </p:spPr>
      </p:pic>
      <p:grpSp>
        <p:nvGrpSpPr>
          <p:cNvPr id="156" name="Group 155">
            <a:extLst>
              <a:ext uri="{FF2B5EF4-FFF2-40B4-BE49-F238E27FC236}">
                <a16:creationId xmlns:a16="http://schemas.microsoft.com/office/drawing/2014/main" id="{F33058D8-8870-BD48-8EB5-7345D80201F6}"/>
              </a:ext>
            </a:extLst>
          </p:cNvPr>
          <p:cNvGrpSpPr/>
          <p:nvPr/>
        </p:nvGrpSpPr>
        <p:grpSpPr>
          <a:xfrm>
            <a:off x="1417174" y="776469"/>
            <a:ext cx="708378" cy="883902"/>
            <a:chOff x="131023" y="799129"/>
            <a:chExt cx="708378" cy="883902"/>
          </a:xfrm>
        </p:grpSpPr>
        <p:sp>
          <p:nvSpPr>
            <p:cNvPr id="157" name="TextBox 156">
              <a:extLst>
                <a:ext uri="{FF2B5EF4-FFF2-40B4-BE49-F238E27FC236}">
                  <a16:creationId xmlns:a16="http://schemas.microsoft.com/office/drawing/2014/main" id="{70A95B2D-DD86-C547-AF31-EC6E0AD1749E}"/>
                </a:ext>
              </a:extLst>
            </p:cNvPr>
            <p:cNvSpPr txBox="1"/>
            <p:nvPr/>
          </p:nvSpPr>
          <p:spPr>
            <a:xfrm>
              <a:off x="131023" y="944367"/>
              <a:ext cx="708378" cy="738664"/>
            </a:xfrm>
            <a:prstGeom prst="rect">
              <a:avLst/>
            </a:prstGeom>
            <a:noFill/>
          </p:spPr>
          <p:txBody>
            <a:bodyPr wrap="square" rtlCol="0">
              <a:spAutoFit/>
            </a:bodyPr>
            <a:lstStyle/>
            <a:p>
              <a:r>
                <a:rPr lang="en-US" sz="700" dirty="0">
                  <a:solidFill>
                    <a:schemeClr val="bg2">
                      <a:lumMod val="25000"/>
                    </a:schemeClr>
                  </a:solidFill>
                  <a:latin typeface="Helvetica" pitchFamily="2" charset="0"/>
                  <a:ea typeface="Roboto Condensed Light" panose="02000000000000000000" pitchFamily="2" charset="0"/>
                </a:rPr>
                <a:t>Discourage or encourage mining coal and burning it in power plants. </a:t>
              </a:r>
            </a:p>
          </p:txBody>
        </p:sp>
        <p:sp>
          <p:nvSpPr>
            <p:cNvPr id="158" name="TextBox 157">
              <a:extLst>
                <a:ext uri="{FF2B5EF4-FFF2-40B4-BE49-F238E27FC236}">
                  <a16:creationId xmlns:a16="http://schemas.microsoft.com/office/drawing/2014/main" id="{D437F01E-A0EB-184D-9766-075C241E207A}"/>
                </a:ext>
              </a:extLst>
            </p:cNvPr>
            <p:cNvSpPr txBox="1"/>
            <p:nvPr/>
          </p:nvSpPr>
          <p:spPr>
            <a:xfrm>
              <a:off x="132236" y="799129"/>
              <a:ext cx="573561" cy="246221"/>
            </a:xfrm>
            <a:prstGeom prst="rect">
              <a:avLst/>
            </a:prstGeom>
            <a:noFill/>
          </p:spPr>
          <p:txBody>
            <a:bodyPr wrap="square" rtlCol="0">
              <a:spAutoFit/>
            </a:bodyPr>
            <a:lstStyle/>
            <a:p>
              <a:r>
                <a:rPr lang="en-US" sz="1000" b="1" dirty="0">
                  <a:solidFill>
                    <a:schemeClr val="bg2">
                      <a:lumMod val="25000"/>
                    </a:schemeClr>
                  </a:solidFill>
                  <a:latin typeface="Helvetica" pitchFamily="2" charset="0"/>
                  <a:ea typeface="Roboto Condensed" panose="02000000000000000000" pitchFamily="2" charset="0"/>
                </a:rPr>
                <a:t>Coal</a:t>
              </a:r>
            </a:p>
          </p:txBody>
        </p:sp>
      </p:grpSp>
      <p:grpSp>
        <p:nvGrpSpPr>
          <p:cNvPr id="159" name="Group 158">
            <a:extLst>
              <a:ext uri="{FF2B5EF4-FFF2-40B4-BE49-F238E27FC236}">
                <a16:creationId xmlns:a16="http://schemas.microsoft.com/office/drawing/2014/main" id="{3A7F1206-FBFC-9742-A512-3128E56A10E4}"/>
              </a:ext>
            </a:extLst>
          </p:cNvPr>
          <p:cNvGrpSpPr/>
          <p:nvPr/>
        </p:nvGrpSpPr>
        <p:grpSpPr>
          <a:xfrm>
            <a:off x="2888913" y="776469"/>
            <a:ext cx="1008400" cy="736726"/>
            <a:chOff x="1621386" y="785704"/>
            <a:chExt cx="1008400" cy="736726"/>
          </a:xfrm>
        </p:grpSpPr>
        <p:sp>
          <p:nvSpPr>
            <p:cNvPr id="160" name="TextBox 159">
              <a:extLst>
                <a:ext uri="{FF2B5EF4-FFF2-40B4-BE49-F238E27FC236}">
                  <a16:creationId xmlns:a16="http://schemas.microsoft.com/office/drawing/2014/main" id="{6D8A3B20-D4AE-1849-84EE-152470B97E37}"/>
                </a:ext>
              </a:extLst>
            </p:cNvPr>
            <p:cNvSpPr txBox="1"/>
            <p:nvPr/>
          </p:nvSpPr>
          <p:spPr>
            <a:xfrm>
              <a:off x="1711649" y="983821"/>
              <a:ext cx="814012" cy="538609"/>
            </a:xfrm>
            <a:prstGeom prst="rect">
              <a:avLst/>
            </a:prstGeom>
            <a:noFill/>
          </p:spPr>
          <p:txBody>
            <a:bodyPr wrap="square" lIns="0" tIns="0" rIns="0" bIns="0" rtlCol="0">
              <a:spAutoFit/>
            </a:bodyPr>
            <a:lstStyle/>
            <a:p>
              <a:r>
                <a:rPr lang="en-US" sz="700" dirty="0">
                  <a:solidFill>
                    <a:schemeClr val="bg2">
                      <a:lumMod val="25000"/>
                    </a:schemeClr>
                  </a:solidFill>
                  <a:latin typeface="Helvetica" pitchFamily="2" charset="0"/>
                  <a:ea typeface="Roboto Condensed Light" panose="02000000000000000000" pitchFamily="2" charset="0"/>
                </a:rPr>
                <a:t>Encourage or discourage building solar panels, geothermal,  and wind turbines. </a:t>
              </a:r>
            </a:p>
          </p:txBody>
        </p:sp>
        <p:sp>
          <p:nvSpPr>
            <p:cNvPr id="161" name="TextBox 160">
              <a:extLst>
                <a:ext uri="{FF2B5EF4-FFF2-40B4-BE49-F238E27FC236}">
                  <a16:creationId xmlns:a16="http://schemas.microsoft.com/office/drawing/2014/main" id="{94216500-D12F-754F-9C88-12F0F7E0E8A5}"/>
                </a:ext>
              </a:extLst>
            </p:cNvPr>
            <p:cNvSpPr txBox="1"/>
            <p:nvPr/>
          </p:nvSpPr>
          <p:spPr>
            <a:xfrm>
              <a:off x="1621386" y="785704"/>
              <a:ext cx="1008400" cy="246221"/>
            </a:xfrm>
            <a:prstGeom prst="rect">
              <a:avLst/>
            </a:prstGeom>
            <a:noFill/>
          </p:spPr>
          <p:txBody>
            <a:bodyPr wrap="square" rtlCol="0">
              <a:spAutoFit/>
            </a:bodyPr>
            <a:lstStyle/>
            <a:p>
              <a:r>
                <a:rPr lang="en-US" sz="1000" b="1" dirty="0">
                  <a:solidFill>
                    <a:schemeClr val="bg2">
                      <a:lumMod val="25000"/>
                    </a:schemeClr>
                  </a:solidFill>
                  <a:latin typeface="Helvetica" pitchFamily="2" charset="0"/>
                  <a:ea typeface="Roboto Condensed" panose="02000000000000000000" pitchFamily="2" charset="0"/>
                </a:rPr>
                <a:t>Renewables</a:t>
              </a:r>
            </a:p>
          </p:txBody>
        </p:sp>
      </p:grpSp>
      <p:grpSp>
        <p:nvGrpSpPr>
          <p:cNvPr id="162" name="Group 161">
            <a:extLst>
              <a:ext uri="{FF2B5EF4-FFF2-40B4-BE49-F238E27FC236}">
                <a16:creationId xmlns:a16="http://schemas.microsoft.com/office/drawing/2014/main" id="{AD744A3F-FB98-0148-BF95-CD5C135BDE9D}"/>
              </a:ext>
            </a:extLst>
          </p:cNvPr>
          <p:cNvGrpSpPr/>
          <p:nvPr/>
        </p:nvGrpSpPr>
        <p:grpSpPr>
          <a:xfrm>
            <a:off x="1670829" y="1775239"/>
            <a:ext cx="659959" cy="843448"/>
            <a:chOff x="-39080" y="1798750"/>
            <a:chExt cx="659959" cy="843448"/>
          </a:xfrm>
        </p:grpSpPr>
        <p:sp>
          <p:nvSpPr>
            <p:cNvPr id="163" name="TextBox 162">
              <a:extLst>
                <a:ext uri="{FF2B5EF4-FFF2-40B4-BE49-F238E27FC236}">
                  <a16:creationId xmlns:a16="http://schemas.microsoft.com/office/drawing/2014/main" id="{A09EE91E-2D09-5A43-9819-D8BAC3599444}"/>
                </a:ext>
              </a:extLst>
            </p:cNvPr>
            <p:cNvSpPr txBox="1"/>
            <p:nvPr/>
          </p:nvSpPr>
          <p:spPr>
            <a:xfrm>
              <a:off x="50726" y="1995867"/>
              <a:ext cx="570153" cy="646331"/>
            </a:xfrm>
            <a:prstGeom prst="rect">
              <a:avLst/>
            </a:prstGeom>
            <a:noFill/>
          </p:spPr>
          <p:txBody>
            <a:bodyPr wrap="square" lIns="0" tIns="0" rIns="0" bIns="0" rtlCol="0">
              <a:spAutoFit/>
            </a:bodyPr>
            <a:lstStyle/>
            <a:p>
              <a:r>
                <a:rPr lang="en-US" sz="700" dirty="0">
                  <a:solidFill>
                    <a:schemeClr val="bg2">
                      <a:lumMod val="25000"/>
                    </a:schemeClr>
                  </a:solidFill>
                  <a:latin typeface="Helvetica" pitchFamily="2" charset="0"/>
                  <a:ea typeface="Roboto Condensed Light" panose="02000000000000000000" pitchFamily="2" charset="0"/>
                </a:rPr>
                <a:t>Discourage or encourage drilling, refining, and consuming oil for energy. </a:t>
              </a:r>
            </a:p>
          </p:txBody>
        </p:sp>
        <p:sp>
          <p:nvSpPr>
            <p:cNvPr id="164" name="TextBox 163">
              <a:extLst>
                <a:ext uri="{FF2B5EF4-FFF2-40B4-BE49-F238E27FC236}">
                  <a16:creationId xmlns:a16="http://schemas.microsoft.com/office/drawing/2014/main" id="{8222E0D5-D52E-0549-B996-C667F2DF7AB3}"/>
                </a:ext>
              </a:extLst>
            </p:cNvPr>
            <p:cNvSpPr txBox="1"/>
            <p:nvPr/>
          </p:nvSpPr>
          <p:spPr>
            <a:xfrm>
              <a:off x="-39080" y="1798750"/>
              <a:ext cx="533377" cy="246221"/>
            </a:xfrm>
            <a:prstGeom prst="rect">
              <a:avLst/>
            </a:prstGeom>
            <a:noFill/>
          </p:spPr>
          <p:txBody>
            <a:bodyPr wrap="square" rtlCol="0">
              <a:spAutoFit/>
            </a:bodyPr>
            <a:lstStyle/>
            <a:p>
              <a:r>
                <a:rPr lang="en-US" sz="1000" b="1" dirty="0">
                  <a:solidFill>
                    <a:schemeClr val="bg2">
                      <a:lumMod val="25000"/>
                    </a:schemeClr>
                  </a:solidFill>
                  <a:latin typeface="Helvetica" pitchFamily="2" charset="0"/>
                  <a:ea typeface="Roboto Condensed" panose="02000000000000000000" pitchFamily="2" charset="0"/>
                </a:rPr>
                <a:t>Oil</a:t>
              </a:r>
            </a:p>
          </p:txBody>
        </p:sp>
      </p:grpSp>
      <p:grpSp>
        <p:nvGrpSpPr>
          <p:cNvPr id="165" name="Group 164">
            <a:extLst>
              <a:ext uri="{FF2B5EF4-FFF2-40B4-BE49-F238E27FC236}">
                <a16:creationId xmlns:a16="http://schemas.microsoft.com/office/drawing/2014/main" id="{FC3A7404-BA7B-C544-9368-BF677B669F42}"/>
              </a:ext>
            </a:extLst>
          </p:cNvPr>
          <p:cNvGrpSpPr/>
          <p:nvPr/>
        </p:nvGrpSpPr>
        <p:grpSpPr>
          <a:xfrm>
            <a:off x="3146318" y="1775239"/>
            <a:ext cx="1008400" cy="728252"/>
            <a:chOff x="1696147" y="1799338"/>
            <a:chExt cx="1008400" cy="728252"/>
          </a:xfrm>
        </p:grpSpPr>
        <p:sp>
          <p:nvSpPr>
            <p:cNvPr id="166" name="TextBox 165">
              <a:extLst>
                <a:ext uri="{FF2B5EF4-FFF2-40B4-BE49-F238E27FC236}">
                  <a16:creationId xmlns:a16="http://schemas.microsoft.com/office/drawing/2014/main" id="{F39DBD81-D658-DF42-8C3D-87CAE2474A6E}"/>
                </a:ext>
              </a:extLst>
            </p:cNvPr>
            <p:cNvSpPr txBox="1"/>
            <p:nvPr/>
          </p:nvSpPr>
          <p:spPr>
            <a:xfrm>
              <a:off x="1794018" y="1988981"/>
              <a:ext cx="584662" cy="538609"/>
            </a:xfrm>
            <a:prstGeom prst="rect">
              <a:avLst/>
            </a:prstGeom>
            <a:noFill/>
          </p:spPr>
          <p:txBody>
            <a:bodyPr wrap="square" lIns="0" tIns="0" rIns="0" bIns="0" rtlCol="0">
              <a:spAutoFit/>
            </a:bodyPr>
            <a:lstStyle/>
            <a:p>
              <a:r>
                <a:rPr lang="en-US" sz="700" dirty="0">
                  <a:solidFill>
                    <a:schemeClr val="bg2">
                      <a:lumMod val="25000"/>
                    </a:schemeClr>
                  </a:solidFill>
                  <a:latin typeface="Helvetica" pitchFamily="2" charset="0"/>
                  <a:ea typeface="Roboto Condensed Light" panose="02000000000000000000" pitchFamily="2" charset="0"/>
                </a:rPr>
                <a:t>Encourage or discourage building nuclear power plants. </a:t>
              </a:r>
            </a:p>
          </p:txBody>
        </p:sp>
        <p:sp>
          <p:nvSpPr>
            <p:cNvPr id="167" name="TextBox 166">
              <a:extLst>
                <a:ext uri="{FF2B5EF4-FFF2-40B4-BE49-F238E27FC236}">
                  <a16:creationId xmlns:a16="http://schemas.microsoft.com/office/drawing/2014/main" id="{E1304754-ECC0-434D-BC10-421DF6077D50}"/>
                </a:ext>
              </a:extLst>
            </p:cNvPr>
            <p:cNvSpPr txBox="1"/>
            <p:nvPr/>
          </p:nvSpPr>
          <p:spPr>
            <a:xfrm>
              <a:off x="1696147" y="1799338"/>
              <a:ext cx="1008400" cy="246221"/>
            </a:xfrm>
            <a:prstGeom prst="rect">
              <a:avLst/>
            </a:prstGeom>
            <a:noFill/>
          </p:spPr>
          <p:txBody>
            <a:bodyPr wrap="square" rtlCol="0">
              <a:spAutoFit/>
            </a:bodyPr>
            <a:lstStyle/>
            <a:p>
              <a:r>
                <a:rPr lang="en-US" sz="1000" b="1" dirty="0">
                  <a:solidFill>
                    <a:schemeClr val="bg2">
                      <a:lumMod val="25000"/>
                    </a:schemeClr>
                  </a:solidFill>
                  <a:latin typeface="Helvetica" pitchFamily="2" charset="0"/>
                  <a:ea typeface="Roboto Condensed" panose="02000000000000000000" pitchFamily="2" charset="0"/>
                </a:rPr>
                <a:t>Nuclear</a:t>
              </a:r>
            </a:p>
          </p:txBody>
        </p:sp>
      </p:grpSp>
      <p:grpSp>
        <p:nvGrpSpPr>
          <p:cNvPr id="168" name="Group 167">
            <a:extLst>
              <a:ext uri="{FF2B5EF4-FFF2-40B4-BE49-F238E27FC236}">
                <a16:creationId xmlns:a16="http://schemas.microsoft.com/office/drawing/2014/main" id="{4662F8FD-D769-6A4F-A895-C6D78B0DB14B}"/>
              </a:ext>
            </a:extLst>
          </p:cNvPr>
          <p:cNvGrpSpPr/>
          <p:nvPr/>
        </p:nvGrpSpPr>
        <p:grpSpPr>
          <a:xfrm>
            <a:off x="4418771" y="782985"/>
            <a:ext cx="1339360" cy="780496"/>
            <a:chOff x="3159196" y="777577"/>
            <a:chExt cx="1589791" cy="780496"/>
          </a:xfrm>
        </p:grpSpPr>
        <p:sp>
          <p:nvSpPr>
            <p:cNvPr id="169" name="TextBox 168">
              <a:extLst>
                <a:ext uri="{FF2B5EF4-FFF2-40B4-BE49-F238E27FC236}">
                  <a16:creationId xmlns:a16="http://schemas.microsoft.com/office/drawing/2014/main" id="{65A77A80-59C1-4C46-B1D5-AD007F97AF7C}"/>
                </a:ext>
              </a:extLst>
            </p:cNvPr>
            <p:cNvSpPr txBox="1"/>
            <p:nvPr/>
          </p:nvSpPr>
          <p:spPr>
            <a:xfrm>
              <a:off x="3249728" y="1127186"/>
              <a:ext cx="1345482" cy="430887"/>
            </a:xfrm>
            <a:prstGeom prst="rect">
              <a:avLst/>
            </a:prstGeom>
            <a:solidFill>
              <a:schemeClr val="bg1"/>
            </a:solidFill>
          </p:spPr>
          <p:txBody>
            <a:bodyPr wrap="square" lIns="0" tIns="0" rIns="0" bIns="0" rtlCol="0">
              <a:spAutoFit/>
            </a:bodyPr>
            <a:lstStyle/>
            <a:p>
              <a:r>
                <a:rPr lang="en-US" sz="700" dirty="0">
                  <a:solidFill>
                    <a:schemeClr val="bg2">
                      <a:lumMod val="25000"/>
                    </a:schemeClr>
                  </a:solidFill>
                  <a:latin typeface="Helvetica" pitchFamily="2" charset="0"/>
                  <a:ea typeface="Roboto Condensed Light" panose="02000000000000000000" pitchFamily="2" charset="0"/>
                </a:rPr>
                <a:t>Increase or decrease the energy efficiency of vehicles, shipping, air travel, and transportation systems. </a:t>
              </a:r>
            </a:p>
          </p:txBody>
        </p:sp>
        <p:sp>
          <p:nvSpPr>
            <p:cNvPr id="170" name="TextBox 169">
              <a:extLst>
                <a:ext uri="{FF2B5EF4-FFF2-40B4-BE49-F238E27FC236}">
                  <a16:creationId xmlns:a16="http://schemas.microsoft.com/office/drawing/2014/main" id="{6C9A4BDD-9CA7-B04D-BC90-1B85397BEBAE}"/>
                </a:ext>
              </a:extLst>
            </p:cNvPr>
            <p:cNvSpPr txBox="1"/>
            <p:nvPr/>
          </p:nvSpPr>
          <p:spPr>
            <a:xfrm>
              <a:off x="3159196" y="777577"/>
              <a:ext cx="1589791" cy="400110"/>
            </a:xfrm>
            <a:prstGeom prst="rect">
              <a:avLst/>
            </a:prstGeom>
            <a:noFill/>
          </p:spPr>
          <p:txBody>
            <a:bodyPr wrap="square" rtlCol="0">
              <a:spAutoFit/>
            </a:bodyPr>
            <a:lstStyle/>
            <a:p>
              <a:r>
                <a:rPr lang="en-US" sz="1000" b="1" dirty="0">
                  <a:solidFill>
                    <a:schemeClr val="bg2">
                      <a:lumMod val="25000"/>
                    </a:schemeClr>
                  </a:solidFill>
                  <a:latin typeface="Helvetica" pitchFamily="2" charset="0"/>
                  <a:ea typeface="Roboto Condensed" panose="02000000000000000000" pitchFamily="2" charset="0"/>
                </a:rPr>
                <a:t>Transport Energy Efficiency</a:t>
              </a:r>
            </a:p>
          </p:txBody>
        </p:sp>
      </p:grpSp>
      <p:grpSp>
        <p:nvGrpSpPr>
          <p:cNvPr id="171" name="Group 170">
            <a:extLst>
              <a:ext uri="{FF2B5EF4-FFF2-40B4-BE49-F238E27FC236}">
                <a16:creationId xmlns:a16="http://schemas.microsoft.com/office/drawing/2014/main" id="{BF0CCC75-F025-B843-8C12-AE60D9F40AC4}"/>
              </a:ext>
            </a:extLst>
          </p:cNvPr>
          <p:cNvGrpSpPr/>
          <p:nvPr/>
        </p:nvGrpSpPr>
        <p:grpSpPr>
          <a:xfrm>
            <a:off x="6287016" y="782963"/>
            <a:ext cx="1305651" cy="789890"/>
            <a:chOff x="4765387" y="779225"/>
            <a:chExt cx="1305651" cy="789890"/>
          </a:xfrm>
        </p:grpSpPr>
        <p:sp>
          <p:nvSpPr>
            <p:cNvPr id="172" name="TextBox 171">
              <a:extLst>
                <a:ext uri="{FF2B5EF4-FFF2-40B4-BE49-F238E27FC236}">
                  <a16:creationId xmlns:a16="http://schemas.microsoft.com/office/drawing/2014/main" id="{8698B19C-2A31-6A4B-9D49-CA88420C3B2E}"/>
                </a:ext>
              </a:extLst>
            </p:cNvPr>
            <p:cNvSpPr txBox="1"/>
            <p:nvPr/>
          </p:nvSpPr>
          <p:spPr>
            <a:xfrm>
              <a:off x="4859562" y="1138228"/>
              <a:ext cx="1121901" cy="430887"/>
            </a:xfrm>
            <a:prstGeom prst="rect">
              <a:avLst/>
            </a:prstGeom>
            <a:noFill/>
          </p:spPr>
          <p:txBody>
            <a:bodyPr wrap="square" lIns="0" tIns="0" rIns="0" bIns="0" rtlCol="0">
              <a:spAutoFit/>
            </a:bodyPr>
            <a:lstStyle/>
            <a:p>
              <a:r>
                <a:rPr lang="en-US" sz="700" dirty="0">
                  <a:solidFill>
                    <a:schemeClr val="bg2">
                      <a:lumMod val="25000"/>
                    </a:schemeClr>
                  </a:solidFill>
                  <a:latin typeface="Helvetica" pitchFamily="2" charset="0"/>
                  <a:ea typeface="Roboto Condensed Light" panose="02000000000000000000" pitchFamily="2" charset="0"/>
                </a:rPr>
                <a:t>Increase or decrease purchases of new electric cars, trucks, buses, trains, and ships. </a:t>
              </a:r>
            </a:p>
          </p:txBody>
        </p:sp>
        <p:sp>
          <p:nvSpPr>
            <p:cNvPr id="173" name="TextBox 172">
              <a:extLst>
                <a:ext uri="{FF2B5EF4-FFF2-40B4-BE49-F238E27FC236}">
                  <a16:creationId xmlns:a16="http://schemas.microsoft.com/office/drawing/2014/main" id="{401F741A-F5FD-DD47-B670-36D2C7490CEE}"/>
                </a:ext>
              </a:extLst>
            </p:cNvPr>
            <p:cNvSpPr txBox="1"/>
            <p:nvPr/>
          </p:nvSpPr>
          <p:spPr>
            <a:xfrm>
              <a:off x="4765387" y="779225"/>
              <a:ext cx="1305651" cy="400110"/>
            </a:xfrm>
            <a:prstGeom prst="rect">
              <a:avLst/>
            </a:prstGeom>
            <a:noFill/>
          </p:spPr>
          <p:txBody>
            <a:bodyPr wrap="square" rtlCol="0">
              <a:spAutoFit/>
            </a:bodyPr>
            <a:lstStyle/>
            <a:p>
              <a:r>
                <a:rPr lang="en-US" sz="1000" b="1" dirty="0">
                  <a:solidFill>
                    <a:schemeClr val="bg2">
                      <a:lumMod val="25000"/>
                    </a:schemeClr>
                  </a:solidFill>
                  <a:latin typeface="Helvetica" pitchFamily="2" charset="0"/>
                  <a:ea typeface="Roboto Condensed" panose="02000000000000000000" pitchFamily="2" charset="0"/>
                </a:rPr>
                <a:t>Transport</a:t>
              </a:r>
            </a:p>
            <a:p>
              <a:r>
                <a:rPr lang="en-US" sz="1000" b="1" dirty="0">
                  <a:solidFill>
                    <a:schemeClr val="bg2">
                      <a:lumMod val="25000"/>
                    </a:schemeClr>
                  </a:solidFill>
                  <a:latin typeface="Helvetica" pitchFamily="2" charset="0"/>
                  <a:ea typeface="Roboto Condensed" panose="02000000000000000000" pitchFamily="2" charset="0"/>
                </a:rPr>
                <a:t>Electrification</a:t>
              </a:r>
            </a:p>
          </p:txBody>
        </p:sp>
      </p:grpSp>
      <p:grpSp>
        <p:nvGrpSpPr>
          <p:cNvPr id="174" name="Group 173">
            <a:extLst>
              <a:ext uri="{FF2B5EF4-FFF2-40B4-BE49-F238E27FC236}">
                <a16:creationId xmlns:a16="http://schemas.microsoft.com/office/drawing/2014/main" id="{C7BBEE82-B12A-3748-9051-65EEE214F329}"/>
              </a:ext>
            </a:extLst>
          </p:cNvPr>
          <p:cNvGrpSpPr/>
          <p:nvPr/>
        </p:nvGrpSpPr>
        <p:grpSpPr>
          <a:xfrm>
            <a:off x="4666601" y="1775239"/>
            <a:ext cx="1632582" cy="780192"/>
            <a:chOff x="3486672" y="1794820"/>
            <a:chExt cx="1832552" cy="780192"/>
          </a:xfrm>
        </p:grpSpPr>
        <p:sp>
          <p:nvSpPr>
            <p:cNvPr id="175" name="TextBox 174">
              <a:extLst>
                <a:ext uri="{FF2B5EF4-FFF2-40B4-BE49-F238E27FC236}">
                  <a16:creationId xmlns:a16="http://schemas.microsoft.com/office/drawing/2014/main" id="{D3D7ABDF-2845-054C-82B2-860EF6F99887}"/>
                </a:ext>
              </a:extLst>
            </p:cNvPr>
            <p:cNvSpPr txBox="1"/>
            <p:nvPr/>
          </p:nvSpPr>
          <p:spPr>
            <a:xfrm>
              <a:off x="3580119" y="2144125"/>
              <a:ext cx="1406940" cy="430887"/>
            </a:xfrm>
            <a:prstGeom prst="rect">
              <a:avLst/>
            </a:prstGeom>
            <a:noFill/>
          </p:spPr>
          <p:txBody>
            <a:bodyPr wrap="square" lIns="0" tIns="0" rIns="0" bIns="0" rtlCol="0">
              <a:spAutoFit/>
            </a:bodyPr>
            <a:lstStyle/>
            <a:p>
              <a:r>
                <a:rPr lang="en-US" sz="700" dirty="0">
                  <a:solidFill>
                    <a:schemeClr val="bg2">
                      <a:lumMod val="25000"/>
                    </a:schemeClr>
                  </a:solidFill>
                  <a:latin typeface="Helvetica" pitchFamily="2" charset="0"/>
                  <a:ea typeface="Roboto Condensed Light" panose="02000000000000000000" pitchFamily="2" charset="0"/>
                </a:rPr>
                <a:t>Increase or decrease the energy efficiency of buildings, factories, appliances, and </a:t>
              </a:r>
              <a:br>
                <a:rPr lang="en-US" sz="700" dirty="0">
                  <a:solidFill>
                    <a:schemeClr val="bg2">
                      <a:lumMod val="25000"/>
                    </a:schemeClr>
                  </a:solidFill>
                  <a:latin typeface="Helvetica" pitchFamily="2" charset="0"/>
                  <a:ea typeface="Roboto Condensed Light" panose="02000000000000000000" pitchFamily="2" charset="0"/>
                </a:rPr>
              </a:br>
              <a:r>
                <a:rPr lang="en-US" sz="700" dirty="0">
                  <a:solidFill>
                    <a:schemeClr val="bg2">
                      <a:lumMod val="25000"/>
                    </a:schemeClr>
                  </a:solidFill>
                  <a:latin typeface="Helvetica" pitchFamily="2" charset="0"/>
                  <a:ea typeface="Roboto Condensed Light" panose="02000000000000000000" pitchFamily="2" charset="0"/>
                </a:rPr>
                <a:t>other machines. </a:t>
              </a:r>
            </a:p>
          </p:txBody>
        </p:sp>
        <p:sp>
          <p:nvSpPr>
            <p:cNvPr id="176" name="TextBox 175">
              <a:extLst>
                <a:ext uri="{FF2B5EF4-FFF2-40B4-BE49-F238E27FC236}">
                  <a16:creationId xmlns:a16="http://schemas.microsoft.com/office/drawing/2014/main" id="{8182D297-0EB9-324A-AB13-9A6C3B4CB210}"/>
                </a:ext>
              </a:extLst>
            </p:cNvPr>
            <p:cNvSpPr txBox="1"/>
            <p:nvPr/>
          </p:nvSpPr>
          <p:spPr>
            <a:xfrm>
              <a:off x="3486672" y="1794820"/>
              <a:ext cx="1832552" cy="400110"/>
            </a:xfrm>
            <a:prstGeom prst="rect">
              <a:avLst/>
            </a:prstGeom>
            <a:noFill/>
          </p:spPr>
          <p:txBody>
            <a:bodyPr wrap="square" rtlCol="0">
              <a:spAutoFit/>
            </a:bodyPr>
            <a:lstStyle/>
            <a:p>
              <a:r>
                <a:rPr lang="en-US" sz="1000" b="1" dirty="0">
                  <a:solidFill>
                    <a:schemeClr val="bg2">
                      <a:lumMod val="25000"/>
                    </a:schemeClr>
                  </a:solidFill>
                  <a:latin typeface="Helvetica" pitchFamily="2" charset="0"/>
                  <a:ea typeface="Roboto Condensed" panose="02000000000000000000" pitchFamily="2" charset="0"/>
                </a:rPr>
                <a:t>Buildings &amp; Industry</a:t>
              </a:r>
            </a:p>
            <a:p>
              <a:r>
                <a:rPr lang="en-US" sz="1000" b="1" dirty="0">
                  <a:solidFill>
                    <a:schemeClr val="bg2">
                      <a:lumMod val="25000"/>
                    </a:schemeClr>
                  </a:solidFill>
                  <a:latin typeface="Helvetica" pitchFamily="2" charset="0"/>
                  <a:ea typeface="Roboto Condensed" panose="02000000000000000000" pitchFamily="2" charset="0"/>
                </a:rPr>
                <a:t>Energy Efficiency</a:t>
              </a:r>
            </a:p>
          </p:txBody>
        </p:sp>
      </p:grpSp>
      <p:grpSp>
        <p:nvGrpSpPr>
          <p:cNvPr id="177" name="Group 176">
            <a:extLst>
              <a:ext uri="{FF2B5EF4-FFF2-40B4-BE49-F238E27FC236}">
                <a16:creationId xmlns:a16="http://schemas.microsoft.com/office/drawing/2014/main" id="{C9598393-08EE-8041-9A7B-C6EEFB1CC331}"/>
              </a:ext>
            </a:extLst>
          </p:cNvPr>
          <p:cNvGrpSpPr/>
          <p:nvPr/>
        </p:nvGrpSpPr>
        <p:grpSpPr>
          <a:xfrm>
            <a:off x="8360925" y="782963"/>
            <a:ext cx="1402272" cy="775283"/>
            <a:chOff x="7045692" y="799370"/>
            <a:chExt cx="1402272" cy="775283"/>
          </a:xfrm>
        </p:grpSpPr>
        <p:sp>
          <p:nvSpPr>
            <p:cNvPr id="178" name="TextBox 177">
              <a:extLst>
                <a:ext uri="{FF2B5EF4-FFF2-40B4-BE49-F238E27FC236}">
                  <a16:creationId xmlns:a16="http://schemas.microsoft.com/office/drawing/2014/main" id="{B8793E31-F43B-C74F-BB0C-BDAD9B249A17}"/>
                </a:ext>
              </a:extLst>
            </p:cNvPr>
            <p:cNvSpPr txBox="1"/>
            <p:nvPr/>
          </p:nvSpPr>
          <p:spPr>
            <a:xfrm>
              <a:off x="7143053" y="1143766"/>
              <a:ext cx="1243697" cy="430887"/>
            </a:xfrm>
            <a:prstGeom prst="rect">
              <a:avLst/>
            </a:prstGeom>
            <a:solidFill>
              <a:schemeClr val="bg1"/>
            </a:solidFill>
          </p:spPr>
          <p:txBody>
            <a:bodyPr wrap="square" lIns="0" tIns="0" rIns="0" bIns="0" rtlCol="0">
              <a:spAutoFit/>
            </a:bodyPr>
            <a:lstStyle/>
            <a:p>
              <a:r>
                <a:rPr lang="en-US" sz="700" dirty="0">
                  <a:solidFill>
                    <a:schemeClr val="bg2">
                      <a:lumMod val="25000"/>
                    </a:schemeClr>
                  </a:solidFill>
                  <a:latin typeface="Helvetica" pitchFamily="2" charset="0"/>
                  <a:ea typeface="Roboto Condensed Light" panose="02000000000000000000" pitchFamily="2" charset="0"/>
                </a:rPr>
                <a:t>Decrease or increase greenhouse gas emissions from methane, nitrous oxide, and the f-gases. </a:t>
              </a:r>
            </a:p>
          </p:txBody>
        </p:sp>
        <p:sp>
          <p:nvSpPr>
            <p:cNvPr id="179" name="TextBox 178">
              <a:extLst>
                <a:ext uri="{FF2B5EF4-FFF2-40B4-BE49-F238E27FC236}">
                  <a16:creationId xmlns:a16="http://schemas.microsoft.com/office/drawing/2014/main" id="{94EEA757-198C-3A4E-ADB2-E271C51D7357}"/>
                </a:ext>
              </a:extLst>
            </p:cNvPr>
            <p:cNvSpPr txBox="1"/>
            <p:nvPr/>
          </p:nvSpPr>
          <p:spPr>
            <a:xfrm>
              <a:off x="7045692" y="799370"/>
              <a:ext cx="1402272" cy="400110"/>
            </a:xfrm>
            <a:prstGeom prst="rect">
              <a:avLst/>
            </a:prstGeom>
            <a:noFill/>
          </p:spPr>
          <p:txBody>
            <a:bodyPr wrap="square" rtlCol="0">
              <a:spAutoFit/>
            </a:bodyPr>
            <a:lstStyle/>
            <a:p>
              <a:r>
                <a:rPr lang="en-US" sz="1000" b="1" dirty="0">
                  <a:solidFill>
                    <a:schemeClr val="bg2">
                      <a:lumMod val="25000"/>
                    </a:schemeClr>
                  </a:solidFill>
                  <a:latin typeface="Helvetica" pitchFamily="2" charset="0"/>
                  <a:ea typeface="Roboto Condensed" panose="02000000000000000000" pitchFamily="2" charset="0"/>
                </a:rPr>
                <a:t>Methane &amp; Other Gases</a:t>
              </a:r>
            </a:p>
          </p:txBody>
        </p:sp>
      </p:grpSp>
      <p:sp>
        <p:nvSpPr>
          <p:cNvPr id="180" name="TextBox 179">
            <a:extLst>
              <a:ext uri="{FF2B5EF4-FFF2-40B4-BE49-F238E27FC236}">
                <a16:creationId xmlns:a16="http://schemas.microsoft.com/office/drawing/2014/main" id="{9F9F5D65-F721-AA4E-B00A-969C4AAE5209}"/>
              </a:ext>
            </a:extLst>
          </p:cNvPr>
          <p:cNvSpPr txBox="1"/>
          <p:nvPr/>
        </p:nvSpPr>
        <p:spPr>
          <a:xfrm>
            <a:off x="8402866" y="4898145"/>
            <a:ext cx="1090791" cy="253916"/>
          </a:xfrm>
          <a:prstGeom prst="rect">
            <a:avLst/>
          </a:prstGeom>
          <a:noFill/>
        </p:spPr>
        <p:txBody>
          <a:bodyPr wrap="square" rtlCol="0">
            <a:spAutoFit/>
          </a:bodyPr>
          <a:lstStyle/>
          <a:p>
            <a:r>
              <a:rPr lang="en-US" sz="1000" b="1" dirty="0">
                <a:solidFill>
                  <a:schemeClr val="bg2">
                    <a:lumMod val="25000"/>
                  </a:schemeClr>
                </a:solidFill>
                <a:latin typeface="Helvetica" pitchFamily="2" charset="0"/>
                <a:ea typeface="Roboto Condensed" panose="02000000000000000000" pitchFamily="2" charset="0"/>
              </a:rPr>
              <a:t>Deforestation</a:t>
            </a:r>
          </a:p>
        </p:txBody>
      </p:sp>
      <p:sp>
        <p:nvSpPr>
          <p:cNvPr id="181" name="TextBox 180">
            <a:extLst>
              <a:ext uri="{FF2B5EF4-FFF2-40B4-BE49-F238E27FC236}">
                <a16:creationId xmlns:a16="http://schemas.microsoft.com/office/drawing/2014/main" id="{0ED85EC2-FFD3-674A-AEB3-F6FAEEDB3B15}"/>
              </a:ext>
            </a:extLst>
          </p:cNvPr>
          <p:cNvSpPr txBox="1"/>
          <p:nvPr/>
        </p:nvSpPr>
        <p:spPr>
          <a:xfrm>
            <a:off x="1603270" y="4907801"/>
            <a:ext cx="950492" cy="246221"/>
          </a:xfrm>
          <a:prstGeom prst="rect">
            <a:avLst/>
          </a:prstGeom>
          <a:noFill/>
        </p:spPr>
        <p:txBody>
          <a:bodyPr wrap="square" rtlCol="0">
            <a:spAutoFit/>
          </a:bodyPr>
          <a:lstStyle/>
          <a:p>
            <a:r>
              <a:rPr lang="en-US" sz="1000" b="1" dirty="0">
                <a:solidFill>
                  <a:schemeClr val="bg2">
                    <a:lumMod val="25000"/>
                  </a:schemeClr>
                </a:solidFill>
                <a:latin typeface="Helvetica" pitchFamily="2" charset="0"/>
                <a:ea typeface="Roboto Condensed" panose="02000000000000000000" pitchFamily="2" charset="0"/>
              </a:rPr>
              <a:t>Natural Gas</a:t>
            </a:r>
          </a:p>
        </p:txBody>
      </p:sp>
      <p:sp>
        <p:nvSpPr>
          <p:cNvPr id="182" name="TextBox 181">
            <a:extLst>
              <a:ext uri="{FF2B5EF4-FFF2-40B4-BE49-F238E27FC236}">
                <a16:creationId xmlns:a16="http://schemas.microsoft.com/office/drawing/2014/main" id="{8FC11E27-AB40-4C41-AB37-FDB821C6D91C}"/>
              </a:ext>
            </a:extLst>
          </p:cNvPr>
          <p:cNvSpPr txBox="1"/>
          <p:nvPr/>
        </p:nvSpPr>
        <p:spPr>
          <a:xfrm>
            <a:off x="1430598" y="5856958"/>
            <a:ext cx="814773" cy="246221"/>
          </a:xfrm>
          <a:prstGeom prst="rect">
            <a:avLst/>
          </a:prstGeom>
          <a:noFill/>
        </p:spPr>
        <p:txBody>
          <a:bodyPr wrap="square" rtlCol="0">
            <a:spAutoFit/>
          </a:bodyPr>
          <a:lstStyle/>
          <a:p>
            <a:r>
              <a:rPr lang="en-US" sz="1000" b="1" dirty="0">
                <a:solidFill>
                  <a:schemeClr val="bg2">
                    <a:lumMod val="25000"/>
                  </a:schemeClr>
                </a:solidFill>
                <a:latin typeface="Helvetica" pitchFamily="2" charset="0"/>
                <a:ea typeface="Roboto Condensed" panose="02000000000000000000" pitchFamily="2" charset="0"/>
              </a:rPr>
              <a:t>Bioenergy</a:t>
            </a:r>
          </a:p>
        </p:txBody>
      </p:sp>
      <p:sp>
        <p:nvSpPr>
          <p:cNvPr id="183" name="TextBox 182">
            <a:extLst>
              <a:ext uri="{FF2B5EF4-FFF2-40B4-BE49-F238E27FC236}">
                <a16:creationId xmlns:a16="http://schemas.microsoft.com/office/drawing/2014/main" id="{6C438C05-C09C-A94E-B31F-169A8B811E59}"/>
              </a:ext>
            </a:extLst>
          </p:cNvPr>
          <p:cNvSpPr txBox="1"/>
          <p:nvPr/>
        </p:nvSpPr>
        <p:spPr>
          <a:xfrm>
            <a:off x="3280540" y="4962355"/>
            <a:ext cx="964909" cy="307777"/>
          </a:xfrm>
          <a:prstGeom prst="rect">
            <a:avLst/>
          </a:prstGeom>
          <a:solidFill>
            <a:schemeClr val="bg1"/>
          </a:solidFill>
        </p:spPr>
        <p:txBody>
          <a:bodyPr wrap="square" lIns="0" tIns="0" rIns="0" bIns="0" rtlCol="0">
            <a:spAutoFit/>
          </a:bodyPr>
          <a:lstStyle/>
          <a:p>
            <a:r>
              <a:rPr lang="en-US" sz="1000" b="1" dirty="0">
                <a:solidFill>
                  <a:schemeClr val="bg2">
                    <a:lumMod val="25000"/>
                  </a:schemeClr>
                </a:solidFill>
                <a:latin typeface="Helvetica" pitchFamily="2" charset="0"/>
                <a:ea typeface="Roboto Condensed" panose="02000000000000000000" pitchFamily="2" charset="0"/>
              </a:rPr>
              <a:t>New Technology</a:t>
            </a:r>
          </a:p>
        </p:txBody>
      </p:sp>
      <p:sp>
        <p:nvSpPr>
          <p:cNvPr id="184" name="TextBox 183">
            <a:extLst>
              <a:ext uri="{FF2B5EF4-FFF2-40B4-BE49-F238E27FC236}">
                <a16:creationId xmlns:a16="http://schemas.microsoft.com/office/drawing/2014/main" id="{27DCD1CF-3851-1147-B94D-2839B5BF8C50}"/>
              </a:ext>
            </a:extLst>
          </p:cNvPr>
          <p:cNvSpPr txBox="1"/>
          <p:nvPr/>
        </p:nvSpPr>
        <p:spPr>
          <a:xfrm>
            <a:off x="2937323" y="5849778"/>
            <a:ext cx="989071" cy="246221"/>
          </a:xfrm>
          <a:prstGeom prst="rect">
            <a:avLst/>
          </a:prstGeom>
          <a:noFill/>
        </p:spPr>
        <p:txBody>
          <a:bodyPr wrap="square" rtlCol="0">
            <a:spAutoFit/>
          </a:bodyPr>
          <a:lstStyle/>
          <a:p>
            <a:r>
              <a:rPr lang="en-US" sz="1000" b="1" dirty="0">
                <a:solidFill>
                  <a:schemeClr val="bg2">
                    <a:lumMod val="25000"/>
                  </a:schemeClr>
                </a:solidFill>
                <a:latin typeface="Helvetica" pitchFamily="2" charset="0"/>
                <a:ea typeface="Roboto Condensed" panose="02000000000000000000" pitchFamily="2" charset="0"/>
              </a:rPr>
              <a:t>Carbon Price</a:t>
            </a:r>
          </a:p>
        </p:txBody>
      </p:sp>
      <p:grpSp>
        <p:nvGrpSpPr>
          <p:cNvPr id="185" name="Group 184">
            <a:extLst>
              <a:ext uri="{FF2B5EF4-FFF2-40B4-BE49-F238E27FC236}">
                <a16:creationId xmlns:a16="http://schemas.microsoft.com/office/drawing/2014/main" id="{AC771725-CD72-634B-AA2C-FB98C07F1227}"/>
              </a:ext>
            </a:extLst>
          </p:cNvPr>
          <p:cNvGrpSpPr/>
          <p:nvPr/>
        </p:nvGrpSpPr>
        <p:grpSpPr>
          <a:xfrm>
            <a:off x="6654389" y="1763589"/>
            <a:ext cx="1629279" cy="795595"/>
            <a:chOff x="3907976" y="4938380"/>
            <a:chExt cx="1629279" cy="795595"/>
          </a:xfrm>
        </p:grpSpPr>
        <p:sp>
          <p:nvSpPr>
            <p:cNvPr id="186" name="TextBox 185">
              <a:extLst>
                <a:ext uri="{FF2B5EF4-FFF2-40B4-BE49-F238E27FC236}">
                  <a16:creationId xmlns:a16="http://schemas.microsoft.com/office/drawing/2014/main" id="{EA240029-E4BB-2E46-9C42-45036575FCE9}"/>
                </a:ext>
              </a:extLst>
            </p:cNvPr>
            <p:cNvSpPr txBox="1"/>
            <p:nvPr/>
          </p:nvSpPr>
          <p:spPr>
            <a:xfrm>
              <a:off x="3997682" y="5303088"/>
              <a:ext cx="1393881" cy="430887"/>
            </a:xfrm>
            <a:prstGeom prst="rect">
              <a:avLst/>
            </a:prstGeom>
            <a:noFill/>
          </p:spPr>
          <p:txBody>
            <a:bodyPr wrap="square" lIns="0" tIns="0" rIns="0" bIns="0" rtlCol="0">
              <a:spAutoFit/>
            </a:bodyPr>
            <a:lstStyle/>
            <a:p>
              <a:r>
                <a:rPr lang="en-US" sz="700" dirty="0">
                  <a:solidFill>
                    <a:schemeClr val="bg2">
                      <a:lumMod val="25000"/>
                    </a:schemeClr>
                  </a:solidFill>
                  <a:latin typeface="Helvetica" pitchFamily="2" charset="0"/>
                  <a:ea typeface="Roboto Condensed Light" panose="02000000000000000000" pitchFamily="2" charset="0"/>
                </a:rPr>
                <a:t>Increase or decrease the use of electricity in buildings, appliances, motors, and other machines, instead of fuels like oil or gas. </a:t>
              </a:r>
            </a:p>
          </p:txBody>
        </p:sp>
        <p:sp>
          <p:nvSpPr>
            <p:cNvPr id="187" name="TextBox 186">
              <a:extLst>
                <a:ext uri="{FF2B5EF4-FFF2-40B4-BE49-F238E27FC236}">
                  <a16:creationId xmlns:a16="http://schemas.microsoft.com/office/drawing/2014/main" id="{FABF7DC0-CD71-3D44-87D3-D26FABBFB83F}"/>
                </a:ext>
              </a:extLst>
            </p:cNvPr>
            <p:cNvSpPr txBox="1"/>
            <p:nvPr/>
          </p:nvSpPr>
          <p:spPr>
            <a:xfrm>
              <a:off x="3907976" y="4938380"/>
              <a:ext cx="1629279" cy="400110"/>
            </a:xfrm>
            <a:prstGeom prst="rect">
              <a:avLst/>
            </a:prstGeom>
            <a:noFill/>
          </p:spPr>
          <p:txBody>
            <a:bodyPr wrap="square" rtlCol="0">
              <a:spAutoFit/>
            </a:bodyPr>
            <a:lstStyle/>
            <a:p>
              <a:r>
                <a:rPr lang="en-US" sz="1000" b="1" dirty="0">
                  <a:solidFill>
                    <a:schemeClr val="bg2">
                      <a:lumMod val="25000"/>
                    </a:schemeClr>
                  </a:solidFill>
                  <a:latin typeface="Helvetica" pitchFamily="2" charset="0"/>
                  <a:ea typeface="Roboto Condensed" panose="02000000000000000000" pitchFamily="2" charset="0"/>
                </a:rPr>
                <a:t>Buildings &amp; Industry</a:t>
              </a:r>
            </a:p>
            <a:p>
              <a:r>
                <a:rPr lang="en-US" sz="1000" b="1" dirty="0">
                  <a:solidFill>
                    <a:schemeClr val="bg2">
                      <a:lumMod val="25000"/>
                    </a:schemeClr>
                  </a:solidFill>
                  <a:latin typeface="Helvetica" pitchFamily="2" charset="0"/>
                  <a:ea typeface="Roboto Condensed" panose="02000000000000000000" pitchFamily="2" charset="0"/>
                </a:rPr>
                <a:t>Electrification</a:t>
              </a:r>
            </a:p>
          </p:txBody>
        </p:sp>
      </p:grpSp>
      <p:grpSp>
        <p:nvGrpSpPr>
          <p:cNvPr id="188" name="Group 187">
            <a:extLst>
              <a:ext uri="{FF2B5EF4-FFF2-40B4-BE49-F238E27FC236}">
                <a16:creationId xmlns:a16="http://schemas.microsoft.com/office/drawing/2014/main" id="{50E8C834-3FCF-C048-BAD9-97918725BB50}"/>
              </a:ext>
            </a:extLst>
          </p:cNvPr>
          <p:cNvGrpSpPr/>
          <p:nvPr/>
        </p:nvGrpSpPr>
        <p:grpSpPr>
          <a:xfrm>
            <a:off x="4557236" y="5850414"/>
            <a:ext cx="982680" cy="636187"/>
            <a:chOff x="3119999" y="6046568"/>
            <a:chExt cx="982680" cy="636187"/>
          </a:xfrm>
        </p:grpSpPr>
        <p:sp>
          <p:nvSpPr>
            <p:cNvPr id="189" name="TextBox 188">
              <a:extLst>
                <a:ext uri="{FF2B5EF4-FFF2-40B4-BE49-F238E27FC236}">
                  <a16:creationId xmlns:a16="http://schemas.microsoft.com/office/drawing/2014/main" id="{263DD784-2456-6D4F-AAB2-AB0B2750FFA3}"/>
                </a:ext>
              </a:extLst>
            </p:cNvPr>
            <p:cNvSpPr txBox="1"/>
            <p:nvPr/>
          </p:nvSpPr>
          <p:spPr>
            <a:xfrm>
              <a:off x="3119999" y="6251868"/>
              <a:ext cx="802908" cy="430887"/>
            </a:xfrm>
            <a:prstGeom prst="rect">
              <a:avLst/>
            </a:prstGeom>
            <a:noFill/>
          </p:spPr>
          <p:txBody>
            <a:bodyPr wrap="square" lIns="0" tIns="0" rIns="0" bIns="0" rtlCol="0">
              <a:spAutoFit/>
            </a:bodyPr>
            <a:lstStyle/>
            <a:p>
              <a:pPr marL="171450"/>
              <a:r>
                <a:rPr lang="en-US" sz="700" dirty="0">
                  <a:solidFill>
                    <a:schemeClr val="bg2">
                      <a:lumMod val="25000"/>
                    </a:schemeClr>
                  </a:solidFill>
                  <a:latin typeface="Helvetica" pitchFamily="2" charset="0"/>
                  <a:ea typeface="Roboto Condensed Light" panose="02000000000000000000" pitchFamily="2" charset="0"/>
                </a:rPr>
                <a:t>Assume higher or lower population growth. </a:t>
              </a:r>
            </a:p>
          </p:txBody>
        </p:sp>
        <p:sp>
          <p:nvSpPr>
            <p:cNvPr id="190" name="TextBox 189">
              <a:extLst>
                <a:ext uri="{FF2B5EF4-FFF2-40B4-BE49-F238E27FC236}">
                  <a16:creationId xmlns:a16="http://schemas.microsoft.com/office/drawing/2014/main" id="{D59815B3-EAFA-FA43-B2C5-EF0F5056AE2A}"/>
                </a:ext>
              </a:extLst>
            </p:cNvPr>
            <p:cNvSpPr txBox="1"/>
            <p:nvPr/>
          </p:nvSpPr>
          <p:spPr>
            <a:xfrm>
              <a:off x="3200713" y="6046568"/>
              <a:ext cx="901966" cy="246221"/>
            </a:xfrm>
            <a:prstGeom prst="rect">
              <a:avLst/>
            </a:prstGeom>
            <a:noFill/>
          </p:spPr>
          <p:txBody>
            <a:bodyPr wrap="square" rtlCol="0">
              <a:spAutoFit/>
            </a:bodyPr>
            <a:lstStyle/>
            <a:p>
              <a:r>
                <a:rPr lang="en-US" sz="1000" b="1" dirty="0">
                  <a:solidFill>
                    <a:schemeClr val="bg2">
                      <a:lumMod val="25000"/>
                    </a:schemeClr>
                  </a:solidFill>
                  <a:latin typeface="Helvetica" pitchFamily="2" charset="0"/>
                  <a:ea typeface="Roboto Condensed" panose="02000000000000000000" pitchFamily="2" charset="0"/>
                </a:rPr>
                <a:t>Population</a:t>
              </a:r>
            </a:p>
          </p:txBody>
        </p:sp>
      </p:grpSp>
      <p:sp>
        <p:nvSpPr>
          <p:cNvPr id="191" name="TextBox 190">
            <a:extLst>
              <a:ext uri="{FF2B5EF4-FFF2-40B4-BE49-F238E27FC236}">
                <a16:creationId xmlns:a16="http://schemas.microsoft.com/office/drawing/2014/main" id="{71D08E06-050F-8C4C-9B47-0F423E7FC67E}"/>
              </a:ext>
            </a:extLst>
          </p:cNvPr>
          <p:cNvSpPr txBox="1"/>
          <p:nvPr/>
        </p:nvSpPr>
        <p:spPr>
          <a:xfrm>
            <a:off x="7139015" y="4905840"/>
            <a:ext cx="1034982" cy="246221"/>
          </a:xfrm>
          <a:prstGeom prst="rect">
            <a:avLst/>
          </a:prstGeom>
          <a:noFill/>
        </p:spPr>
        <p:txBody>
          <a:bodyPr wrap="square" rtlCol="0">
            <a:spAutoFit/>
          </a:bodyPr>
          <a:lstStyle/>
          <a:p>
            <a:r>
              <a:rPr lang="en-US" sz="1000" b="1" dirty="0">
                <a:solidFill>
                  <a:schemeClr val="bg2">
                    <a:lumMod val="25000"/>
                  </a:schemeClr>
                </a:solidFill>
                <a:latin typeface="Helvetica" pitchFamily="2" charset="0"/>
                <a:ea typeface="Roboto Condensed" panose="02000000000000000000" pitchFamily="2" charset="0"/>
              </a:rPr>
              <a:t>Afforestation</a:t>
            </a:r>
          </a:p>
        </p:txBody>
      </p:sp>
      <p:sp>
        <p:nvSpPr>
          <p:cNvPr id="192" name="TextBox 191">
            <a:extLst>
              <a:ext uri="{FF2B5EF4-FFF2-40B4-BE49-F238E27FC236}">
                <a16:creationId xmlns:a16="http://schemas.microsoft.com/office/drawing/2014/main" id="{AF3BE54A-8644-7644-80A5-757A96624678}"/>
              </a:ext>
            </a:extLst>
          </p:cNvPr>
          <p:cNvSpPr txBox="1"/>
          <p:nvPr/>
        </p:nvSpPr>
        <p:spPr>
          <a:xfrm>
            <a:off x="7967327" y="5850414"/>
            <a:ext cx="2004232" cy="400110"/>
          </a:xfrm>
          <a:prstGeom prst="rect">
            <a:avLst/>
          </a:prstGeom>
          <a:noFill/>
        </p:spPr>
        <p:txBody>
          <a:bodyPr wrap="square" rtlCol="0">
            <a:spAutoFit/>
          </a:bodyPr>
          <a:lstStyle/>
          <a:p>
            <a:r>
              <a:rPr lang="en-US" sz="1000" b="1" dirty="0">
                <a:solidFill>
                  <a:schemeClr val="bg2">
                    <a:lumMod val="25000"/>
                  </a:schemeClr>
                </a:solidFill>
                <a:latin typeface="Helvetica" pitchFamily="2" charset="0"/>
                <a:ea typeface="Roboto Condensed" panose="02000000000000000000" pitchFamily="2" charset="0"/>
              </a:rPr>
              <a:t>Technological Carbon Removal</a:t>
            </a:r>
          </a:p>
        </p:txBody>
      </p:sp>
      <p:sp>
        <p:nvSpPr>
          <p:cNvPr id="193" name="TextBox 192">
            <a:extLst>
              <a:ext uri="{FF2B5EF4-FFF2-40B4-BE49-F238E27FC236}">
                <a16:creationId xmlns:a16="http://schemas.microsoft.com/office/drawing/2014/main" id="{8B36567B-050C-5A46-B0FC-F5B8E9C37459}"/>
              </a:ext>
            </a:extLst>
          </p:cNvPr>
          <p:cNvSpPr txBox="1"/>
          <p:nvPr/>
        </p:nvSpPr>
        <p:spPr>
          <a:xfrm>
            <a:off x="5405186" y="4906789"/>
            <a:ext cx="1348660" cy="246221"/>
          </a:xfrm>
          <a:prstGeom prst="rect">
            <a:avLst/>
          </a:prstGeom>
          <a:noFill/>
        </p:spPr>
        <p:txBody>
          <a:bodyPr wrap="square" rtlCol="0">
            <a:spAutoFit/>
          </a:bodyPr>
          <a:lstStyle/>
          <a:p>
            <a:r>
              <a:rPr lang="en-US" sz="1000" b="1" dirty="0">
                <a:solidFill>
                  <a:schemeClr val="bg2">
                    <a:lumMod val="25000"/>
                  </a:schemeClr>
                </a:solidFill>
                <a:latin typeface="Helvetica" pitchFamily="2" charset="0"/>
                <a:ea typeface="Roboto Condensed" panose="02000000000000000000" pitchFamily="2" charset="0"/>
              </a:rPr>
              <a:t>Economic Growth</a:t>
            </a:r>
          </a:p>
        </p:txBody>
      </p:sp>
      <p:sp>
        <p:nvSpPr>
          <p:cNvPr id="194" name="TextBox 193">
            <a:extLst>
              <a:ext uri="{FF2B5EF4-FFF2-40B4-BE49-F238E27FC236}">
                <a16:creationId xmlns:a16="http://schemas.microsoft.com/office/drawing/2014/main" id="{2F3904E4-2C46-924F-A481-5DE4486C1D8C}"/>
              </a:ext>
            </a:extLst>
          </p:cNvPr>
          <p:cNvSpPr txBox="1"/>
          <p:nvPr/>
        </p:nvSpPr>
        <p:spPr>
          <a:xfrm>
            <a:off x="1622309" y="216559"/>
            <a:ext cx="3584203" cy="307777"/>
          </a:xfrm>
          <a:prstGeom prst="rect">
            <a:avLst/>
          </a:prstGeom>
          <a:noFill/>
        </p:spPr>
        <p:txBody>
          <a:bodyPr wrap="square" lIns="0" tIns="0" rIns="0" bIns="0" rtlCol="0">
            <a:spAutoFit/>
          </a:bodyPr>
          <a:lstStyle/>
          <a:p>
            <a:r>
              <a:rPr lang="en-US" sz="2000" b="1" dirty="0">
                <a:solidFill>
                  <a:srgbClr val="1F4E8D"/>
                </a:solidFill>
                <a:latin typeface="Helvetica" pitchFamily="2" charset="0"/>
                <a:ea typeface="Roboto Condensed Light" panose="02000000000000000000" pitchFamily="2" charset="0"/>
              </a:rPr>
              <a:t>En-ROADS Control Panel</a:t>
            </a:r>
          </a:p>
        </p:txBody>
      </p:sp>
      <p:grpSp>
        <p:nvGrpSpPr>
          <p:cNvPr id="195" name="Group 194">
            <a:extLst>
              <a:ext uri="{FF2B5EF4-FFF2-40B4-BE49-F238E27FC236}">
                <a16:creationId xmlns:a16="http://schemas.microsoft.com/office/drawing/2014/main" id="{B4B0C725-97AE-1F4C-B771-0941EBD62C92}"/>
              </a:ext>
            </a:extLst>
          </p:cNvPr>
          <p:cNvGrpSpPr/>
          <p:nvPr/>
        </p:nvGrpSpPr>
        <p:grpSpPr>
          <a:xfrm>
            <a:off x="1421644" y="766949"/>
            <a:ext cx="8896740" cy="6009074"/>
            <a:chOff x="106411" y="761541"/>
            <a:chExt cx="8896740" cy="6009074"/>
          </a:xfrm>
        </p:grpSpPr>
        <p:grpSp>
          <p:nvGrpSpPr>
            <p:cNvPr id="196" name="Group 195">
              <a:extLst>
                <a:ext uri="{FF2B5EF4-FFF2-40B4-BE49-F238E27FC236}">
                  <a16:creationId xmlns:a16="http://schemas.microsoft.com/office/drawing/2014/main" id="{11903C17-7925-BE4B-885F-8CD96DA63781}"/>
                </a:ext>
              </a:extLst>
            </p:cNvPr>
            <p:cNvGrpSpPr/>
            <p:nvPr/>
          </p:nvGrpSpPr>
          <p:grpSpPr>
            <a:xfrm>
              <a:off x="1831085" y="1767816"/>
              <a:ext cx="1158118" cy="1840283"/>
              <a:chOff x="394276" y="1779565"/>
              <a:chExt cx="1158118" cy="1840283"/>
            </a:xfrm>
            <a:noFill/>
          </p:grpSpPr>
          <p:sp>
            <p:nvSpPr>
              <p:cNvPr id="248" name="Rectangle 247">
                <a:extLst>
                  <a:ext uri="{FF2B5EF4-FFF2-40B4-BE49-F238E27FC236}">
                    <a16:creationId xmlns:a16="http://schemas.microsoft.com/office/drawing/2014/main" id="{8D3C3535-72C3-ED40-88E2-285BF698E6DA}"/>
                  </a:ext>
                </a:extLst>
              </p:cNvPr>
              <p:cNvSpPr/>
              <p:nvPr/>
            </p:nvSpPr>
            <p:spPr>
              <a:xfrm>
                <a:off x="394276" y="1779565"/>
                <a:ext cx="1158118" cy="885670"/>
              </a:xfrm>
              <a:prstGeom prst="rect">
                <a:avLst/>
              </a:prstGeom>
              <a:grpFill/>
              <a:ln w="158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49" name="Straight Arrow Connector 248">
                <a:extLst>
                  <a:ext uri="{FF2B5EF4-FFF2-40B4-BE49-F238E27FC236}">
                    <a16:creationId xmlns:a16="http://schemas.microsoft.com/office/drawing/2014/main" id="{8C6930DF-B955-EC4E-927E-8BD86C317FB7}"/>
                  </a:ext>
                </a:extLst>
              </p:cNvPr>
              <p:cNvCxnSpPr>
                <a:cxnSpLocks/>
              </p:cNvCxnSpPr>
              <p:nvPr/>
            </p:nvCxnSpPr>
            <p:spPr>
              <a:xfrm>
                <a:off x="1096649" y="2660961"/>
                <a:ext cx="0" cy="958887"/>
              </a:xfrm>
              <a:prstGeom prst="straightConnector1">
                <a:avLst/>
              </a:prstGeom>
              <a:grpFill/>
              <a:ln w="15875">
                <a:solidFill>
                  <a:schemeClr val="accent5">
                    <a:lumMod val="60000"/>
                    <a:lumOff val="40000"/>
                  </a:schemeClr>
                </a:solidFill>
                <a:prstDash val="solid"/>
                <a:headEnd type="none" w="sm" len="sm"/>
                <a:tailEnd type="triangle" w="med" len="sm"/>
              </a:ln>
            </p:spPr>
            <p:style>
              <a:lnRef idx="1">
                <a:schemeClr val="accent1"/>
              </a:lnRef>
              <a:fillRef idx="0">
                <a:schemeClr val="accent1"/>
              </a:fillRef>
              <a:effectRef idx="0">
                <a:schemeClr val="accent1"/>
              </a:effectRef>
              <a:fontRef idx="minor">
                <a:schemeClr val="tx1"/>
              </a:fontRef>
            </p:style>
          </p:cxnSp>
        </p:grpSp>
        <p:grpSp>
          <p:nvGrpSpPr>
            <p:cNvPr id="197" name="Group 196">
              <a:extLst>
                <a:ext uri="{FF2B5EF4-FFF2-40B4-BE49-F238E27FC236}">
                  <a16:creationId xmlns:a16="http://schemas.microsoft.com/office/drawing/2014/main" id="{4C89193E-EFAC-E544-BD35-74A39843844D}"/>
                </a:ext>
              </a:extLst>
            </p:cNvPr>
            <p:cNvGrpSpPr/>
            <p:nvPr/>
          </p:nvGrpSpPr>
          <p:grpSpPr>
            <a:xfrm>
              <a:off x="1572620" y="766549"/>
              <a:ext cx="1409966" cy="2171436"/>
              <a:chOff x="91043" y="781917"/>
              <a:chExt cx="1409966" cy="2171436"/>
            </a:xfrm>
            <a:noFill/>
          </p:grpSpPr>
          <p:sp>
            <p:nvSpPr>
              <p:cNvPr id="246" name="Rectangle 245">
                <a:extLst>
                  <a:ext uri="{FF2B5EF4-FFF2-40B4-BE49-F238E27FC236}">
                    <a16:creationId xmlns:a16="http://schemas.microsoft.com/office/drawing/2014/main" id="{2EE6D034-A327-3F45-911E-82EDC4720098}"/>
                  </a:ext>
                </a:extLst>
              </p:cNvPr>
              <p:cNvSpPr/>
              <p:nvPr/>
            </p:nvSpPr>
            <p:spPr>
              <a:xfrm>
                <a:off x="91043" y="781917"/>
                <a:ext cx="1409966" cy="885670"/>
              </a:xfrm>
              <a:prstGeom prst="rect">
                <a:avLst/>
              </a:prstGeom>
              <a:grpFill/>
              <a:ln w="158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47" name="Straight Arrow Connector 246">
                <a:extLst>
                  <a:ext uri="{FF2B5EF4-FFF2-40B4-BE49-F238E27FC236}">
                    <a16:creationId xmlns:a16="http://schemas.microsoft.com/office/drawing/2014/main" id="{0360BD35-381C-AA4E-A0FD-F4FA8C78A7EE}"/>
                  </a:ext>
                </a:extLst>
              </p:cNvPr>
              <p:cNvCxnSpPr>
                <a:cxnSpLocks/>
              </p:cNvCxnSpPr>
              <p:nvPr/>
            </p:nvCxnSpPr>
            <p:spPr>
              <a:xfrm>
                <a:off x="239064" y="1665238"/>
                <a:ext cx="0" cy="1288115"/>
              </a:xfrm>
              <a:prstGeom prst="straightConnector1">
                <a:avLst/>
              </a:prstGeom>
              <a:grpFill/>
              <a:ln w="15875">
                <a:solidFill>
                  <a:schemeClr val="accent5">
                    <a:lumMod val="60000"/>
                    <a:lumOff val="40000"/>
                  </a:schemeClr>
                </a:solidFill>
                <a:prstDash val="solid"/>
                <a:headEnd type="none" w="sm" len="sm"/>
                <a:tailEnd type="triangle" w="med" len="sm"/>
              </a:ln>
            </p:spPr>
            <p:style>
              <a:lnRef idx="1">
                <a:schemeClr val="accent1"/>
              </a:lnRef>
              <a:fillRef idx="0">
                <a:schemeClr val="accent1"/>
              </a:fillRef>
              <a:effectRef idx="0">
                <a:schemeClr val="accent1"/>
              </a:effectRef>
              <a:fontRef idx="minor">
                <a:schemeClr val="tx1"/>
              </a:fontRef>
            </p:style>
          </p:cxnSp>
        </p:grpSp>
        <p:grpSp>
          <p:nvGrpSpPr>
            <p:cNvPr id="198" name="Group 197">
              <a:extLst>
                <a:ext uri="{FF2B5EF4-FFF2-40B4-BE49-F238E27FC236}">
                  <a16:creationId xmlns:a16="http://schemas.microsoft.com/office/drawing/2014/main" id="{9299BCD8-6249-874D-8D2D-32B709944C47}"/>
                </a:ext>
              </a:extLst>
            </p:cNvPr>
            <p:cNvGrpSpPr/>
            <p:nvPr/>
          </p:nvGrpSpPr>
          <p:grpSpPr>
            <a:xfrm>
              <a:off x="106411" y="766549"/>
              <a:ext cx="1207852" cy="2171436"/>
              <a:chOff x="91043" y="781917"/>
              <a:chExt cx="1207852" cy="2171436"/>
            </a:xfrm>
            <a:noFill/>
          </p:grpSpPr>
          <p:sp>
            <p:nvSpPr>
              <p:cNvPr id="244" name="Rectangle 243">
                <a:extLst>
                  <a:ext uri="{FF2B5EF4-FFF2-40B4-BE49-F238E27FC236}">
                    <a16:creationId xmlns:a16="http://schemas.microsoft.com/office/drawing/2014/main" id="{BFC84353-5A90-3B46-8935-177018ED8332}"/>
                  </a:ext>
                </a:extLst>
              </p:cNvPr>
              <p:cNvSpPr/>
              <p:nvPr/>
            </p:nvSpPr>
            <p:spPr>
              <a:xfrm>
                <a:off x="91043" y="781917"/>
                <a:ext cx="1207852" cy="885670"/>
              </a:xfrm>
              <a:prstGeom prst="rect">
                <a:avLst/>
              </a:prstGeom>
              <a:grpFill/>
              <a:ln w="158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45" name="Straight Arrow Connector 244">
                <a:extLst>
                  <a:ext uri="{FF2B5EF4-FFF2-40B4-BE49-F238E27FC236}">
                    <a16:creationId xmlns:a16="http://schemas.microsoft.com/office/drawing/2014/main" id="{5B4DBF5D-EEA0-9C42-B268-0195B0B62A2D}"/>
                  </a:ext>
                </a:extLst>
              </p:cNvPr>
              <p:cNvCxnSpPr>
                <a:cxnSpLocks/>
              </p:cNvCxnSpPr>
              <p:nvPr/>
            </p:nvCxnSpPr>
            <p:spPr>
              <a:xfrm>
                <a:off x="239064" y="1665238"/>
                <a:ext cx="0" cy="1288115"/>
              </a:xfrm>
              <a:prstGeom prst="straightConnector1">
                <a:avLst/>
              </a:prstGeom>
              <a:grpFill/>
              <a:ln w="15875">
                <a:solidFill>
                  <a:schemeClr val="accent5">
                    <a:lumMod val="60000"/>
                    <a:lumOff val="40000"/>
                  </a:schemeClr>
                </a:solidFill>
                <a:prstDash val="solid"/>
                <a:headEnd type="none" w="sm" len="sm"/>
                <a:tailEnd type="triangle" w="med" len="sm"/>
              </a:ln>
            </p:spPr>
            <p:style>
              <a:lnRef idx="1">
                <a:schemeClr val="accent1"/>
              </a:lnRef>
              <a:fillRef idx="0">
                <a:schemeClr val="accent1"/>
              </a:fillRef>
              <a:effectRef idx="0">
                <a:schemeClr val="accent1"/>
              </a:effectRef>
              <a:fontRef idx="minor">
                <a:schemeClr val="tx1"/>
              </a:fontRef>
            </p:style>
          </p:cxnSp>
        </p:grpSp>
        <p:grpSp>
          <p:nvGrpSpPr>
            <p:cNvPr id="199" name="Group 198">
              <a:extLst>
                <a:ext uri="{FF2B5EF4-FFF2-40B4-BE49-F238E27FC236}">
                  <a16:creationId xmlns:a16="http://schemas.microsoft.com/office/drawing/2014/main" id="{B4E94172-C0F3-0446-A050-A6EE40B1419C}"/>
                </a:ext>
              </a:extLst>
            </p:cNvPr>
            <p:cNvGrpSpPr/>
            <p:nvPr/>
          </p:nvGrpSpPr>
          <p:grpSpPr>
            <a:xfrm>
              <a:off x="360374" y="1767816"/>
              <a:ext cx="1098384" cy="1840283"/>
              <a:chOff x="454010" y="1779565"/>
              <a:chExt cx="1098384" cy="1840283"/>
            </a:xfrm>
            <a:noFill/>
          </p:grpSpPr>
          <p:sp>
            <p:nvSpPr>
              <p:cNvPr id="242" name="Rectangle 241">
                <a:extLst>
                  <a:ext uri="{FF2B5EF4-FFF2-40B4-BE49-F238E27FC236}">
                    <a16:creationId xmlns:a16="http://schemas.microsoft.com/office/drawing/2014/main" id="{BFB00A6A-5112-3D42-90E9-A583F0A73E7A}"/>
                  </a:ext>
                </a:extLst>
              </p:cNvPr>
              <p:cNvSpPr/>
              <p:nvPr/>
            </p:nvSpPr>
            <p:spPr>
              <a:xfrm>
                <a:off x="454010" y="1779565"/>
                <a:ext cx="1098384" cy="885670"/>
              </a:xfrm>
              <a:prstGeom prst="rect">
                <a:avLst/>
              </a:prstGeom>
              <a:grpFill/>
              <a:ln w="158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43" name="Straight Arrow Connector 242">
                <a:extLst>
                  <a:ext uri="{FF2B5EF4-FFF2-40B4-BE49-F238E27FC236}">
                    <a16:creationId xmlns:a16="http://schemas.microsoft.com/office/drawing/2014/main" id="{A81871BF-2D62-D340-A3CE-250F6E29EA2A}"/>
                  </a:ext>
                </a:extLst>
              </p:cNvPr>
              <p:cNvCxnSpPr>
                <a:cxnSpLocks/>
              </p:cNvCxnSpPr>
              <p:nvPr/>
            </p:nvCxnSpPr>
            <p:spPr>
              <a:xfrm>
                <a:off x="1096649" y="2660961"/>
                <a:ext cx="0" cy="958887"/>
              </a:xfrm>
              <a:prstGeom prst="straightConnector1">
                <a:avLst/>
              </a:prstGeom>
              <a:grpFill/>
              <a:ln w="15875">
                <a:solidFill>
                  <a:schemeClr val="accent5">
                    <a:lumMod val="60000"/>
                    <a:lumOff val="40000"/>
                  </a:schemeClr>
                </a:solidFill>
                <a:prstDash val="solid"/>
                <a:headEnd type="none" w="sm" len="sm"/>
                <a:tailEnd type="triangle" w="med" len="sm"/>
              </a:ln>
            </p:spPr>
            <p:style>
              <a:lnRef idx="1">
                <a:schemeClr val="accent1"/>
              </a:lnRef>
              <a:fillRef idx="0">
                <a:schemeClr val="accent1"/>
              </a:fillRef>
              <a:effectRef idx="0">
                <a:schemeClr val="accent1"/>
              </a:effectRef>
              <a:fontRef idx="minor">
                <a:schemeClr val="tx1"/>
              </a:fontRef>
            </p:style>
          </p:cxnSp>
        </p:grpSp>
        <p:grpSp>
          <p:nvGrpSpPr>
            <p:cNvPr id="200" name="Group 199">
              <a:extLst>
                <a:ext uri="{FF2B5EF4-FFF2-40B4-BE49-F238E27FC236}">
                  <a16:creationId xmlns:a16="http://schemas.microsoft.com/office/drawing/2014/main" id="{D02A0E9B-74F7-9A44-A6F0-2ABA6A829B54}"/>
                </a:ext>
              </a:extLst>
            </p:cNvPr>
            <p:cNvGrpSpPr/>
            <p:nvPr/>
          </p:nvGrpSpPr>
          <p:grpSpPr>
            <a:xfrm>
              <a:off x="3095636" y="764027"/>
              <a:ext cx="1749610" cy="2173958"/>
              <a:chOff x="76975" y="781917"/>
              <a:chExt cx="1749610" cy="2173958"/>
            </a:xfrm>
            <a:noFill/>
          </p:grpSpPr>
          <p:sp>
            <p:nvSpPr>
              <p:cNvPr id="240" name="Rectangle 239">
                <a:extLst>
                  <a:ext uri="{FF2B5EF4-FFF2-40B4-BE49-F238E27FC236}">
                    <a16:creationId xmlns:a16="http://schemas.microsoft.com/office/drawing/2014/main" id="{62697054-2305-E940-88D6-B772015DA740}"/>
                  </a:ext>
                </a:extLst>
              </p:cNvPr>
              <p:cNvSpPr/>
              <p:nvPr/>
            </p:nvSpPr>
            <p:spPr>
              <a:xfrm>
                <a:off x="76975" y="781917"/>
                <a:ext cx="1749610" cy="885670"/>
              </a:xfrm>
              <a:prstGeom prst="rect">
                <a:avLst/>
              </a:prstGeom>
              <a:grpFill/>
              <a:ln w="158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41" name="Straight Arrow Connector 240">
                <a:extLst>
                  <a:ext uri="{FF2B5EF4-FFF2-40B4-BE49-F238E27FC236}">
                    <a16:creationId xmlns:a16="http://schemas.microsoft.com/office/drawing/2014/main" id="{C3AD1079-BEF8-AC4E-B6A6-5A1F3991C684}"/>
                  </a:ext>
                </a:extLst>
              </p:cNvPr>
              <p:cNvCxnSpPr>
                <a:cxnSpLocks/>
              </p:cNvCxnSpPr>
              <p:nvPr/>
            </p:nvCxnSpPr>
            <p:spPr>
              <a:xfrm>
                <a:off x="239064" y="1665238"/>
                <a:ext cx="0" cy="1290637"/>
              </a:xfrm>
              <a:prstGeom prst="straightConnector1">
                <a:avLst/>
              </a:prstGeom>
              <a:grpFill/>
              <a:ln w="15875">
                <a:solidFill>
                  <a:schemeClr val="accent5">
                    <a:lumMod val="60000"/>
                    <a:lumOff val="40000"/>
                  </a:schemeClr>
                </a:solidFill>
                <a:prstDash val="solid"/>
                <a:headEnd type="none" w="sm" len="sm"/>
                <a:tailEnd type="triangle" w="med" len="sm"/>
              </a:ln>
            </p:spPr>
            <p:style>
              <a:lnRef idx="1">
                <a:schemeClr val="accent1"/>
              </a:lnRef>
              <a:fillRef idx="0">
                <a:schemeClr val="accent1"/>
              </a:fillRef>
              <a:effectRef idx="0">
                <a:schemeClr val="accent1"/>
              </a:effectRef>
              <a:fontRef idx="minor">
                <a:schemeClr val="tx1"/>
              </a:fontRef>
            </p:style>
          </p:cxnSp>
        </p:grpSp>
        <p:grpSp>
          <p:nvGrpSpPr>
            <p:cNvPr id="201" name="Group 200">
              <a:extLst>
                <a:ext uri="{FF2B5EF4-FFF2-40B4-BE49-F238E27FC236}">
                  <a16:creationId xmlns:a16="http://schemas.microsoft.com/office/drawing/2014/main" id="{2F78B31C-3E19-5644-90E6-FBB01749F915}"/>
                </a:ext>
              </a:extLst>
            </p:cNvPr>
            <p:cNvGrpSpPr/>
            <p:nvPr/>
          </p:nvGrpSpPr>
          <p:grpSpPr>
            <a:xfrm>
              <a:off x="3354734" y="1761463"/>
              <a:ext cx="1782371" cy="1803951"/>
              <a:chOff x="394276" y="1779565"/>
              <a:chExt cx="1782371" cy="1803951"/>
            </a:xfrm>
            <a:noFill/>
          </p:grpSpPr>
          <p:sp>
            <p:nvSpPr>
              <p:cNvPr id="238" name="Rectangle 237">
                <a:extLst>
                  <a:ext uri="{FF2B5EF4-FFF2-40B4-BE49-F238E27FC236}">
                    <a16:creationId xmlns:a16="http://schemas.microsoft.com/office/drawing/2014/main" id="{D698DA30-936F-B346-BA30-4A9F8AD689B4}"/>
                  </a:ext>
                </a:extLst>
              </p:cNvPr>
              <p:cNvSpPr/>
              <p:nvPr/>
            </p:nvSpPr>
            <p:spPr>
              <a:xfrm>
                <a:off x="394276" y="1779565"/>
                <a:ext cx="1782371" cy="885670"/>
              </a:xfrm>
              <a:prstGeom prst="rect">
                <a:avLst/>
              </a:prstGeom>
              <a:grpFill/>
              <a:ln w="158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39" name="Straight Arrow Connector 238">
                <a:extLst>
                  <a:ext uri="{FF2B5EF4-FFF2-40B4-BE49-F238E27FC236}">
                    <a16:creationId xmlns:a16="http://schemas.microsoft.com/office/drawing/2014/main" id="{FB490118-762A-5B44-86A5-27F8582AC848}"/>
                  </a:ext>
                </a:extLst>
              </p:cNvPr>
              <p:cNvCxnSpPr>
                <a:cxnSpLocks/>
              </p:cNvCxnSpPr>
              <p:nvPr/>
            </p:nvCxnSpPr>
            <p:spPr>
              <a:xfrm flipH="1">
                <a:off x="832075" y="2660961"/>
                <a:ext cx="1942" cy="922555"/>
              </a:xfrm>
              <a:prstGeom prst="straightConnector1">
                <a:avLst/>
              </a:prstGeom>
              <a:grpFill/>
              <a:ln w="15875">
                <a:solidFill>
                  <a:schemeClr val="accent5">
                    <a:lumMod val="60000"/>
                    <a:lumOff val="40000"/>
                  </a:schemeClr>
                </a:solidFill>
                <a:prstDash val="solid"/>
                <a:headEnd type="none" w="sm" len="sm"/>
                <a:tailEnd type="triangle" w="med" len="sm"/>
              </a:ln>
            </p:spPr>
            <p:style>
              <a:lnRef idx="1">
                <a:schemeClr val="accent1"/>
              </a:lnRef>
              <a:fillRef idx="0">
                <a:schemeClr val="accent1"/>
              </a:fillRef>
              <a:effectRef idx="0">
                <a:schemeClr val="accent1"/>
              </a:effectRef>
              <a:fontRef idx="minor">
                <a:schemeClr val="tx1"/>
              </a:fontRef>
            </p:style>
          </p:cxnSp>
        </p:grpSp>
        <p:grpSp>
          <p:nvGrpSpPr>
            <p:cNvPr id="202" name="Group 201">
              <a:extLst>
                <a:ext uri="{FF2B5EF4-FFF2-40B4-BE49-F238E27FC236}">
                  <a16:creationId xmlns:a16="http://schemas.microsoft.com/office/drawing/2014/main" id="{136B1F14-821A-C247-86C9-F73277B2F581}"/>
                </a:ext>
              </a:extLst>
            </p:cNvPr>
            <p:cNvGrpSpPr/>
            <p:nvPr/>
          </p:nvGrpSpPr>
          <p:grpSpPr>
            <a:xfrm>
              <a:off x="4971697" y="761541"/>
              <a:ext cx="1708257" cy="2173958"/>
              <a:chOff x="-18440" y="781917"/>
              <a:chExt cx="1708257" cy="2173958"/>
            </a:xfrm>
            <a:noFill/>
          </p:grpSpPr>
          <p:sp>
            <p:nvSpPr>
              <p:cNvPr id="236" name="Rectangle 235">
                <a:extLst>
                  <a:ext uri="{FF2B5EF4-FFF2-40B4-BE49-F238E27FC236}">
                    <a16:creationId xmlns:a16="http://schemas.microsoft.com/office/drawing/2014/main" id="{17C2E607-4388-4C4F-90B8-A8714A929908}"/>
                  </a:ext>
                </a:extLst>
              </p:cNvPr>
              <p:cNvSpPr/>
              <p:nvPr/>
            </p:nvSpPr>
            <p:spPr>
              <a:xfrm>
                <a:off x="-18440" y="781917"/>
                <a:ext cx="1708257" cy="885670"/>
              </a:xfrm>
              <a:prstGeom prst="rect">
                <a:avLst/>
              </a:prstGeom>
              <a:grpFill/>
              <a:ln w="158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37" name="Straight Arrow Connector 236">
                <a:extLst>
                  <a:ext uri="{FF2B5EF4-FFF2-40B4-BE49-F238E27FC236}">
                    <a16:creationId xmlns:a16="http://schemas.microsoft.com/office/drawing/2014/main" id="{A9F42D5C-8683-754F-A7A0-46516C1B3468}"/>
                  </a:ext>
                </a:extLst>
              </p:cNvPr>
              <p:cNvCxnSpPr>
                <a:cxnSpLocks/>
              </p:cNvCxnSpPr>
              <p:nvPr/>
            </p:nvCxnSpPr>
            <p:spPr>
              <a:xfrm>
                <a:off x="239064" y="1665238"/>
                <a:ext cx="0" cy="1290637"/>
              </a:xfrm>
              <a:prstGeom prst="straightConnector1">
                <a:avLst/>
              </a:prstGeom>
              <a:grpFill/>
              <a:ln w="15875">
                <a:solidFill>
                  <a:schemeClr val="accent5">
                    <a:lumMod val="60000"/>
                    <a:lumOff val="40000"/>
                  </a:schemeClr>
                </a:solidFill>
                <a:prstDash val="solid"/>
                <a:headEnd type="none" w="sm" len="sm"/>
                <a:tailEnd type="triangle" w="med" len="sm"/>
              </a:ln>
            </p:spPr>
            <p:style>
              <a:lnRef idx="1">
                <a:schemeClr val="accent1"/>
              </a:lnRef>
              <a:fillRef idx="0">
                <a:schemeClr val="accent1"/>
              </a:fillRef>
              <a:effectRef idx="0">
                <a:schemeClr val="accent1"/>
              </a:effectRef>
              <a:fontRef idx="minor">
                <a:schemeClr val="tx1"/>
              </a:fontRef>
            </p:style>
          </p:cxnSp>
        </p:grpSp>
        <p:grpSp>
          <p:nvGrpSpPr>
            <p:cNvPr id="203" name="Group 202">
              <a:extLst>
                <a:ext uri="{FF2B5EF4-FFF2-40B4-BE49-F238E27FC236}">
                  <a16:creationId xmlns:a16="http://schemas.microsoft.com/office/drawing/2014/main" id="{9177886B-40B1-254F-BB61-E0A6BCC063BB}"/>
                </a:ext>
              </a:extLst>
            </p:cNvPr>
            <p:cNvGrpSpPr/>
            <p:nvPr/>
          </p:nvGrpSpPr>
          <p:grpSpPr>
            <a:xfrm>
              <a:off x="5338177" y="1754810"/>
              <a:ext cx="1830989" cy="2009149"/>
              <a:chOff x="394276" y="1779565"/>
              <a:chExt cx="1830989" cy="2009149"/>
            </a:xfrm>
            <a:noFill/>
          </p:grpSpPr>
          <p:sp>
            <p:nvSpPr>
              <p:cNvPr id="234" name="Rectangle 233">
                <a:extLst>
                  <a:ext uri="{FF2B5EF4-FFF2-40B4-BE49-F238E27FC236}">
                    <a16:creationId xmlns:a16="http://schemas.microsoft.com/office/drawing/2014/main" id="{8D6CA18D-76CE-4344-A35A-526513108DE0}"/>
                  </a:ext>
                </a:extLst>
              </p:cNvPr>
              <p:cNvSpPr/>
              <p:nvPr/>
            </p:nvSpPr>
            <p:spPr>
              <a:xfrm>
                <a:off x="394276" y="1779565"/>
                <a:ext cx="1830989" cy="885670"/>
              </a:xfrm>
              <a:prstGeom prst="rect">
                <a:avLst/>
              </a:prstGeom>
              <a:grpFill/>
              <a:ln w="158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35" name="Straight Arrow Connector 234">
                <a:extLst>
                  <a:ext uri="{FF2B5EF4-FFF2-40B4-BE49-F238E27FC236}">
                    <a16:creationId xmlns:a16="http://schemas.microsoft.com/office/drawing/2014/main" id="{C10791F8-0BEC-D34F-9467-80676D3C43E2}"/>
                  </a:ext>
                </a:extLst>
              </p:cNvPr>
              <p:cNvCxnSpPr>
                <a:cxnSpLocks/>
              </p:cNvCxnSpPr>
              <p:nvPr/>
            </p:nvCxnSpPr>
            <p:spPr>
              <a:xfrm>
                <a:off x="834017" y="2660961"/>
                <a:ext cx="4037" cy="1127753"/>
              </a:xfrm>
              <a:prstGeom prst="straightConnector1">
                <a:avLst/>
              </a:prstGeom>
              <a:grpFill/>
              <a:ln w="15875">
                <a:solidFill>
                  <a:schemeClr val="accent5">
                    <a:lumMod val="60000"/>
                    <a:lumOff val="40000"/>
                  </a:schemeClr>
                </a:solidFill>
                <a:prstDash val="solid"/>
                <a:headEnd type="none" w="sm" len="sm"/>
                <a:tailEnd type="triangle" w="med" len="sm"/>
              </a:ln>
            </p:spPr>
            <p:style>
              <a:lnRef idx="1">
                <a:schemeClr val="accent1"/>
              </a:lnRef>
              <a:fillRef idx="0">
                <a:schemeClr val="accent1"/>
              </a:fillRef>
              <a:effectRef idx="0">
                <a:schemeClr val="accent1"/>
              </a:effectRef>
              <a:fontRef idx="minor">
                <a:schemeClr val="tx1"/>
              </a:fontRef>
            </p:style>
          </p:cxnSp>
        </p:grpSp>
        <p:grpSp>
          <p:nvGrpSpPr>
            <p:cNvPr id="204" name="Group 203">
              <a:extLst>
                <a:ext uri="{FF2B5EF4-FFF2-40B4-BE49-F238E27FC236}">
                  <a16:creationId xmlns:a16="http://schemas.microsoft.com/office/drawing/2014/main" id="{2902133B-95B1-1B46-A79A-F9A844E21474}"/>
                </a:ext>
              </a:extLst>
            </p:cNvPr>
            <p:cNvGrpSpPr/>
            <p:nvPr/>
          </p:nvGrpSpPr>
          <p:grpSpPr>
            <a:xfrm>
              <a:off x="7063909" y="764922"/>
              <a:ext cx="1939242" cy="2339214"/>
              <a:chOff x="-249424" y="781917"/>
              <a:chExt cx="1939242" cy="2339214"/>
            </a:xfrm>
            <a:noFill/>
          </p:grpSpPr>
          <p:sp>
            <p:nvSpPr>
              <p:cNvPr id="232" name="Rectangle 231">
                <a:extLst>
                  <a:ext uri="{FF2B5EF4-FFF2-40B4-BE49-F238E27FC236}">
                    <a16:creationId xmlns:a16="http://schemas.microsoft.com/office/drawing/2014/main" id="{335464DF-2B30-A14A-A61E-AA4A2AB19896}"/>
                  </a:ext>
                </a:extLst>
              </p:cNvPr>
              <p:cNvSpPr/>
              <p:nvPr/>
            </p:nvSpPr>
            <p:spPr>
              <a:xfrm>
                <a:off x="-249424" y="781917"/>
                <a:ext cx="1939242" cy="885670"/>
              </a:xfrm>
              <a:prstGeom prst="rect">
                <a:avLst/>
              </a:prstGeom>
              <a:grpFill/>
              <a:ln w="158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33" name="Straight Arrow Connector 232">
                <a:extLst>
                  <a:ext uri="{FF2B5EF4-FFF2-40B4-BE49-F238E27FC236}">
                    <a16:creationId xmlns:a16="http://schemas.microsoft.com/office/drawing/2014/main" id="{B11BD42C-3F28-9C43-8CD1-E9E3F5D06A58}"/>
                  </a:ext>
                </a:extLst>
              </p:cNvPr>
              <p:cNvCxnSpPr>
                <a:cxnSpLocks/>
              </p:cNvCxnSpPr>
              <p:nvPr/>
            </p:nvCxnSpPr>
            <p:spPr>
              <a:xfrm>
                <a:off x="1342993" y="1661857"/>
                <a:ext cx="12738" cy="1459274"/>
              </a:xfrm>
              <a:prstGeom prst="straightConnector1">
                <a:avLst/>
              </a:prstGeom>
              <a:grpFill/>
              <a:ln w="15875">
                <a:solidFill>
                  <a:schemeClr val="accent5">
                    <a:lumMod val="60000"/>
                    <a:lumOff val="40000"/>
                  </a:schemeClr>
                </a:solidFill>
                <a:prstDash val="solid"/>
                <a:headEnd type="none" w="sm" len="sm"/>
                <a:tailEnd type="triangle" w="med" len="sm"/>
              </a:ln>
            </p:spPr>
            <p:style>
              <a:lnRef idx="1">
                <a:schemeClr val="accent1"/>
              </a:lnRef>
              <a:fillRef idx="0">
                <a:schemeClr val="accent1"/>
              </a:fillRef>
              <a:effectRef idx="0">
                <a:schemeClr val="accent1"/>
              </a:effectRef>
              <a:fontRef idx="minor">
                <a:schemeClr val="tx1"/>
              </a:fontRef>
            </p:style>
          </p:cxnSp>
        </p:grpSp>
        <p:grpSp>
          <p:nvGrpSpPr>
            <p:cNvPr id="205" name="Group 204">
              <a:extLst>
                <a:ext uri="{FF2B5EF4-FFF2-40B4-BE49-F238E27FC236}">
                  <a16:creationId xmlns:a16="http://schemas.microsoft.com/office/drawing/2014/main" id="{C693E562-16DD-154F-AA89-4F9CF1CA2EC5}"/>
                </a:ext>
              </a:extLst>
            </p:cNvPr>
            <p:cNvGrpSpPr/>
            <p:nvPr/>
          </p:nvGrpSpPr>
          <p:grpSpPr>
            <a:xfrm>
              <a:off x="7108668" y="3200082"/>
              <a:ext cx="1642540" cy="2524734"/>
              <a:chOff x="288625" y="87842"/>
              <a:chExt cx="1642540" cy="2524734"/>
            </a:xfrm>
            <a:noFill/>
          </p:grpSpPr>
          <p:sp>
            <p:nvSpPr>
              <p:cNvPr id="230" name="Rectangle 229">
                <a:extLst>
                  <a:ext uri="{FF2B5EF4-FFF2-40B4-BE49-F238E27FC236}">
                    <a16:creationId xmlns:a16="http://schemas.microsoft.com/office/drawing/2014/main" id="{7F3FEDFE-4DFD-E448-A4C6-93B56E78EC67}"/>
                  </a:ext>
                </a:extLst>
              </p:cNvPr>
              <p:cNvSpPr/>
              <p:nvPr/>
            </p:nvSpPr>
            <p:spPr>
              <a:xfrm>
                <a:off x="288625" y="1779565"/>
                <a:ext cx="1642540" cy="833011"/>
              </a:xfrm>
              <a:prstGeom prst="rect">
                <a:avLst/>
              </a:prstGeom>
              <a:grpFill/>
              <a:ln w="158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31" name="Straight Arrow Connector 230">
                <a:extLst>
                  <a:ext uri="{FF2B5EF4-FFF2-40B4-BE49-F238E27FC236}">
                    <a16:creationId xmlns:a16="http://schemas.microsoft.com/office/drawing/2014/main" id="{7982DFDC-770F-5945-B320-600BE32611D7}"/>
                  </a:ext>
                </a:extLst>
              </p:cNvPr>
              <p:cNvCxnSpPr>
                <a:cxnSpLocks/>
              </p:cNvCxnSpPr>
              <p:nvPr/>
            </p:nvCxnSpPr>
            <p:spPr>
              <a:xfrm flipV="1">
                <a:off x="323010" y="87842"/>
                <a:ext cx="0" cy="1691723"/>
              </a:xfrm>
              <a:prstGeom prst="straightConnector1">
                <a:avLst/>
              </a:prstGeom>
              <a:grpFill/>
              <a:ln w="15875">
                <a:solidFill>
                  <a:schemeClr val="accent5">
                    <a:lumMod val="60000"/>
                    <a:lumOff val="40000"/>
                  </a:schemeClr>
                </a:solidFill>
                <a:prstDash val="solid"/>
                <a:headEnd type="none" w="sm" len="sm"/>
                <a:tailEnd type="triangle" w="med" len="sm"/>
              </a:ln>
            </p:spPr>
            <p:style>
              <a:lnRef idx="1">
                <a:schemeClr val="accent1"/>
              </a:lnRef>
              <a:fillRef idx="0">
                <a:schemeClr val="accent1"/>
              </a:fillRef>
              <a:effectRef idx="0">
                <a:schemeClr val="accent1"/>
              </a:effectRef>
              <a:fontRef idx="minor">
                <a:schemeClr val="tx1"/>
              </a:fontRef>
            </p:style>
          </p:cxnSp>
        </p:grpSp>
        <p:grpSp>
          <p:nvGrpSpPr>
            <p:cNvPr id="206" name="Group 205">
              <a:extLst>
                <a:ext uri="{FF2B5EF4-FFF2-40B4-BE49-F238E27FC236}">
                  <a16:creationId xmlns:a16="http://schemas.microsoft.com/office/drawing/2014/main" id="{6582A31A-DE83-EE47-AF38-CB20C7C3D104}"/>
                </a:ext>
              </a:extLst>
            </p:cNvPr>
            <p:cNvGrpSpPr/>
            <p:nvPr/>
          </p:nvGrpSpPr>
          <p:grpSpPr>
            <a:xfrm>
              <a:off x="307077" y="4173413"/>
              <a:ext cx="1249899" cy="1551403"/>
              <a:chOff x="180412" y="73224"/>
              <a:chExt cx="1249899" cy="1551403"/>
            </a:xfrm>
            <a:noFill/>
          </p:grpSpPr>
          <p:sp>
            <p:nvSpPr>
              <p:cNvPr id="228" name="Rectangle 227">
                <a:extLst>
                  <a:ext uri="{FF2B5EF4-FFF2-40B4-BE49-F238E27FC236}">
                    <a16:creationId xmlns:a16="http://schemas.microsoft.com/office/drawing/2014/main" id="{6846CFB2-5067-C740-ACDF-A85276ED143E}"/>
                  </a:ext>
                </a:extLst>
              </p:cNvPr>
              <p:cNvSpPr/>
              <p:nvPr/>
            </p:nvSpPr>
            <p:spPr>
              <a:xfrm>
                <a:off x="180412" y="781916"/>
                <a:ext cx="1249899" cy="842711"/>
              </a:xfrm>
              <a:prstGeom prst="rect">
                <a:avLst/>
              </a:prstGeom>
              <a:grpFill/>
              <a:ln w="158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9" name="Straight Arrow Connector 228">
                <a:extLst>
                  <a:ext uri="{FF2B5EF4-FFF2-40B4-BE49-F238E27FC236}">
                    <a16:creationId xmlns:a16="http://schemas.microsoft.com/office/drawing/2014/main" id="{B8837574-440F-7446-BE76-02C6FFC08169}"/>
                  </a:ext>
                </a:extLst>
              </p:cNvPr>
              <p:cNvCxnSpPr>
                <a:cxnSpLocks/>
              </p:cNvCxnSpPr>
              <p:nvPr/>
            </p:nvCxnSpPr>
            <p:spPr>
              <a:xfrm flipH="1" flipV="1">
                <a:off x="1287249" y="73224"/>
                <a:ext cx="1" cy="714688"/>
              </a:xfrm>
              <a:prstGeom prst="straightConnector1">
                <a:avLst/>
              </a:prstGeom>
              <a:grpFill/>
              <a:ln w="15875">
                <a:solidFill>
                  <a:schemeClr val="accent5">
                    <a:lumMod val="60000"/>
                    <a:lumOff val="40000"/>
                  </a:schemeClr>
                </a:solidFill>
                <a:prstDash val="solid"/>
                <a:headEnd type="none" w="sm" len="sm"/>
                <a:tailEnd type="triangle" w="med" len="sm"/>
              </a:ln>
            </p:spPr>
            <p:style>
              <a:lnRef idx="1">
                <a:schemeClr val="accent1"/>
              </a:lnRef>
              <a:fillRef idx="0">
                <a:schemeClr val="accent1"/>
              </a:fillRef>
              <a:effectRef idx="0">
                <a:schemeClr val="accent1"/>
              </a:effectRef>
              <a:fontRef idx="minor">
                <a:schemeClr val="tx1"/>
              </a:fontRef>
            </p:style>
          </p:cxnSp>
        </p:grpSp>
        <p:grpSp>
          <p:nvGrpSpPr>
            <p:cNvPr id="207" name="Group 206">
              <a:extLst>
                <a:ext uri="{FF2B5EF4-FFF2-40B4-BE49-F238E27FC236}">
                  <a16:creationId xmlns:a16="http://schemas.microsoft.com/office/drawing/2014/main" id="{A112C984-ACD4-7948-BAC1-21D79B190BC0}"/>
                </a:ext>
              </a:extLst>
            </p:cNvPr>
            <p:cNvGrpSpPr/>
            <p:nvPr/>
          </p:nvGrpSpPr>
          <p:grpSpPr>
            <a:xfrm>
              <a:off x="130498" y="4718999"/>
              <a:ext cx="1386502" cy="2049864"/>
              <a:chOff x="155510" y="-316361"/>
              <a:chExt cx="1386502" cy="2049864"/>
            </a:xfrm>
            <a:noFill/>
          </p:grpSpPr>
          <p:sp>
            <p:nvSpPr>
              <p:cNvPr id="226" name="Rectangle 225">
                <a:extLst>
                  <a:ext uri="{FF2B5EF4-FFF2-40B4-BE49-F238E27FC236}">
                    <a16:creationId xmlns:a16="http://schemas.microsoft.com/office/drawing/2014/main" id="{1BF14F3B-C00F-EE40-AF2D-5619FD59C9E0}"/>
                  </a:ext>
                </a:extLst>
              </p:cNvPr>
              <p:cNvSpPr/>
              <p:nvPr/>
            </p:nvSpPr>
            <p:spPr>
              <a:xfrm>
                <a:off x="155510" y="781916"/>
                <a:ext cx="1386502" cy="951587"/>
              </a:xfrm>
              <a:prstGeom prst="rect">
                <a:avLst/>
              </a:prstGeom>
              <a:grpFill/>
              <a:ln w="158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7" name="Straight Arrow Connector 226">
                <a:extLst>
                  <a:ext uri="{FF2B5EF4-FFF2-40B4-BE49-F238E27FC236}">
                    <a16:creationId xmlns:a16="http://schemas.microsoft.com/office/drawing/2014/main" id="{0975596F-6BF6-D148-9C38-C881B5606CFC}"/>
                  </a:ext>
                </a:extLst>
              </p:cNvPr>
              <p:cNvCxnSpPr>
                <a:cxnSpLocks/>
              </p:cNvCxnSpPr>
              <p:nvPr/>
            </p:nvCxnSpPr>
            <p:spPr>
              <a:xfrm flipV="1">
                <a:off x="251504" y="-316361"/>
                <a:ext cx="0" cy="1098278"/>
              </a:xfrm>
              <a:prstGeom prst="straightConnector1">
                <a:avLst/>
              </a:prstGeom>
              <a:grpFill/>
              <a:ln w="15875">
                <a:solidFill>
                  <a:schemeClr val="accent5">
                    <a:lumMod val="60000"/>
                    <a:lumOff val="40000"/>
                  </a:schemeClr>
                </a:solidFill>
                <a:prstDash val="solid"/>
                <a:headEnd type="none" w="sm" len="sm"/>
                <a:tailEnd type="triangle" w="med" len="sm"/>
              </a:ln>
            </p:spPr>
            <p:style>
              <a:lnRef idx="1">
                <a:schemeClr val="accent1"/>
              </a:lnRef>
              <a:fillRef idx="0">
                <a:schemeClr val="accent1"/>
              </a:fillRef>
              <a:effectRef idx="0">
                <a:schemeClr val="accent1"/>
              </a:effectRef>
              <a:fontRef idx="minor">
                <a:schemeClr val="tx1"/>
              </a:fontRef>
            </p:style>
          </p:cxnSp>
        </p:grpSp>
        <p:grpSp>
          <p:nvGrpSpPr>
            <p:cNvPr id="208" name="Group 207">
              <a:extLst>
                <a:ext uri="{FF2B5EF4-FFF2-40B4-BE49-F238E27FC236}">
                  <a16:creationId xmlns:a16="http://schemas.microsoft.com/office/drawing/2014/main" id="{7431C62D-6BA6-024C-8A76-66C01D5171A3}"/>
                </a:ext>
              </a:extLst>
            </p:cNvPr>
            <p:cNvGrpSpPr/>
            <p:nvPr/>
          </p:nvGrpSpPr>
          <p:grpSpPr>
            <a:xfrm>
              <a:off x="1884228" y="4173413"/>
              <a:ext cx="1671936" cy="1553756"/>
              <a:chOff x="180412" y="70871"/>
              <a:chExt cx="1671936" cy="1553756"/>
            </a:xfrm>
            <a:noFill/>
          </p:grpSpPr>
          <p:sp>
            <p:nvSpPr>
              <p:cNvPr id="224" name="Rectangle 223">
                <a:extLst>
                  <a:ext uri="{FF2B5EF4-FFF2-40B4-BE49-F238E27FC236}">
                    <a16:creationId xmlns:a16="http://schemas.microsoft.com/office/drawing/2014/main" id="{E9EEE017-0C24-0046-A0BB-36EBBA7744EB}"/>
                  </a:ext>
                </a:extLst>
              </p:cNvPr>
              <p:cNvSpPr/>
              <p:nvPr/>
            </p:nvSpPr>
            <p:spPr>
              <a:xfrm>
                <a:off x="180412" y="781916"/>
                <a:ext cx="1671936" cy="842711"/>
              </a:xfrm>
              <a:prstGeom prst="rect">
                <a:avLst/>
              </a:prstGeom>
              <a:grpFill/>
              <a:ln w="158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5" name="Straight Arrow Connector 224">
                <a:extLst>
                  <a:ext uri="{FF2B5EF4-FFF2-40B4-BE49-F238E27FC236}">
                    <a16:creationId xmlns:a16="http://schemas.microsoft.com/office/drawing/2014/main" id="{4E0123CD-A9D5-864A-BE46-39244BCD7493}"/>
                  </a:ext>
                </a:extLst>
              </p:cNvPr>
              <p:cNvCxnSpPr>
                <a:cxnSpLocks/>
              </p:cNvCxnSpPr>
              <p:nvPr/>
            </p:nvCxnSpPr>
            <p:spPr>
              <a:xfrm flipH="1" flipV="1">
                <a:off x="1171290" y="70871"/>
                <a:ext cx="1" cy="714688"/>
              </a:xfrm>
              <a:prstGeom prst="straightConnector1">
                <a:avLst/>
              </a:prstGeom>
              <a:grpFill/>
              <a:ln w="15875">
                <a:solidFill>
                  <a:schemeClr val="accent5">
                    <a:lumMod val="60000"/>
                    <a:lumOff val="40000"/>
                  </a:schemeClr>
                </a:solidFill>
                <a:prstDash val="solid"/>
                <a:headEnd type="none" w="sm" len="sm"/>
                <a:tailEnd type="triangle" w="med" len="sm"/>
              </a:ln>
            </p:spPr>
            <p:style>
              <a:lnRef idx="1">
                <a:schemeClr val="accent1"/>
              </a:lnRef>
              <a:fillRef idx="0">
                <a:schemeClr val="accent1"/>
              </a:fillRef>
              <a:effectRef idx="0">
                <a:schemeClr val="accent1"/>
              </a:effectRef>
              <a:fontRef idx="minor">
                <a:schemeClr val="tx1"/>
              </a:fontRef>
            </p:style>
          </p:cxnSp>
        </p:grpSp>
        <p:grpSp>
          <p:nvGrpSpPr>
            <p:cNvPr id="209" name="Group 208">
              <a:extLst>
                <a:ext uri="{FF2B5EF4-FFF2-40B4-BE49-F238E27FC236}">
                  <a16:creationId xmlns:a16="http://schemas.microsoft.com/office/drawing/2014/main" id="{01DA6AFD-BA46-DD47-8CA3-F0046F68A86B}"/>
                </a:ext>
              </a:extLst>
            </p:cNvPr>
            <p:cNvGrpSpPr/>
            <p:nvPr/>
          </p:nvGrpSpPr>
          <p:grpSpPr>
            <a:xfrm>
              <a:off x="1636779" y="4720751"/>
              <a:ext cx="1559025" cy="2049864"/>
              <a:chOff x="155509" y="-316361"/>
              <a:chExt cx="1559025" cy="2049864"/>
            </a:xfrm>
            <a:noFill/>
          </p:grpSpPr>
          <p:sp>
            <p:nvSpPr>
              <p:cNvPr id="222" name="Rectangle 221">
                <a:extLst>
                  <a:ext uri="{FF2B5EF4-FFF2-40B4-BE49-F238E27FC236}">
                    <a16:creationId xmlns:a16="http://schemas.microsoft.com/office/drawing/2014/main" id="{2B8755D2-25A9-F147-93D9-FE09A1AA5008}"/>
                  </a:ext>
                </a:extLst>
              </p:cNvPr>
              <p:cNvSpPr/>
              <p:nvPr/>
            </p:nvSpPr>
            <p:spPr>
              <a:xfrm>
                <a:off x="155509" y="781916"/>
                <a:ext cx="1559025" cy="951587"/>
              </a:xfrm>
              <a:prstGeom prst="rect">
                <a:avLst/>
              </a:prstGeom>
              <a:grpFill/>
              <a:ln w="158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3" name="Straight Arrow Connector 222">
                <a:extLst>
                  <a:ext uri="{FF2B5EF4-FFF2-40B4-BE49-F238E27FC236}">
                    <a16:creationId xmlns:a16="http://schemas.microsoft.com/office/drawing/2014/main" id="{42C1B2B3-A009-DD49-B080-D24363BF7532}"/>
                  </a:ext>
                </a:extLst>
              </p:cNvPr>
              <p:cNvCxnSpPr>
                <a:cxnSpLocks/>
              </p:cNvCxnSpPr>
              <p:nvPr/>
            </p:nvCxnSpPr>
            <p:spPr>
              <a:xfrm flipV="1">
                <a:off x="251504" y="-316361"/>
                <a:ext cx="0" cy="1098278"/>
              </a:xfrm>
              <a:prstGeom prst="straightConnector1">
                <a:avLst/>
              </a:prstGeom>
              <a:grpFill/>
              <a:ln w="15875">
                <a:solidFill>
                  <a:schemeClr val="accent5">
                    <a:lumMod val="60000"/>
                    <a:lumOff val="40000"/>
                  </a:schemeClr>
                </a:solidFill>
                <a:prstDash val="solid"/>
                <a:headEnd type="none" w="sm" len="sm"/>
                <a:tailEnd type="triangle" w="med" len="sm"/>
              </a:ln>
            </p:spPr>
            <p:style>
              <a:lnRef idx="1">
                <a:schemeClr val="accent1"/>
              </a:lnRef>
              <a:fillRef idx="0">
                <a:schemeClr val="accent1"/>
              </a:fillRef>
              <a:effectRef idx="0">
                <a:schemeClr val="accent1"/>
              </a:effectRef>
              <a:fontRef idx="minor">
                <a:schemeClr val="tx1"/>
              </a:fontRef>
            </p:style>
          </p:cxnSp>
        </p:grpSp>
        <p:grpSp>
          <p:nvGrpSpPr>
            <p:cNvPr id="210" name="Group 209">
              <a:extLst>
                <a:ext uri="{FF2B5EF4-FFF2-40B4-BE49-F238E27FC236}">
                  <a16:creationId xmlns:a16="http://schemas.microsoft.com/office/drawing/2014/main" id="{26911475-D62B-E449-96C7-6797282835C4}"/>
                </a:ext>
              </a:extLst>
            </p:cNvPr>
            <p:cNvGrpSpPr/>
            <p:nvPr/>
          </p:nvGrpSpPr>
          <p:grpSpPr>
            <a:xfrm>
              <a:off x="3319496" y="4718999"/>
              <a:ext cx="1336764" cy="2051616"/>
              <a:chOff x="155510" y="-318113"/>
              <a:chExt cx="1336764" cy="2051616"/>
            </a:xfrm>
            <a:noFill/>
          </p:grpSpPr>
          <p:sp>
            <p:nvSpPr>
              <p:cNvPr id="220" name="Rectangle 219">
                <a:extLst>
                  <a:ext uri="{FF2B5EF4-FFF2-40B4-BE49-F238E27FC236}">
                    <a16:creationId xmlns:a16="http://schemas.microsoft.com/office/drawing/2014/main" id="{2458CFA3-391E-F646-8299-AABE88B4CB21}"/>
                  </a:ext>
                </a:extLst>
              </p:cNvPr>
              <p:cNvSpPr/>
              <p:nvPr/>
            </p:nvSpPr>
            <p:spPr>
              <a:xfrm>
                <a:off x="155510" y="781916"/>
                <a:ext cx="1336764" cy="951587"/>
              </a:xfrm>
              <a:prstGeom prst="rect">
                <a:avLst/>
              </a:prstGeom>
              <a:grpFill/>
              <a:ln w="158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1" name="Straight Arrow Connector 220">
                <a:extLst>
                  <a:ext uri="{FF2B5EF4-FFF2-40B4-BE49-F238E27FC236}">
                    <a16:creationId xmlns:a16="http://schemas.microsoft.com/office/drawing/2014/main" id="{520F690E-E64F-2B41-A2FC-64667017F208}"/>
                  </a:ext>
                </a:extLst>
              </p:cNvPr>
              <p:cNvCxnSpPr>
                <a:cxnSpLocks/>
              </p:cNvCxnSpPr>
              <p:nvPr/>
            </p:nvCxnSpPr>
            <p:spPr>
              <a:xfrm flipV="1">
                <a:off x="587908" y="-318113"/>
                <a:ext cx="0" cy="1107786"/>
              </a:xfrm>
              <a:prstGeom prst="straightConnector1">
                <a:avLst/>
              </a:prstGeom>
              <a:grpFill/>
              <a:ln w="15875">
                <a:solidFill>
                  <a:schemeClr val="accent5">
                    <a:lumMod val="60000"/>
                    <a:lumOff val="40000"/>
                  </a:schemeClr>
                </a:solidFill>
                <a:prstDash val="solid"/>
                <a:headEnd type="none" w="sm" len="sm"/>
                <a:tailEnd type="triangle" w="med" len="sm"/>
              </a:ln>
            </p:spPr>
            <p:style>
              <a:lnRef idx="1">
                <a:schemeClr val="accent1"/>
              </a:lnRef>
              <a:fillRef idx="0">
                <a:schemeClr val="accent1"/>
              </a:fillRef>
              <a:effectRef idx="0">
                <a:schemeClr val="accent1"/>
              </a:effectRef>
              <a:fontRef idx="minor">
                <a:schemeClr val="tx1"/>
              </a:fontRef>
            </p:style>
          </p:cxnSp>
        </p:grpSp>
        <p:grpSp>
          <p:nvGrpSpPr>
            <p:cNvPr id="211" name="Group 210">
              <a:extLst>
                <a:ext uri="{FF2B5EF4-FFF2-40B4-BE49-F238E27FC236}">
                  <a16:creationId xmlns:a16="http://schemas.microsoft.com/office/drawing/2014/main" id="{305414BD-2C16-7E41-A1BD-9E2B0FC7656A}"/>
                </a:ext>
              </a:extLst>
            </p:cNvPr>
            <p:cNvGrpSpPr/>
            <p:nvPr/>
          </p:nvGrpSpPr>
          <p:grpSpPr>
            <a:xfrm>
              <a:off x="4050176" y="4530757"/>
              <a:ext cx="1541084" cy="1196412"/>
              <a:chOff x="293306" y="428215"/>
              <a:chExt cx="1541084" cy="1196412"/>
            </a:xfrm>
            <a:noFill/>
          </p:grpSpPr>
          <p:sp>
            <p:nvSpPr>
              <p:cNvPr id="218" name="Rectangle 217">
                <a:extLst>
                  <a:ext uri="{FF2B5EF4-FFF2-40B4-BE49-F238E27FC236}">
                    <a16:creationId xmlns:a16="http://schemas.microsoft.com/office/drawing/2014/main" id="{ACFE0266-6FB5-C34D-A327-E04B6F9EBF5F}"/>
                  </a:ext>
                </a:extLst>
              </p:cNvPr>
              <p:cNvSpPr/>
              <p:nvPr/>
            </p:nvSpPr>
            <p:spPr>
              <a:xfrm>
                <a:off x="293306" y="781916"/>
                <a:ext cx="1541084" cy="842711"/>
              </a:xfrm>
              <a:prstGeom prst="rect">
                <a:avLst/>
              </a:prstGeom>
              <a:grpFill/>
              <a:ln w="158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9" name="Straight Arrow Connector 218">
                <a:extLst>
                  <a:ext uri="{FF2B5EF4-FFF2-40B4-BE49-F238E27FC236}">
                    <a16:creationId xmlns:a16="http://schemas.microsoft.com/office/drawing/2014/main" id="{0E1234EE-45C8-E34C-A38E-EC91FB748060}"/>
                  </a:ext>
                </a:extLst>
              </p:cNvPr>
              <p:cNvCxnSpPr>
                <a:cxnSpLocks/>
              </p:cNvCxnSpPr>
              <p:nvPr/>
            </p:nvCxnSpPr>
            <p:spPr>
              <a:xfrm flipH="1" flipV="1">
                <a:off x="1171292" y="428215"/>
                <a:ext cx="1" cy="357344"/>
              </a:xfrm>
              <a:prstGeom prst="straightConnector1">
                <a:avLst/>
              </a:prstGeom>
              <a:grpFill/>
              <a:ln w="15875">
                <a:solidFill>
                  <a:schemeClr val="accent5">
                    <a:lumMod val="60000"/>
                    <a:lumOff val="40000"/>
                  </a:schemeClr>
                </a:solidFill>
                <a:prstDash val="solid"/>
                <a:headEnd type="none" w="sm" len="sm"/>
                <a:tailEnd type="triangle" w="med" len="sm"/>
              </a:ln>
            </p:spPr>
            <p:style>
              <a:lnRef idx="1">
                <a:schemeClr val="accent1"/>
              </a:lnRef>
              <a:fillRef idx="0">
                <a:schemeClr val="accent1"/>
              </a:fillRef>
              <a:effectRef idx="0">
                <a:schemeClr val="accent1"/>
              </a:effectRef>
              <a:fontRef idx="minor">
                <a:schemeClr val="tx1"/>
              </a:fontRef>
            </p:style>
          </p:cxnSp>
        </p:grpSp>
        <p:grpSp>
          <p:nvGrpSpPr>
            <p:cNvPr id="212" name="Group 211">
              <a:extLst>
                <a:ext uri="{FF2B5EF4-FFF2-40B4-BE49-F238E27FC236}">
                  <a16:creationId xmlns:a16="http://schemas.microsoft.com/office/drawing/2014/main" id="{9EA23304-2CF8-1E49-8233-6C3C3BD3440E}"/>
                </a:ext>
              </a:extLst>
            </p:cNvPr>
            <p:cNvGrpSpPr/>
            <p:nvPr/>
          </p:nvGrpSpPr>
          <p:grpSpPr>
            <a:xfrm>
              <a:off x="5830394" y="3914384"/>
              <a:ext cx="1188235" cy="1810432"/>
              <a:chOff x="155510" y="-174115"/>
              <a:chExt cx="1188235" cy="1907618"/>
            </a:xfrm>
            <a:noFill/>
          </p:grpSpPr>
          <p:sp>
            <p:nvSpPr>
              <p:cNvPr id="216" name="Rectangle 215">
                <a:extLst>
                  <a:ext uri="{FF2B5EF4-FFF2-40B4-BE49-F238E27FC236}">
                    <a16:creationId xmlns:a16="http://schemas.microsoft.com/office/drawing/2014/main" id="{555847F6-F11D-8147-A3DB-5EA5FDB3C39F}"/>
                  </a:ext>
                </a:extLst>
              </p:cNvPr>
              <p:cNvSpPr/>
              <p:nvPr/>
            </p:nvSpPr>
            <p:spPr>
              <a:xfrm>
                <a:off x="155510" y="851174"/>
                <a:ext cx="1188235" cy="882329"/>
              </a:xfrm>
              <a:prstGeom prst="rect">
                <a:avLst/>
              </a:prstGeom>
              <a:grpFill/>
              <a:ln w="158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7" name="Straight Arrow Connector 216">
                <a:extLst>
                  <a:ext uri="{FF2B5EF4-FFF2-40B4-BE49-F238E27FC236}">
                    <a16:creationId xmlns:a16="http://schemas.microsoft.com/office/drawing/2014/main" id="{229CD26D-19F5-FA41-B2E4-CB0203740FD7}"/>
                  </a:ext>
                </a:extLst>
              </p:cNvPr>
              <p:cNvCxnSpPr>
                <a:cxnSpLocks/>
              </p:cNvCxnSpPr>
              <p:nvPr/>
            </p:nvCxnSpPr>
            <p:spPr>
              <a:xfrm flipV="1">
                <a:off x="506628" y="-174115"/>
                <a:ext cx="0" cy="1019669"/>
              </a:xfrm>
              <a:prstGeom prst="straightConnector1">
                <a:avLst/>
              </a:prstGeom>
              <a:grpFill/>
              <a:ln w="15875">
                <a:solidFill>
                  <a:schemeClr val="accent5">
                    <a:lumMod val="60000"/>
                    <a:lumOff val="40000"/>
                  </a:schemeClr>
                </a:solidFill>
                <a:prstDash val="solid"/>
                <a:headEnd type="none" w="sm" len="sm"/>
                <a:tailEnd type="triangle" w="med" len="sm"/>
              </a:ln>
            </p:spPr>
            <p:style>
              <a:lnRef idx="1">
                <a:schemeClr val="accent1"/>
              </a:lnRef>
              <a:fillRef idx="0">
                <a:schemeClr val="accent1"/>
              </a:fillRef>
              <a:effectRef idx="0">
                <a:schemeClr val="accent1"/>
              </a:effectRef>
              <a:fontRef idx="minor">
                <a:schemeClr val="tx1"/>
              </a:fontRef>
            </p:style>
          </p:cxnSp>
        </p:grpSp>
        <p:grpSp>
          <p:nvGrpSpPr>
            <p:cNvPr id="213" name="Group 212">
              <a:extLst>
                <a:ext uri="{FF2B5EF4-FFF2-40B4-BE49-F238E27FC236}">
                  <a16:creationId xmlns:a16="http://schemas.microsoft.com/office/drawing/2014/main" id="{E57671B9-9BA1-A143-8331-01DCC202BEC1}"/>
                </a:ext>
              </a:extLst>
            </p:cNvPr>
            <p:cNvGrpSpPr/>
            <p:nvPr/>
          </p:nvGrpSpPr>
          <p:grpSpPr>
            <a:xfrm>
              <a:off x="6679954" y="3891198"/>
              <a:ext cx="2305567" cy="2827729"/>
              <a:chOff x="-875256" y="-1203102"/>
              <a:chExt cx="2305567" cy="2827729"/>
            </a:xfrm>
            <a:noFill/>
          </p:grpSpPr>
          <p:sp>
            <p:nvSpPr>
              <p:cNvPr id="214" name="Rectangle 213">
                <a:extLst>
                  <a:ext uri="{FF2B5EF4-FFF2-40B4-BE49-F238E27FC236}">
                    <a16:creationId xmlns:a16="http://schemas.microsoft.com/office/drawing/2014/main" id="{CB5937FF-B2B1-EC41-B2C2-799C8D7A0BC6}"/>
                  </a:ext>
                </a:extLst>
              </p:cNvPr>
              <p:cNvSpPr/>
              <p:nvPr/>
            </p:nvSpPr>
            <p:spPr>
              <a:xfrm>
                <a:off x="-875256" y="781916"/>
                <a:ext cx="2305567" cy="842711"/>
              </a:xfrm>
              <a:prstGeom prst="rect">
                <a:avLst/>
              </a:prstGeom>
              <a:grpFill/>
              <a:ln w="158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5" name="Straight Arrow Connector 214">
                <a:extLst>
                  <a:ext uri="{FF2B5EF4-FFF2-40B4-BE49-F238E27FC236}">
                    <a16:creationId xmlns:a16="http://schemas.microsoft.com/office/drawing/2014/main" id="{954779DF-478F-424A-96C3-B6FD19495C20}"/>
                  </a:ext>
                </a:extLst>
              </p:cNvPr>
              <p:cNvCxnSpPr>
                <a:cxnSpLocks/>
              </p:cNvCxnSpPr>
              <p:nvPr/>
            </p:nvCxnSpPr>
            <p:spPr>
              <a:xfrm flipH="1" flipV="1">
                <a:off x="1277265" y="-1203102"/>
                <a:ext cx="9986" cy="1991014"/>
              </a:xfrm>
              <a:prstGeom prst="straightConnector1">
                <a:avLst/>
              </a:prstGeom>
              <a:grpFill/>
              <a:ln w="15875">
                <a:solidFill>
                  <a:schemeClr val="accent5">
                    <a:lumMod val="60000"/>
                    <a:lumOff val="40000"/>
                  </a:schemeClr>
                </a:solidFill>
                <a:prstDash val="solid"/>
                <a:headEnd type="none" w="sm" len="sm"/>
                <a:tailEnd type="triangle" w="med" len="sm"/>
              </a:ln>
            </p:spPr>
            <p:style>
              <a:lnRef idx="1">
                <a:schemeClr val="accent1"/>
              </a:lnRef>
              <a:fillRef idx="0">
                <a:schemeClr val="accent1"/>
              </a:fillRef>
              <a:effectRef idx="0">
                <a:schemeClr val="accent1"/>
              </a:effectRef>
              <a:fontRef idx="minor">
                <a:schemeClr val="tx1"/>
              </a:fontRef>
            </p:style>
          </p:cxnSp>
        </p:grpSp>
      </p:grpSp>
      <p:sp>
        <p:nvSpPr>
          <p:cNvPr id="250" name="TextBox 249">
            <a:extLst>
              <a:ext uri="{FF2B5EF4-FFF2-40B4-BE49-F238E27FC236}">
                <a16:creationId xmlns:a16="http://schemas.microsoft.com/office/drawing/2014/main" id="{6BFED950-0B85-D54A-A9DB-F22939C0B764}"/>
              </a:ext>
            </a:extLst>
          </p:cNvPr>
          <p:cNvSpPr txBox="1"/>
          <p:nvPr/>
        </p:nvSpPr>
        <p:spPr>
          <a:xfrm>
            <a:off x="5132177" y="207167"/>
            <a:ext cx="1742173" cy="276999"/>
          </a:xfrm>
          <a:prstGeom prst="rect">
            <a:avLst/>
          </a:prstGeom>
          <a:noFill/>
        </p:spPr>
        <p:txBody>
          <a:bodyPr wrap="square" rtlCol="0">
            <a:spAutoFit/>
          </a:bodyPr>
          <a:lstStyle/>
          <a:p>
            <a:r>
              <a:rPr lang="en-US" sz="1200" dirty="0" err="1">
                <a:solidFill>
                  <a:schemeClr val="bg1"/>
                </a:solidFill>
              </a:rPr>
              <a:t>climateinteractive.org</a:t>
            </a:r>
            <a:endParaRPr lang="en-US" sz="1200" dirty="0">
              <a:solidFill>
                <a:schemeClr val="bg1"/>
              </a:solidFill>
            </a:endParaRPr>
          </a:p>
        </p:txBody>
      </p:sp>
      <p:sp>
        <p:nvSpPr>
          <p:cNvPr id="251" name="Rectangle 250">
            <a:extLst>
              <a:ext uri="{FF2B5EF4-FFF2-40B4-BE49-F238E27FC236}">
                <a16:creationId xmlns:a16="http://schemas.microsoft.com/office/drawing/2014/main" id="{F8684B54-BE6A-C64B-A0B3-141708820398}"/>
              </a:ext>
            </a:extLst>
          </p:cNvPr>
          <p:cNvSpPr/>
          <p:nvPr/>
        </p:nvSpPr>
        <p:spPr>
          <a:xfrm>
            <a:off x="1227287" y="0"/>
            <a:ext cx="9231946" cy="6858000"/>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6" name="Picture 125">
            <a:extLst>
              <a:ext uri="{FF2B5EF4-FFF2-40B4-BE49-F238E27FC236}">
                <a16:creationId xmlns:a16="http://schemas.microsoft.com/office/drawing/2014/main" id="{E3D8C6B6-D78B-A84A-9D25-17A4D81C8A02}"/>
              </a:ext>
            </a:extLst>
          </p:cNvPr>
          <p:cNvPicPr>
            <a:picLocks noChangeAspect="1"/>
          </p:cNvPicPr>
          <p:nvPr/>
        </p:nvPicPr>
        <p:blipFill>
          <a:blip r:embed="rId42" cstate="screen">
            <a:extLst>
              <a:ext uri="{28A0092B-C50C-407E-A947-70E740481C1C}">
                <a14:useLocalDpi xmlns:a14="http://schemas.microsoft.com/office/drawing/2010/main"/>
              </a:ext>
            </a:extLst>
          </a:blip>
          <a:stretch>
            <a:fillRect/>
          </a:stretch>
        </p:blipFill>
        <p:spPr>
          <a:xfrm>
            <a:off x="10472738" y="6140871"/>
            <a:ext cx="1523999" cy="573592"/>
          </a:xfrm>
          <a:prstGeom prst="rect">
            <a:avLst/>
          </a:prstGeom>
        </p:spPr>
      </p:pic>
    </p:spTree>
    <p:extLst>
      <p:ext uri="{BB962C8B-B14F-4D97-AF65-F5344CB8AC3E}">
        <p14:creationId xmlns:p14="http://schemas.microsoft.com/office/powerpoint/2010/main" val="18191532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51EFB-03DB-324B-A5F0-4AF95BBAEDB3}"/>
              </a:ext>
            </a:extLst>
          </p:cNvPr>
          <p:cNvSpPr>
            <a:spLocks noGrp="1"/>
          </p:cNvSpPr>
          <p:nvPr>
            <p:ph type="ctrTitle"/>
          </p:nvPr>
        </p:nvSpPr>
        <p:spPr/>
        <p:txBody>
          <a:bodyPr/>
          <a:lstStyle/>
          <a:p>
            <a:r>
              <a:rPr lang="en-US" dirty="0">
                <a:ea typeface="Calibri"/>
                <a:cs typeface="Calibri"/>
                <a:sym typeface="Calibri"/>
              </a:rPr>
              <a:t>What Will It Take?</a:t>
            </a:r>
          </a:p>
        </p:txBody>
      </p:sp>
      <p:sp>
        <p:nvSpPr>
          <p:cNvPr id="3" name="Content Placeholder 2"/>
          <p:cNvSpPr>
            <a:spLocks noGrp="1"/>
          </p:cNvSpPr>
          <p:nvPr>
            <p:ph idx="1"/>
          </p:nvPr>
        </p:nvSpPr>
        <p:spPr/>
        <p:txBody>
          <a:bodyPr>
            <a:noAutofit/>
          </a:bodyPr>
          <a:lstStyle/>
          <a:p>
            <a:pPr marL="0" indent="0">
              <a:buNone/>
            </a:pPr>
            <a:r>
              <a:rPr lang="en-US" sz="3000" dirty="0">
                <a:latin typeface="Helvetica Light" panose="020B0403020202020204" pitchFamily="34" charset="0"/>
              </a:rPr>
              <a:t>What else would it take to limit warming to less than 2 °C or even 1.5 °C?</a:t>
            </a:r>
          </a:p>
        </p:txBody>
      </p:sp>
      <p:pic>
        <p:nvPicPr>
          <p:cNvPr id="5" name="Picture 2" descr="Image result for 1.5 degrees goal">
            <a:extLst>
              <a:ext uri="{FF2B5EF4-FFF2-40B4-BE49-F238E27FC236}">
                <a16:creationId xmlns:a16="http://schemas.microsoft.com/office/drawing/2014/main" id="{3D654E48-650C-4DF7-9D93-D9D403E3EB5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3148326"/>
            <a:ext cx="6594976" cy="370967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340019CE-0B7F-4B9C-8672-0C0074D6531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100175" y="3148326"/>
            <a:ext cx="6091825" cy="3709674"/>
          </a:xfrm>
          <a:prstGeom prst="rect">
            <a:avLst/>
          </a:prstGeom>
        </p:spPr>
      </p:pic>
    </p:spTree>
    <p:extLst>
      <p:ext uri="{BB962C8B-B14F-4D97-AF65-F5344CB8AC3E}">
        <p14:creationId xmlns:p14="http://schemas.microsoft.com/office/powerpoint/2010/main" val="25842473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034B3-DC64-4500-BB92-306FC92A6263}"/>
              </a:ext>
            </a:extLst>
          </p:cNvPr>
          <p:cNvSpPr>
            <a:spLocks noGrp="1"/>
          </p:cNvSpPr>
          <p:nvPr>
            <p:ph type="ctrTitle"/>
          </p:nvPr>
        </p:nvSpPr>
        <p:spPr/>
        <p:txBody>
          <a:bodyPr/>
          <a:lstStyle/>
          <a:p>
            <a:r>
              <a:rPr lang="en-GB" dirty="0"/>
              <a:t>Activity</a:t>
            </a:r>
          </a:p>
        </p:txBody>
      </p:sp>
      <p:sp>
        <p:nvSpPr>
          <p:cNvPr id="3" name="Content Placeholder 2">
            <a:extLst>
              <a:ext uri="{FF2B5EF4-FFF2-40B4-BE49-F238E27FC236}">
                <a16:creationId xmlns:a16="http://schemas.microsoft.com/office/drawing/2014/main" id="{A9869BC3-DE1D-48E2-AA57-6EAF7D38CC2C}"/>
              </a:ext>
            </a:extLst>
          </p:cNvPr>
          <p:cNvSpPr>
            <a:spLocks noGrp="1"/>
          </p:cNvSpPr>
          <p:nvPr>
            <p:ph idx="1"/>
          </p:nvPr>
        </p:nvSpPr>
        <p:spPr/>
        <p:txBody>
          <a:bodyPr/>
          <a:lstStyle/>
          <a:p>
            <a:r>
              <a:rPr lang="en-GB" dirty="0"/>
              <a:t>We are going to load this up – and try and do our best to bring in the solutions</a:t>
            </a:r>
          </a:p>
          <a:p>
            <a:r>
              <a:rPr lang="en-GB">
                <a:hlinkClick r:id="rId2"/>
              </a:rPr>
              <a:t>https://en-roads.climateinteractive.org/scenario.html?v=2.7.19</a:t>
            </a:r>
            <a:r>
              <a:rPr lang="en-GB"/>
              <a:t> </a:t>
            </a:r>
            <a:endParaRPr lang="en-GB" dirty="0"/>
          </a:p>
          <a:p>
            <a:r>
              <a:rPr lang="en-GB" dirty="0"/>
              <a:t>Talk through options – suggest ideas </a:t>
            </a:r>
          </a:p>
          <a:p>
            <a:r>
              <a:rPr lang="en-GB" dirty="0"/>
              <a:t>How close to 2 degrees can we get? </a:t>
            </a:r>
          </a:p>
          <a:p>
            <a:r>
              <a:rPr lang="en-GB" dirty="0"/>
              <a:t>How quickly? </a:t>
            </a:r>
          </a:p>
          <a:p>
            <a:endParaRPr lang="en-GB" dirty="0"/>
          </a:p>
          <a:p>
            <a:r>
              <a:rPr lang="en-GB" dirty="0"/>
              <a:t>What are the limitations and issues of our ideas? </a:t>
            </a:r>
          </a:p>
        </p:txBody>
      </p:sp>
    </p:spTree>
    <p:extLst>
      <p:ext uri="{BB962C8B-B14F-4D97-AF65-F5344CB8AC3E}">
        <p14:creationId xmlns:p14="http://schemas.microsoft.com/office/powerpoint/2010/main" val="34219881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92149C41-79D3-4DCC-BE38-8E2770F54E06}"/>
              </a:ext>
            </a:extLst>
          </p:cNvPr>
          <p:cNvSpPr txBox="1">
            <a:spLocks/>
          </p:cNvSpPr>
          <p:nvPr/>
        </p:nvSpPr>
        <p:spPr>
          <a:xfrm>
            <a:off x="1622324" y="2533856"/>
            <a:ext cx="9144000" cy="1856249"/>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Wingdings 2" pitchFamily="18" charset="2"/>
              <a:buChar char=""/>
              <a:defRPr sz="2800" kern="1200">
                <a:solidFill>
                  <a:schemeClr val="tx1"/>
                </a:solidFill>
                <a:latin typeface="Century Gothic"/>
                <a:ea typeface="+mn-ea"/>
                <a:cs typeface="+mn-cs"/>
              </a:defRPr>
            </a:lvl1pPr>
            <a:lvl2pPr marL="685800" indent="-228600" algn="l" defTabSz="914400" rtl="0" eaLnBrk="1" latinLnBrk="0" hangingPunct="1">
              <a:lnSpc>
                <a:spcPct val="100000"/>
              </a:lnSpc>
              <a:spcBef>
                <a:spcPts val="500"/>
              </a:spcBef>
              <a:buFont typeface="Wingdings 2" pitchFamily="18" charset="2"/>
              <a:buChar char=""/>
              <a:defRPr sz="2400" kern="1200">
                <a:solidFill>
                  <a:schemeClr val="tx1"/>
                </a:solidFill>
                <a:latin typeface="Century Gothic"/>
                <a:ea typeface="+mn-ea"/>
                <a:cs typeface="+mn-cs"/>
              </a:defRPr>
            </a:lvl2pPr>
            <a:lvl3pPr marL="1143000" indent="-228600" algn="l" defTabSz="914400" rtl="0" eaLnBrk="1" latinLnBrk="0" hangingPunct="1">
              <a:lnSpc>
                <a:spcPct val="100000"/>
              </a:lnSpc>
              <a:spcBef>
                <a:spcPts val="500"/>
              </a:spcBef>
              <a:buFont typeface="Wingdings 2" pitchFamily="18" charset="2"/>
              <a:buChar char=""/>
              <a:defRPr sz="2000" kern="1200">
                <a:solidFill>
                  <a:schemeClr val="tx1"/>
                </a:solidFill>
                <a:latin typeface="Century Gothic"/>
                <a:ea typeface="+mn-ea"/>
                <a:cs typeface="+mn-cs"/>
              </a:defRPr>
            </a:lvl3pPr>
            <a:lvl4pPr marL="1600200" indent="-228600" algn="l" defTabSz="914400" rtl="0" eaLnBrk="1" latinLnBrk="0" hangingPunct="1">
              <a:lnSpc>
                <a:spcPct val="100000"/>
              </a:lnSpc>
              <a:spcBef>
                <a:spcPts val="500"/>
              </a:spcBef>
              <a:buFont typeface="Wingdings 2" pitchFamily="18" charset="2"/>
              <a:buChar char=""/>
              <a:defRPr sz="1800" kern="1200">
                <a:solidFill>
                  <a:schemeClr val="tx1"/>
                </a:solidFill>
                <a:latin typeface="Century Gothic"/>
                <a:ea typeface="+mn-ea"/>
                <a:cs typeface="+mn-cs"/>
              </a:defRPr>
            </a:lvl4pPr>
            <a:lvl5pPr marL="2057400" indent="-228600" algn="l" defTabSz="914400" rtl="0" eaLnBrk="1" latinLnBrk="0" hangingPunct="1">
              <a:lnSpc>
                <a:spcPct val="100000"/>
              </a:lnSpc>
              <a:spcBef>
                <a:spcPts val="500"/>
              </a:spcBef>
              <a:buFont typeface="Wingdings 2" pitchFamily="18" charset="2"/>
              <a:buChar char=""/>
              <a:defRPr sz="1800" kern="1200">
                <a:solidFill>
                  <a:schemeClr val="tx1"/>
                </a:solidFill>
                <a:latin typeface="Century Gothic"/>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a:lstStyle>
          <a:p>
            <a:pPr marL="0" indent="0" algn="ctr">
              <a:buNone/>
            </a:pPr>
            <a:r>
              <a:rPr lang="en-US" sz="8000" b="1" dirty="0">
                <a:solidFill>
                  <a:schemeClr val="bg1"/>
                </a:solidFill>
                <a:effectLst>
                  <a:outerShdw blurRad="63500" sx="102000" sy="102000" algn="ctr" rotWithShape="0">
                    <a:prstClr val="black">
                      <a:alpha val="40000"/>
                    </a:prstClr>
                  </a:outerShdw>
                </a:effectLst>
                <a:latin typeface="Helvetica" pitchFamily="2" charset="0"/>
                <a:cs typeface="Copperplate"/>
              </a:rPr>
              <a:t>Debrief</a:t>
            </a:r>
          </a:p>
        </p:txBody>
      </p:sp>
      <p:pic>
        <p:nvPicPr>
          <p:cNvPr id="6" name="Content Placeholder 6">
            <a:extLst>
              <a:ext uri="{FF2B5EF4-FFF2-40B4-BE49-F238E27FC236}">
                <a16:creationId xmlns:a16="http://schemas.microsoft.com/office/drawing/2014/main" id="{4733B548-CA0D-8642-BBD1-5A35B8A30F7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72738" y="6147011"/>
            <a:ext cx="1523999" cy="574463"/>
          </a:xfrm>
          <a:prstGeom prst="rect">
            <a:avLst/>
          </a:prstGeom>
        </p:spPr>
      </p:pic>
    </p:spTree>
    <p:extLst>
      <p:ext uri="{BB962C8B-B14F-4D97-AF65-F5344CB8AC3E}">
        <p14:creationId xmlns:p14="http://schemas.microsoft.com/office/powerpoint/2010/main" val="27701247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44A85-657F-9443-B7B3-85D5C30EFB3B}"/>
              </a:ext>
            </a:extLst>
          </p:cNvPr>
          <p:cNvSpPr>
            <a:spLocks noGrp="1"/>
          </p:cNvSpPr>
          <p:nvPr>
            <p:ph type="ctrTitle"/>
          </p:nvPr>
        </p:nvSpPr>
        <p:spPr/>
        <p:txBody>
          <a:bodyPr/>
          <a:lstStyle/>
          <a:p>
            <a:r>
              <a:rPr lang="en-US" dirty="0">
                <a:ea typeface="Calibri"/>
                <a:cs typeface="Calibri"/>
                <a:sym typeface="Calibri"/>
              </a:rPr>
              <a:t>Reflection</a:t>
            </a:r>
            <a:endParaRPr lang="en-US" dirty="0"/>
          </a:p>
        </p:txBody>
      </p:sp>
      <p:sp>
        <p:nvSpPr>
          <p:cNvPr id="3" name="Content Placeholder 2"/>
          <p:cNvSpPr>
            <a:spLocks noGrp="1"/>
          </p:cNvSpPr>
          <p:nvPr>
            <p:ph idx="1"/>
          </p:nvPr>
        </p:nvSpPr>
        <p:spPr/>
        <p:txBody>
          <a:bodyPr>
            <a:noAutofit/>
          </a:bodyPr>
          <a:lstStyle/>
          <a:p>
            <a:pPr marL="0" indent="0">
              <a:lnSpc>
                <a:spcPct val="100000"/>
              </a:lnSpc>
              <a:buNone/>
            </a:pPr>
            <a:r>
              <a:rPr lang="en-US" sz="2800" dirty="0">
                <a:solidFill>
                  <a:srgbClr val="FFFFFF"/>
                </a:solidFill>
                <a:latin typeface="Helvetica Light" panose="020B0403020202020204" pitchFamily="34" charset="0"/>
              </a:rPr>
              <a:t>Think of something you would love about being part of this sort of future. </a:t>
            </a:r>
          </a:p>
          <a:p>
            <a:pPr marL="0" indent="0">
              <a:lnSpc>
                <a:spcPct val="100000"/>
              </a:lnSpc>
              <a:buNone/>
            </a:pPr>
            <a:endParaRPr lang="en-US" sz="2800" dirty="0">
              <a:solidFill>
                <a:srgbClr val="FFFFFF"/>
              </a:solidFill>
              <a:latin typeface="Helvetica Light" panose="020B0403020202020204" pitchFamily="34" charset="0"/>
            </a:endParaRPr>
          </a:p>
        </p:txBody>
      </p:sp>
      <p:sp>
        <p:nvSpPr>
          <p:cNvPr id="8" name="Content Placeholder 2">
            <a:extLst>
              <a:ext uri="{FF2B5EF4-FFF2-40B4-BE49-F238E27FC236}">
                <a16:creationId xmlns:a16="http://schemas.microsoft.com/office/drawing/2014/main" id="{8DF5F6CF-95C6-4753-9A24-DB22E9A21DFD}"/>
              </a:ext>
            </a:extLst>
          </p:cNvPr>
          <p:cNvSpPr txBox="1">
            <a:spLocks/>
          </p:cNvSpPr>
          <p:nvPr/>
        </p:nvSpPr>
        <p:spPr>
          <a:xfrm>
            <a:off x="838200" y="2631449"/>
            <a:ext cx="8229600" cy="1118749"/>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Wingdings 2" pitchFamily="18" charset="2"/>
              <a:buChar char=""/>
              <a:defRPr sz="2800" kern="1200">
                <a:solidFill>
                  <a:schemeClr val="accent5">
                    <a:lumMod val="75000"/>
                  </a:schemeClr>
                </a:solidFill>
                <a:latin typeface="Century Gothic"/>
                <a:ea typeface="+mn-ea"/>
                <a:cs typeface="+mn-cs"/>
              </a:defRPr>
            </a:lvl1pPr>
            <a:lvl2pPr marL="685800" indent="-228600" algn="l" defTabSz="914400" rtl="0" eaLnBrk="1" latinLnBrk="0" hangingPunct="1">
              <a:lnSpc>
                <a:spcPct val="100000"/>
              </a:lnSpc>
              <a:spcBef>
                <a:spcPts val="500"/>
              </a:spcBef>
              <a:buFont typeface="Wingdings 2" pitchFamily="18" charset="2"/>
              <a:buChar char=""/>
              <a:defRPr sz="2400" kern="1200">
                <a:solidFill>
                  <a:schemeClr val="accent5">
                    <a:lumMod val="75000"/>
                  </a:schemeClr>
                </a:solidFill>
                <a:latin typeface="Century Gothic"/>
                <a:ea typeface="+mn-ea"/>
                <a:cs typeface="+mn-cs"/>
              </a:defRPr>
            </a:lvl2pPr>
            <a:lvl3pPr marL="1143000" indent="-228600" algn="l" defTabSz="914400" rtl="0" eaLnBrk="1" latinLnBrk="0" hangingPunct="1">
              <a:lnSpc>
                <a:spcPct val="100000"/>
              </a:lnSpc>
              <a:spcBef>
                <a:spcPts val="500"/>
              </a:spcBef>
              <a:buFont typeface="Wingdings 2" pitchFamily="18" charset="2"/>
              <a:buChar char=""/>
              <a:defRPr sz="2000" kern="1200">
                <a:solidFill>
                  <a:schemeClr val="accent5">
                    <a:lumMod val="75000"/>
                  </a:schemeClr>
                </a:solidFill>
                <a:latin typeface="Century Gothic"/>
                <a:ea typeface="+mn-ea"/>
                <a:cs typeface="+mn-cs"/>
              </a:defRPr>
            </a:lvl3pPr>
            <a:lvl4pPr marL="1600200" indent="-228600" algn="l" defTabSz="914400" rtl="0" eaLnBrk="1" latinLnBrk="0" hangingPunct="1">
              <a:lnSpc>
                <a:spcPct val="100000"/>
              </a:lnSpc>
              <a:spcBef>
                <a:spcPts val="500"/>
              </a:spcBef>
              <a:buFont typeface="Wingdings 2" pitchFamily="18" charset="2"/>
              <a:buChar char=""/>
              <a:defRPr sz="1800" kern="1200">
                <a:solidFill>
                  <a:schemeClr val="accent5">
                    <a:lumMod val="75000"/>
                  </a:schemeClr>
                </a:solidFill>
                <a:latin typeface="Century Gothic"/>
                <a:ea typeface="+mn-ea"/>
                <a:cs typeface="+mn-cs"/>
              </a:defRPr>
            </a:lvl4pPr>
            <a:lvl5pPr marL="2057400" indent="-228600" algn="l" defTabSz="914400" rtl="0" eaLnBrk="1" latinLnBrk="0" hangingPunct="1">
              <a:lnSpc>
                <a:spcPct val="100000"/>
              </a:lnSpc>
              <a:spcBef>
                <a:spcPts val="500"/>
              </a:spcBef>
              <a:buFont typeface="Wingdings 2" pitchFamily="18" charset="2"/>
              <a:buChar char=""/>
              <a:defRPr sz="1800" kern="1200">
                <a:solidFill>
                  <a:schemeClr val="accent5">
                    <a:lumMod val="75000"/>
                  </a:schemeClr>
                </a:solidFill>
                <a:latin typeface="Century Gothic"/>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a:lstStyle>
          <a:p>
            <a:pPr marL="0" indent="0">
              <a:buNone/>
            </a:pPr>
            <a:r>
              <a:rPr lang="en-US" dirty="0">
                <a:solidFill>
                  <a:srgbClr val="FFFFFF"/>
                </a:solidFill>
                <a:latin typeface="Helvetica Light" panose="020B0403020202020204" pitchFamily="34" charset="0"/>
              </a:rPr>
              <a:t>Take </a:t>
            </a:r>
            <a:r>
              <a:rPr lang="en-US" b="1" dirty="0">
                <a:solidFill>
                  <a:srgbClr val="FFC84B"/>
                </a:solidFill>
                <a:latin typeface="Helvetica" pitchFamily="2" charset="0"/>
              </a:rPr>
              <a:t>one minute of silence</a:t>
            </a:r>
            <a:r>
              <a:rPr lang="en-US" dirty="0">
                <a:solidFill>
                  <a:srgbClr val="FFFFFF"/>
                </a:solidFill>
                <a:latin typeface="Helvetica Light" panose="020B0403020202020204" pitchFamily="34" charset="0"/>
              </a:rPr>
              <a:t> to reflect on your experience.</a:t>
            </a:r>
            <a:endParaRPr lang="en-US" sz="2100" dirty="0">
              <a:solidFill>
                <a:srgbClr val="FFFFFF"/>
              </a:solidFill>
              <a:latin typeface="Helvetica Light" panose="020B0403020202020204" pitchFamily="34" charset="0"/>
            </a:endParaRPr>
          </a:p>
        </p:txBody>
      </p:sp>
      <p:pic>
        <p:nvPicPr>
          <p:cNvPr id="7" name="Content Placeholder 6">
            <a:extLst>
              <a:ext uri="{FF2B5EF4-FFF2-40B4-BE49-F238E27FC236}">
                <a16:creationId xmlns:a16="http://schemas.microsoft.com/office/drawing/2014/main" id="{2F8D9BC3-D9F1-9D47-B626-01656AFB01F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72738" y="6147011"/>
            <a:ext cx="1523999" cy="574463"/>
          </a:xfrm>
          <a:prstGeom prst="rect">
            <a:avLst/>
          </a:prstGeom>
        </p:spPr>
      </p:pic>
    </p:spTree>
    <p:extLst>
      <p:ext uri="{BB962C8B-B14F-4D97-AF65-F5344CB8AC3E}">
        <p14:creationId xmlns:p14="http://schemas.microsoft.com/office/powerpoint/2010/main" val="42264516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C013F-DC0C-8649-A310-04C6540F1F32}"/>
              </a:ext>
            </a:extLst>
          </p:cNvPr>
          <p:cNvSpPr>
            <a:spLocks noGrp="1"/>
          </p:cNvSpPr>
          <p:nvPr>
            <p:ph type="ctrTitle"/>
          </p:nvPr>
        </p:nvSpPr>
        <p:spPr/>
        <p:txBody>
          <a:bodyPr/>
          <a:lstStyle/>
          <a:p>
            <a:r>
              <a:rPr lang="en-US" dirty="0">
                <a:ea typeface="Calibri"/>
                <a:cs typeface="Calibri"/>
                <a:sym typeface="Calibri"/>
              </a:rPr>
              <a:t>Looking ahead</a:t>
            </a:r>
            <a:endParaRPr lang="en-US" dirty="0"/>
          </a:p>
        </p:txBody>
      </p:sp>
      <p:sp>
        <p:nvSpPr>
          <p:cNvPr id="12290" name="Rectangle 2"/>
          <p:cNvSpPr>
            <a:spLocks noGrp="1" noChangeArrowheads="1"/>
          </p:cNvSpPr>
          <p:nvPr>
            <p:ph idx="1"/>
          </p:nvPr>
        </p:nvSpPr>
        <p:spPr/>
        <p:txBody>
          <a:bodyPr>
            <a:noAutofit/>
          </a:bodyPr>
          <a:lstStyle/>
          <a:p>
            <a:pPr>
              <a:lnSpc>
                <a:spcPct val="80000"/>
              </a:lnSpc>
            </a:pPr>
            <a:r>
              <a:rPr lang="en-US" sz="2800" dirty="0">
                <a:latin typeface="Helvetica Light" panose="020B0403020202020204" pitchFamily="34" charset="0"/>
              </a:rPr>
              <a:t>We have the tools</a:t>
            </a:r>
          </a:p>
          <a:p>
            <a:pPr>
              <a:lnSpc>
                <a:spcPct val="80000"/>
              </a:lnSpc>
            </a:pPr>
            <a:r>
              <a:rPr lang="en-US" sz="2800" dirty="0">
                <a:latin typeface="Helvetica Light" panose="020B0403020202020204" pitchFamily="34" charset="0"/>
              </a:rPr>
              <a:t>Solar and wind are growing and getting cheaper</a:t>
            </a:r>
          </a:p>
          <a:p>
            <a:pPr>
              <a:lnSpc>
                <a:spcPct val="80000"/>
              </a:lnSpc>
            </a:pPr>
            <a:r>
              <a:rPr lang="en-US" sz="2800" dirty="0">
                <a:latin typeface="Helvetica Light" panose="020B0403020202020204" pitchFamily="34" charset="0"/>
              </a:rPr>
              <a:t>Corporations are investing in clean tech</a:t>
            </a:r>
          </a:p>
          <a:p>
            <a:pPr>
              <a:lnSpc>
                <a:spcPct val="80000"/>
              </a:lnSpc>
            </a:pPr>
            <a:r>
              <a:rPr lang="en-US" sz="2800" dirty="0">
                <a:latin typeface="Helvetica Light" panose="020B0403020202020204" pitchFamily="34" charset="0"/>
              </a:rPr>
              <a:t>Countries and states are stepping up</a:t>
            </a:r>
          </a:p>
          <a:p>
            <a:pPr>
              <a:lnSpc>
                <a:spcPct val="80000"/>
              </a:lnSpc>
            </a:pPr>
            <a:r>
              <a:rPr lang="en-US" sz="2800" dirty="0">
                <a:latin typeface="Helvetica Light" panose="020B0403020202020204" pitchFamily="34" charset="0"/>
              </a:rPr>
              <a:t>The general public is becoming more educated and engaged</a:t>
            </a:r>
          </a:p>
        </p:txBody>
      </p:sp>
      <p:pic>
        <p:nvPicPr>
          <p:cNvPr id="5" name="Content Placeholder 6">
            <a:extLst>
              <a:ext uri="{FF2B5EF4-FFF2-40B4-BE49-F238E27FC236}">
                <a16:creationId xmlns:a16="http://schemas.microsoft.com/office/drawing/2014/main" id="{98A2F03C-D515-3D48-9C18-48DFB8EE7A4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72738" y="6147011"/>
            <a:ext cx="1523999" cy="574463"/>
          </a:xfrm>
          <a:prstGeom prst="rect">
            <a:avLst/>
          </a:prstGeom>
        </p:spPr>
      </p:pic>
    </p:spTree>
    <p:extLst>
      <p:ext uri="{BB962C8B-B14F-4D97-AF65-F5344CB8AC3E}">
        <p14:creationId xmlns:p14="http://schemas.microsoft.com/office/powerpoint/2010/main" val="24650945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10E4A5E2-BD9A-45AD-893D-AFC1338FF1B9}"/>
              </a:ext>
            </a:extLst>
          </p:cNvPr>
          <p:cNvSpPr/>
          <p:nvPr/>
        </p:nvSpPr>
        <p:spPr>
          <a:xfrm>
            <a:off x="1524000" y="-2596"/>
            <a:ext cx="9144000" cy="8686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p:txBody>
          <a:bodyPr>
            <a:normAutofit/>
          </a:bodyPr>
          <a:lstStyle/>
          <a:p>
            <a:r>
              <a:rPr lang="en-US" sz="2800" dirty="0">
                <a:solidFill>
                  <a:schemeClr val="bg1"/>
                </a:solidFill>
              </a:rPr>
              <a:t>Companies are taking action</a:t>
            </a:r>
          </a:p>
        </p:txBody>
      </p:sp>
      <p:sp>
        <p:nvSpPr>
          <p:cNvPr id="3" name="Content Placeholder 2">
            <a:extLst>
              <a:ext uri="{FF2B5EF4-FFF2-40B4-BE49-F238E27FC236}">
                <a16:creationId xmlns:a16="http://schemas.microsoft.com/office/drawing/2014/main" id="{EA38DF22-2A88-2944-8C04-7D11BDE188A1}"/>
              </a:ext>
            </a:extLst>
          </p:cNvPr>
          <p:cNvSpPr>
            <a:spLocks noGrp="1"/>
          </p:cNvSpPr>
          <p:nvPr>
            <p:ph idx="1"/>
          </p:nvPr>
        </p:nvSpPr>
        <p:spPr>
          <a:xfrm>
            <a:off x="466722" y="1416846"/>
            <a:ext cx="11261452" cy="1162279"/>
          </a:xfrm>
        </p:spPr>
        <p:txBody>
          <a:bodyPr>
            <a:normAutofit/>
          </a:bodyPr>
          <a:lstStyle/>
          <a:p>
            <a:pPr marL="0" indent="0">
              <a:buNone/>
            </a:pPr>
            <a:r>
              <a:rPr lang="en-US" sz="2200" dirty="0">
                <a:latin typeface="Helvetica Light" panose="020B0403020202020204" pitchFamily="34" charset="0"/>
              </a:rPr>
              <a:t>“63% of Fortune 100 companies have set one or more clean energy targets… with significant numbers of companies setting 100 percent renewable energy goals and science-based greenhouse gas reduction targets” – WWF Report, 2017</a:t>
            </a:r>
          </a:p>
          <a:p>
            <a:endParaRPr lang="en-US" sz="2200" dirty="0"/>
          </a:p>
        </p:txBody>
      </p:sp>
      <p:sp>
        <p:nvSpPr>
          <p:cNvPr id="66568" name="AutoShape 8" descr="data:image/jpeg;base64,/9j/4AAQSkZJRgABAQAAAQABAAD/2wCEAAkGBxQSEBIUEBQVFBUVFBQVFBUUFRUUFBQUFBQWFhUUFBQYHCggGBolHBQUITEhJSkrLi4uFx8zODQsNygtLisBCgoKDg0OGxAQGi8kICQsLCwsLCwsLCwsLCwsLCwsLCwuLCwsLCwsLCwsLCwsLCwsLCwsLCwsLCwsLCwsLCwsLP/AABEIAPUAzgMBEQACEQEDEQH/xAAbAAABBQEBAAAAAAAAAAAAAAAAAwQFBgcCAf/EAE4QAAEDAgEGBwsJCAAFBQEAAAEAAgMEESEFBhIxQXEHIlFhcoGREyMkMjNSc6GxsrM0QlNidIKSwdEUNUOitMLh8CWDlMPSVGOTpPEW/8QAGgEAAQUBAAAAAAAAAAAAAAAAAAECAwQFBv/EADURAAIBAwEFBQgCAgMBAQAAAAABAgMEETEFITJRcRIzQZGxEyI0YYGh0fAUQsHhFSNS8UP/2gAMAwEAAhEDEQA/ANxQAIAEACABAAgAQAIAEACABAHl0Ac92b5w7QkygASA4AjtCXIHaABAAgAQAIAEACABAAgAQAIAEACABAAgAQAIARdUtG2+7H2KCdzShrLy3+g9U5PwEX13I09ZA/VVpbQiuGLf2/fIkVB+LG769+yw7Sq09o1PBJeb/BIrePixvJXyed6gq8r6u/7Y+iJo29PkNJat/nu7VXlcVn/d+ZPGjT5DKWof5x7SoHUm9ZPzZOqUF4Iaumd5zu0qJkihHkIumd5zu0puEO7K5CJnd5zvxH9UgvZjyBtU8anu/EUqk1oxPZwfghRuUpRqkdya74cikVeqtJPzY10KT1ihePL04/iE7wCpY3txHSb9fUjdnRf9RzFnVMPGDT1WU8dqXC1afVfjBFLZ9J6ZHsOd4+fGRuN/arMNsv8AtDyZBLZr/rIkafOSB3ztHpC3rVunta3lrldV+MleVjWj4Z6EnDUsd4rgdxV6nWp1OCSZWlCUdUKqUaCABAAgAQAIAEAIy1LW7bnkGJ/woKtzTp7pPfy8R8acpCDqlx1WHrP6KjO+nLgWOu9/vmSqklqJlt/Gud/6alWlKU+J5/eWg5YWgEJuMC5EXpjHoQeomSoQkUbJYjWVRsliNZUwlQ2emjhJyQcIOTRUeIFOSgDlAp4UCAUjFPEgHrJC03aSDzEj2I0EaT1JOkzjnj+dpjkcPYVcpbQuKeks9d5VnZUp+GOhPUOdsbrCQFh5dbe1alHbEHuqRx81vX75lGps6ceF5J+Cdrxdjg4coN1rU6sKizB5KMoSi8SWBRSDQQBxLJotJOxMqTVODm/BZFisvBGPq3P5hyD8ysCrtCrV3L3V8tfMuRoxj8wYFDBCsVaFPFDGdqRIaeFDQqEJFFIkQ3eomSxG71EyVDaRRsliNJUwlQ3emjxJyQURekFQi6do1uA6whRb0FGc2V4G+NKwb3AKWNvVekX5DHVgtWvMaPzmpR/GZ1OB/NPVnXf9Rrr0+Yi7O6kH8T1FO/gV34fdDf5NLn9mJnPGk+kP4Xfol/4+vy+6E/lUuf2Z4M8qT6T+V36I/wCOr8vuhf5VLn9mdDO2kP8AGaN+CT/j7j/z90H8mlz9RVmctKdU8f42/qmuxuF/RjlcUv8A0OIsqwu8WVh3OBUTtqy1i/IeqtN6SXmP6LKDmG8L7HXxTrtyjamx9pSfaWUwlGFRYlhlqyVndcsZO3FzmMDm7XPcGNuNmLgtmy2pOc1TqLOfEzLmxUU5wengW1bpmCFb5N25V7vuJ9H6D6XGupExrl4F+Q4YrcURMWap4oYzoBPwNPCEMUQkUUiSI2eoZEyEHqJolQ0ncALkgDlJsO1RyRLEr2Us5aaO4MgcfNZxj2BOhb1J6Ie6kY6srtbnwP4URPO82HqxHYrEbBvil5EbuV4Ig6vO6pdqc1g+qMe3/CsRsaS1yyJ3E3oQ9TlWZ/jSvPXo+7ZWI0KcdIojdSb1bI+aQnxiXdIl3tUy3aEb36iBCAE3FKIcOSiCZThDkpRBMpRDkpQEy1LkQtfBgfD7bO4T4bPEVHaXw7+hNbd6jUafysH2im/qI1h2XxEOpqXPdS6GsrsTnBCt8m7cq933E+j9B9LjXUiolzFMvyHLArcCFirQrEUMZ2pENPHJrFQ3kTJRJEQuV8uQU4768A7GDF5PIGhROOXhb2TxTxnwKblTPWV1xBGIx58mLt4Z+RspI2zfE8dP3HqP7aWm/wDf3kVPKFbJKbyyPfzEkN3Bo2cxup40oR0Qxzk9WRrsMBgOQYKQaN5ClAbvKUQQcUoCLilEEnOSgJkpRpw4pQOClGnBThDlAHBSgcoELTwZfvAegqPhlUtpfDP6E1t3sTUqfysH2im+PGsOy+Ih1NS57qXQ1ldic4IVvk3blXu+4n0foPpca6kVEuYpl+Q6YrkCFirVYiRs7UqQ0jcs5ahpm3mdYnxWNGlI87A1gxKbJpbtXyJIQct/hzKhlPLNVODbwWPkGM7hznUzZz7CEqpN8Xkvz+PMmXZjpv8Am/x+SszwtZfRGJ1uJLnHe449WpSJJLCDLe9kTUvSCjCUoAayOSgNZHJQGz3Jw0Qe5KgEXOSiCTnJcCHBclwIclyXAmTkuSiHBKUDwlAHBKUDwoELTwZ/vAegqPhFU9o/DS+nqTW3exNSp/KwfaKb48awrL4iHU1LnupdDWV2JzghW+TduVe77ifR+g+lxrqRUS5imX5DpiuwIGK6QAJJAAxJOAAG0lWIjGVitzjkncY8ngWBIfUvF42kYERt/iO9WGNsCnxUqnDuXP8AH59SXsRhx73y/P4GUWTGREvJdJK7xpZDpPN9YB+aMBgOTG+tWIwjBbhHJy1I+vkSMcit10iYPRCzvSAMpXIAbSOSgNJHJwg2kcnCCD3JQYi5yckNEyUohwXJRDklKIclyAPCUoHl0AeIEPCUoFp4M/3i30NR8JypbR+Gl9PUmtu9iapT+Vg+0U39RGsKy+Ih1NS57qXQ1hdic4IVvk3blXu+4n0foPpca6kVEuYpl+R7WV8cEbpJnBjGjEn2DlKuRZF2XJ4RUp6mWvd3zSipr3bFctfLyOlOto+rr3Wxu06Od8/L88/QdlQ4fP8AHL1JmFjWNDWANa0AAAAAAagANQVrJCMq2VNY9IrtfKo2PRXa2RNHETM9ADORyUBtI5KA2kKcINZHJRBBxTkNEnFOEEyU4Q5JQIckpQOUACBAulA8QB4lELTwZ/vFvoaj4LlR2j8NL6epPbd7E1WDysH2im/qI1hWXxEOpqXPdS6GsLsTnBCt8m7cq933E+j9B9LjXUhJZwyN7ziGtc4gayGi+HYuYg8Gj2ctIobKt1Y9k83i2DoYvmsabFriNr9R5uoW2KNH2e96+nT93jJSWMLT1LBTOwVlEbF3yJRuCLrZU1seiv10ijY5EDVuSCkZM5ADR7koDd7k4QazSAayBvNk5IQ6bk+Z+LIZXD6sb3ewJdwgjPkydou+GVo+tG9vtCVSXMTDI96ehpwUohwSlA8QAFKIc3QA5/YZbX7m+3LoOt7E3tx5i9ljdzSNYI3pw08SgWng0/eLPQ1HwXKjtH4aX09Se272JqsHlYPtFN8eNYVl8RDqalz3UuhrC7E5wQrfJu3Kvd9xPo/QfS411K5lM+Dz+ik9wrl46GpHjXVGZ0T/AAajHK6kBGwg6IIPMRdbtSTim0QQWcI0EZHg+hZ/N+qoK8q/LyJPYx+fmdjItP8AQR9bb+1O/l1fl5Ib7KP6ynRPtEByF4HNx3K7F5im+Q1reyEyy+8cnRPsSMU0WLNijLWk0dLcgH5PFydFUlc1cLeOcVn/AGwObNF/6Ol/6eH/AMU13Vb/ANCqEf1syjPeBkdZKyJjI2gizY2NY0cRuprQArdCcpxzJiTST3E3mxmAyWKOerkJbI1r2wxHR4rhcd1lte9iMGWt5xTK93Gm+zFZf2EhTlLe9yLxQZJgp/k8McXO1o0zvkPGd1lZdW6rT1l5FmNKC8BeRxOsntVZyb1ZOkhFyblofhELlfIFPUA91jaSfnAWd2jX1qxSvKtPR+YyVCEtUZhnZmY+mu+K74/5hzH/AH9FuWt9Ctue5mfWt3DetCoK8VwQIW7NPMt1S1s1QTHCfFA8pKBhdt8Gtv8AOIN9g2ild30aG5b5Fihbupv8DQ8n5NhpxaniZHsu0Xed8hu49qwat3Vq8TNOFCENEOTIeU9pUGWS4Q1rKOOUWlY1/SAJ6jrCkhWqQeYtobKnGWqKPnRmYyNhlpzogWux2IxIA0Tr7VsWe0ZTkoTX1KFxaKK7USN4ND/xFnoaj4D1a2j8NL6epWtu9iarT+Vg+0U3x41hWXxEOpqXPdS6GsrsTnBCt8m7cq933E+j9B9LjXUrWUj4PN6KT3CuXjoaseNdTL8nnvFGPr0ntatqvwyIaeqNWaFlImYs0KRIjbMx7pxOt3vFaUOFdEMfEyHyo/iO3FD0FRs0A4jei32BZ6XuoWT95njwmNDkzEuEM+Hz7x8Niv2vAJU1NPza+RUvoIvcCzrjvZdSanwofuVORIiMynleCA2mkawkXANy4jl0RilhRnU4Vkc5qOrGVLnFTSu0Y5mknYbtJ3aQCWdvVgsyiOjUi9GPnKAlG88Yc0tcLgixB1EFKm08oGs7jGs98g/s05LfEfiOv/bf/q6ayufbU8vVGTcUvZy+Q1zNyMKurZG/ybQZZcbExsIGiD9ZzmN+9dTXFb2NJz/ckdKHbmomyO6hqAAwAAFgANgAwsuTlJybk9WbcUksITKRCkbU5agYbOkbca7XNuxWIW1Wayokcq0I7mxakr45fJva7ccexMnRnDiWB0ZxloxlnR8lk+774U1l38SO47tlC4Mj/wARj9DUfAet3aXw8vp6mVb97HqatB5WD7RTf1EawbL4iHU1bnupdDWV2JzghXeTduVe77ifR+hJS411KzlH5PN6KT3CuXjoaseJdTLclHvdGPr03tatqvwyIKeqNbYsuJKxZqlRGzJXvw63e8VoR4V0Qj1ZE5QfxXbkS0BG4Q+Izot9gVFaIHqzx6YxyMN4RT4fP0h8NivWvAJU1NSzZ+Q0voIvcCzbjvZdSeHCiQcqkiRGScLx8Ij9G33pFrbM4JdStc6oz4PIxBtuWrgqmtcHWXjUQOjkN3xWx2lh1X9i57aFsqU+1HRmnbVe3HD1RanLPLJWc+snCaldysxvyA4HsNj1K9s+r7Oslz3EFzDtU+hWuCSPCtcRiP2dnOA4zOI7Y29i0dryxSiubKliv+x9C+lYBqELnZVOjpZHN16jbXbEkDfa3WrdjTU6yTILiTjTbRjUshcbuNzz/lyBdSt2hi5OqepfG4OY4tI1EEiyJRUlhoVNrQuNJnZ3emkhqLCWzdB+oSWcLtI2P28h32vmSsFTrKpT08UXFcuUHCQw4M/3jH6Go+A9T7S+Hl9PUgt+9j1NXp/KwfaKb48awbL4iHU1bnupdDWV2JzghXeTfuVe77ifR+hJS411KvlA94l9E/3SuXWjNZcS6mV5FddtH06f+1bNxwSIKeqNeaVlolYs0qVEbMemfr3u94rRjwrohstWRVa7AoejBam7QHiM6LfYFQT3CvVnjymNiowzhGPh8/SHw2K/a8AlTU1TNk+A0voIvcCzLjvJdSeHCiQcqsiRGR8L/wAoi9G33pFr7L4JdStc+BnjlqlQtvBfUFtdo7HxPHWCCPzWftKGaGeTLNo8VMGsuXOmoNq2HTje0/Oa5vaLJYS7MkxWsrBQeDeUNqa6La5sUo+4TpD/AOx6lvbTXbt4y5GZae7VaL0VgGoNa+lbKxzHaj6jsKko1HTmpLwGzgpxaZk2cWa8tMSQNKK+DhiBzHk/3XrXT291Cssp7zGq0JU3vIBWiEAbakAWjg0/eMfoqn4D1S2j8NL6epNb97HqatT+Vg+0U3x41g2XxEOpq3PdS6GsrsTnBCu8m/cq933E+j9CSlxrqVWvPeJfRv8AdK5daGuuJGU5vn5IPrQfkti54JfviV6WqNfBWUmTMVDlImMwY3UuxPSd7xWpHhXREb1ZGVTsCiWjBam7wO4jOi32BZudw9rezxzkxsckYbwjHw+fpf8AbYtK17sjqamq5sfIqX0EXuBZdw/+yXUsQ4USDiqjZIjJOF/5RF6NvvSLZ2XwS6lW61RnhWqVCw8HjrZTp+fuoP8A8Mh/IKrerNvPp/kmoPFWJszly5riTkg4xqbKLqTKXdmY6LjpN1BzCXMc0723Hr2LrIQVW3UX4oxZScKra5mrUdWyaNskTtJjhcHbzgjYRtC5mtRlSk4yNenUU45R2VEh5w7kOIOBBxBHIQdYToycXlMGk1hlOzkzIZKC+lAjfrMfzHdHzTzat2pbNptL+tXzM+vZ+MDOaiB0bi14LXA2IOBW0mmsozmsFk4Nf3jH6Kp+A9Uto/DS+nqTW/ex6mrU/lYPtFN8eNYNl8RDqatz3UuhrK7E5wQrvJv3Kvd9xPo/Qkpca6lSrj3iX0b/AHSuWWhsriRlObZ49J0ofYFsXXBL98SrS1Rr4KyUyw0d3TkxuDG6t3Gd0ne0rYjwroiB6sjahyJaMFqbrA7iN6LfYFkZ3E7W89JSNi4MO4RT4fP0v7GLVtO7RBU1NWzYPgNL6CP3Asi5f/ZLqyzDhRIOKrMlSMl4X/lEXo2+9ItrZfBLqU7vVGeFapULHwctvlOn5hOT/wBPKq958PPoS0V/2x6myOXKs2UJOKQUwzOZ16mTefecfzXX26xSj0MOs/fYtm3nHJSP4vGjJ4zDq3jkP+8xbcW0K8cS8xaVaVN5Rp+Scuw1LQY3C/mnWuduLSpQfvLdzNalXjUW4kCqxMeIAq+fOQBPEZWC0jBe/nNHL+v6Ba2zrtxl7OWngULugmu2iq8Gv7xj9FU/AkWjtH4aX09Slb97HqatB5WD7RTf1EawbL4iHU1bnupdDWV2JzghXeTfuKr3fcT6P0JKXGupUaw95k9G/wB0rlVobX9kZNmse+0vSj9i2bvu5fviVaPEjYLrFTLJ7pJ+RMGNVruO/pO9pW3HhXRFWWrI6dyV6MEbpA7iN6LfYFiZLTW86LkjYYMR4RT4fN0v7GLYs+6RWrcRqubB8BpfQR+6FjXPey6lumvdQ/cVXJUjJ+F09/i9G33pFt7K4JdSld6oz4rVKZcuCin0q6R9sI6eQ353uZGB2Od2FU9oS7NvL54J7ZZqo1NxXMGuN6iTRa53mgnsF0qWXgHuMIyq/SmeecDrAAPrBXZQWIpGFJ5bY0Thp3BM5jg5ji0jUQbFDSksME2t6NIzKzqNSe4T27qGksdqEgaLuaRscACecA7Rjh31goL2lPTxRpW112n2ZFtWQXzx7bgg7RbtSxfZaYjWVgzvM6DQyyW8jKn107yfWSujvZdq0b6epjUVisl8zSafysH2im+PGsSy+Ih1NO57qXQ1ldic4IV3k37iq933E+j9CSlxrqU6qPepOg73SuUWhueJkGbc2jJTE+dEO0gfmtu6WYT+pSpcSNlDlz6ZdwdXT1Ibgx7LcJjnlY7WHu7Cbt9RC3qcu1BNckVJLEmRErlI9BEbrTniN6LfYFzzkXHqdlya5C4MR4RD4fN0v7I1u2Pcop1uI1TNl3gVN6GP3QsW576XVl2mvdXQfuKgJUZVwuHv8XQb7ZFt7K4JdSjeaoz8rWKRrXBpkcwUZleLPqS17RtEDARGSNmk5z3bgw7VjbWrL3aS6svWVPe5/QtLisU0SDzsrRFSyE/OGj1a3fygq3ZU/aVkiGvPs02zKsiZFkrP2gx2042iTR1aWk+xAOw4rpK9aNFKUtM4MmnTdR4WpFzwuY4teC1wwIIsRvBUsZKSyhjTTwxNOGk1mTG52UaXR2Shx6DLuk6tEOUNw0qUm+RJSz21g18LkEbx6gDP82H3y2bfR1HrgefzXRXSxZfRGPT+I+podP5WD7RTfHjWPZfEQ6mjc91LoayuxOcEaxt439EqG5WaM18n6D6bxNdSlyYscOVrh6lyK0N/xMTp3FoAGBbgOYtwHrC6F4l9f8mctxsuSq4TQxyN1OaDuO0HnuubnBwk4vwNFNSWUPA5NDBFZazfgqrGUOa4CwfGQ11tdjcEEbxtwsrdC7lSWMZRDOj2t5G0mYdIx2k8zS21Nkka1mHKI2Ncd2lZWJbSeMRiiP8AjvxZZwbAAahgszJZwBcgXBivCEfDpul/2410Fj3KKFfjNRzaPgVN6GP3QsS576XVl+lwLoP3OUBIVzOTNSGtcHSvlY5osNDQLbXJxaRcnE/OCvWl77BNYzkr16Dqb0yPyZwf0cLw9/dKgjENl0WRXGoujbi/cXW5QVZqbWePcjjqRRsv/T8i0SyEm51lZMpOT7T3tl6MVFYQiSmjjMOEXLQkeImG7W4G23HE9ot1FdDsy37EO29WZl5V7T7K8BTgo8rVehZ8VqdtXuPqNsu8+hc8q5HgqBaeNruR2LXjc4Y9WpYtC6q0eF/Q0alGFTiRXJODumJ4ss7Ryd7f1XsFox2vLHvRKjsF4Mm8h5vwUgd3Bri9ws6SQhzy299EWADW6sALmwuSqlzfVK67L3LkT0bWNN51ZJqkWRplarEUL3nksN5wCmt6TqVFFEdWfYg2ULg6d3TKT37BBO4bi0Rtv1PC3to+7bNdDJtt9ZGpZMZpVFOLX79EfwvDv7VjbPWbmHX/AAaN28UZGprrznjmRtwRyghJJZWBU8FIdg4jnIXGJYeGdAnlJmK5Vi7nUzs82V/Y46Y9Tgt6i+1Ti/l6bijNYk0T+aGcf7Oe5yeScb38xx225D/ndVvLX2nvR19SWjV7O56GjQTte0OYQ4HUQbhYrTTwy7qKaSAwGkgTAaSBcDDKeWIoBeV4B2NGLzuaMVJTozqPEUNlKMdWY1nZlJtRUvkZgHEm2u3Fa3WMPm7OVdFa0nTpqLM2rNSllGt5tnwKm9DH7oXP3PfS6s0qXAug/c5QEgmSgDhxSCiT3cvWUopS87s8GRtMcB0nHAuHrDT+a1LKwcn26mnIpV7lRXZjqZjLIXEl2JOtb63Gay28GuUI4ppxK8MMkbGsvgC4SAkX1DBUNpQlOjiKzvLNo0qm80nSvqXOGseIFBACdRUNjaXPIaBtP5J0ISm8RWRspKKyzM88s5e7u7nHgwYfr1n1DDabdFY2fsV2pasybm49o8LQkuCin49XJ5sccQ/5smmfVAotrzxTjHm/T/6LZRzUzyRqea8OlWwfV03ncI3N957VR2TDtXGeSf4LV/LFHHM0hdSYQIApuWYtCd3IeMOtcpe0/Z3Elz3+ZuWsu1SXy3GS8I1H3OrEg8WVg/GzA33gt/CrthPNNx5P7P8A3kiuI4lkrTZFeIB9QZWlhN4pHN5gcD1alDUowqcSyPjOUdGTEefFSBi5h3sF/UQqz2fSfMl/kzB+flTs0B/y/wBXIWzqXzE/kzIutzvqnixlcOiQ0fyAH1qaFlRj/XzGOvN+JX6iqc++kSb6+ffy9atxiluRC23qNnFOGm4ZuO8DpvQx+6Fy9z30urNilwLoSBKgJCl565zTUkzBFolrmXIcL43diD1LSsrSFeDcuZVuK8qbWCuP4RKi2DWD7v8AlXVsqlzZX/mT5EJlLOionwe825Bq7BgrdKzo09EQzrznqyGcb4nE86skJ4UohzdAhJZOy/UQYRyOA80m43WOpQVbWlU4oksK84aMm4c/5wOM1h6v8qpLZVF6NlhXs/EJs/pyOKGjcB+d0R2VRWuWI72b0IHKGWZpj3x5PX/vqV6lQp017qK86sp6sj1KRmt8H9CYsnsJwdO98x5dDCOMdjHO++uc2pV7VbsrwRp2MMRcuZo+YVNeWaXY1rY2nncdN47Gxdqu7Fp7pVPoQbSnvjD6l1W4ZYIAgM6qbitkGzA7jqWLtejujVXhuf8Ag0dn1MScH4me57ZLNTSO0BeSPvjOUkDFvWLjrWZaVvZ1E3o9z/fkXq0O1EyNkq3mjPFRIjAHWmkFE3OSiCLylEYi8pyEOClENtzcd4HTehj90LlbnvpdWbNLgXQflygJDNOFI9+i6H5uW7sngl1M694kUYrXKJygDxAAlEOUogIAEAeIAEAPsh5MdVVMUDMC91i7zGDF7zzNaHHqUdWqqUHN+AsYuTwjbX6LRZo0WMaGtHmxsaGtHU0BchOTnJyerN6EFCKivA0bNagMNKwOFnuvI8bQ5+OiecDRb91dhaUfY0Yw8+pz9xU9pUciWVkgBACVTCHsc12oiyjq041IOEtGOhJwkpLwKDVQmKRzHbD2jYVyFSnKlNwlqjoYTVSKkjJs/MhGnm7rGO9SknDUyQ4lp5jrHXzLZsq/tI9h6r7r/RRuKfZfaWjKy2RXcEGTsPSYDIF6BRMlKhok4pwhwSlENqzcd4HTehj90LlLrvp9WbVLgj0JAlQEhm/Cie+xdD83Le2TwS6mde8SKMVrFE5QAIEPEoHiUQEACAPEACANVzCyAaWAyyi007RgdcUHjNaeRz8HEbAGjlXP7TuvaS9nHRa/N/6NGyo//o/oXjNzJv7RUNBHe47Pk5MDxGdbh2NdypuzLb2tXtvSPr4El9W7EOytWaUuoMIEACABAELnJkrurNNg47R+Icm9Ze0rP2sfaQ4l90XbO49nLsy0f2KNW0rJ43xSt0muFiD/ALgQufp1HFqUXvRryimsMyDObIElFJZ13RuPe5OX6ruR3t2bQOhtrmNePJ+K/fAy6tKVN/IiRIrDRHk600mBTkuQIcuKchBMlKIbTm4fA6f0Mfuhcpdd9Pqzbpd3HoiQJUBIZzwn+Vi6H5uW7sngl1M6+4kUcrWKJ4gAKBDxKB4lEBAAgDwoAvuYuaPiVVW3i4OghcPKHZLIDqjGsD52vxfGyr++UE6dN7/F8v8Afp10t21s6j7UtPU0FjXyPDWgvke6zRtc44kk7BrJOwArEo0pVZqEdWac5xpx7T0RpGQslimhDAbuJ0pHWtpvNrm2wYAAcgC7C3oRo01CJz1aq6s3JkipiIEACABAAgCs5x5B0rywjjfOaNvOOdYm0Nndp+1pLf4rn80aVpd49yengyoVUDJmOjlaHNOBa4LFhNxeYvDRpyimsPQzTOXMWSG76W8sevQ1yMHN549e9bdttCM/dqbnz8P9ehn1bVx3w3r7lQEn+8nMtHBUO9NJgU80kohwgDS8j52U8dPDG9x0mRsa62ja4aL24ywa9hWnUlJLc2zTp3NOMEnyHf8A/a0vnH+X/wAlF/xlfkP/AJdMp+fOVo6h0bojcAWIwvtOoHVitTZ9vOjFqZTuqsajTiVVaBVBAh4lA8KBASgCAF6ChknkEcDHSPdqa0XO88gG0nAbU2U4wXak8IFveEaTmzmPHTkSVWjNMMWxjjQRnld9K4fhH1taxLvabl7tLcufj/o0KFn/AGqeRbQHSPDWgve84AYucdvVyk4DasylSnVl2YLLL05xpxy9yL7m1kAUzS99nTOFnEeKxuvQZfZqudpGywA6mzs428eberMK5uXWl8vAnFdKwIAEACABAAgAQBB5azebNd7OJJy/Nd0hy86zbzZ0K3vR3S+z6/kuW95Klue9FPq6Z8LtGVpadnIRzHaueq0alGXZqLBr06kKqzFlcy/mpT1d3Edzk+kZYE9Iandant7ypR3LeuT/AHcMq28Z668zOMuZq1FLclvdI/pGAkAfWbrb6xzraoXlKtu0fJmfUt5w+aIMPVrBDkLoA8ugAQAIA8QAFKIckoEBKB1FGXODWguc42a1oJcTyADElI3hZYF1yJweSOs6tcYW/RMs6c9LW2LrufqrNuNp04bqfvP7f7LNK0nPe9yL7k+iip4+508bYmHWG3LnkbZHnjPO/AbAFh1ripWeZvJp0qEKeiJPJOSpak96FmbZXX7mOj555hhhiQrNrs+rX3vdHn+CKvdwpbtXyL5kXIkdMDocZ58aR1tJ3NzN5h7cV0lvbU6EezBGNWrzqvMiTVghBAAgAQAIAEACABAAgBGqpmSNLZGhwOw/lyJlSnGpHszWUOjOUXmLwVXKmabm3dTnSHmOOP3XbevtWJc7Ia96i/o/8P8APmadHaHhU8yuSAtJa9paRra4WPYVjzjKD7M1hmjGUZLMXkrOXMy6eou5o7lIfnM1E/WbqPt51coX9Wlue9cmQVLWE9+jKBlrNSpprkt7ozz48cPrN1j1jnWxQvaVXdnD5MoVLepD5r5EEHK3ggye3SACABKByUCHcETnuDGNc9zjZrWguc48gaMShtJZYFzyNwdyus6sf3Bv0bbPnO/5sfWSfqrNr7Tpw3Q95/Ys0rSpPe9yL1knJkNK21NGI7izn+NK8fWlONuYWHMsavdVa3G93LwNGlbQp/NkhR0skztGFheQbG3it6bzg3ltr5AUULSrXfuLdz8B1WvCkveZbclZnMbZ1SRKfoxhEN4OMnXYcy37bZdKlvn7z+3kZNe+nPdHcvuWhrQAABYDAAYAAbAFplE9QAIAEACABAAgAQAIAEACABAAgBrXZPjmbaVgdyHUR0XDEdSiq0adVYmsj6dSVN5i8FVynmk9lzTu7oPMdYP6nanddli3GyGt9F/R/n96mlR2gnuqL6orkrS1xa9pa4a2uFj2HZzrIqU5032ZrDNGE4zWYvJX8tZpU9Rclug8/PZgSecaj1qzQvqtLdnK5MiqW0J6rD5lGyxmTUQ3MY7szlZg4DnYfyutejtGlU3S91/PTzKFS0qR03lacCCQQQRrBwI3jYr+u9FUc5OydLUP0KeN8rtoYL2HK46mjnNgmznGCzJ4QLe8IuuR+DnU6tlt/wC1AQ5258xu1v3Q7esuvtWMd1JZ+b0LlOynLfLcXXJtDFTtLaaNsQIs4tuXvH15DdztxNuZZFa5qVX77/Bfp28KeiHtDSSTu0YGF9tZFgxvSecBu18yfQs61fgW7n4BVuKdLiZacmZmtFnVL9M/Rsu2MdJ3jP8A5Rygrbt9k0qe+p7z+xmVtoTluhuX3LRBC1jQ1jQ1oFg1oAaByADUtVJJYRQbb3sUSiAgAQAIAEACABAAgAQAIAEACABAAgAQAIAb1tFHM3RlY145xq5wdYPOEydONRYksodCcoPMXgrGUczTrpn/AHJCbfdeBftB3rIr7Hi99J4+T0/JoUtoyW6oslZrKWSE2mY6MnAaXinma8cUnmBusata1aPHH6+BpU69Opwsi8oZFp5yDNE19iDjcHA3tpNINjvRSuatLglgWpRhU4kPIw2OPQY1kcYx0GNDGDn0RYX5ziop1JTeZPLFhShBe6sD/J2SJ57GKM6J/iPuyPeDa7t7QRzq5Q2dXq78YXN/ggq3lKn45fyLRk7M6JtjO4zHzbaMX4L3d94kcwW1b7Lo0t8vefz/AAZtW+qT3LciyRxhoDWgNAFgALAAagANS0ksFLU6QA1r69kIBk0rE2u1jnAG4AvojC5IAvrUVWtGksyz5N+hJTpym8R9UjmPKcbi8XILGB7g5rmlrSL3II5Eir022s6LL8NwOlNYfN4HFNOJGNe3FrgCNmB1YKSE1OKlHRjZRcW4vVCicNBAAgAQAIAEACABAAgAQAIAEACABAAgAQBzJGHAtcA4HAgi4I5CDrQ1kE8Fdr8zoXYwl0J5BxmH7h1dRA5is6tsuhU3pdl/IuU76rDc9/UdZMzYghIdomR4+fJxiDytb4rTzgXU1Cyo0eGO/m9SOrdVKmr3ciaVsrggAQAIAZ5WpTLEWNIBLozjq4kjXH1NKhr03Uh2VzX2aZJSmoSy/n6DKoyQ5075AWgPMbXa7mIDjs6yG+tQztnKo5rG/CfTxX1JY10oKPLPn4MkMm05jhjY6xLWhptquBsU9Cm6dKMH4JIiqzU5uS8RypSMEACABAAgAQAIAEACABAAgAQAIAEACABAAgAQAIAEACABAAgAQAIAEACABAAgAQAIA//Z"/>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6570" name="AutoShape 10" descr="data:image/jpeg;base64,/9j/4AAQSkZJRgABAQAAAQABAAD/2wCEAAkGBxQSEBIUEBQVFBUVFBQVFBUUFRUUFBQUFBQWFhUUFBQYHCggGBolHBQUITEhJSkrLi4uFx8zODQsNygtLisBCgoKDg0OGxAQGi8kICQsLCwsLCwsLCwsLCwsLCwsLCwuLCwsLCwsLCwsLCwsLCwsLCwsLCwsLCwsLCwsLCwsLP/AABEIAPUAzgMBEQACEQEDEQH/xAAbAAABBQEBAAAAAAAAAAAAAAAAAwQFBgcCAf/EAE4QAAEDAgEGBwsJCAAFBQEAAAEAAgMEESEFBhIxQXEHIlFhcoGREyMkMjNSc6GxsrM0QlNidIKSwdEUNUOitMLh8CWDlMPSVGOTpPEW/8QAGgEAAQUBAAAAAAAAAAAAAAAAAAECAwQFBv/EADURAAIBAwEFBQgCAgMBAQAAAAABAgMEETEFITJRcRIzQZGxEyI0YYGh0fAUQsHhFSNS8UP/2gAMAwEAAhEDEQA/ANxQAIAEACABAAgAQAIAEACABAHl0Ac92b5w7QkygASA4AjtCXIHaABAAgAQAIAEACABAAgAQAIAEACABAAgAQAIARdUtG2+7H2KCdzShrLy3+g9U5PwEX13I09ZA/VVpbQiuGLf2/fIkVB+LG769+yw7Sq09o1PBJeb/BIrePixvJXyed6gq8r6u/7Y+iJo29PkNJat/nu7VXlcVn/d+ZPGjT5DKWof5x7SoHUm9ZPzZOqUF4Iaumd5zu0qJkihHkIumd5zu0puEO7K5CJnd5zvxH9UgvZjyBtU8anu/EUqk1oxPZwfghRuUpRqkdya74cikVeqtJPzY10KT1ihePL04/iE7wCpY3txHSb9fUjdnRf9RzFnVMPGDT1WU8dqXC1afVfjBFLZ9J6ZHsOd4+fGRuN/arMNsv8AtDyZBLZr/rIkafOSB3ztHpC3rVunta3lrldV+MleVjWj4Z6EnDUsd4rgdxV6nWp1OCSZWlCUdUKqUaCABAAgAQAIAEAIy1LW7bnkGJ/woKtzTp7pPfy8R8acpCDqlx1WHrP6KjO+nLgWOu9/vmSqklqJlt/Gud/6alWlKU+J5/eWg5YWgEJuMC5EXpjHoQeomSoQkUbJYjWVRsliNZUwlQ2emjhJyQcIOTRUeIFOSgDlAp4UCAUjFPEgHrJC03aSDzEj2I0EaT1JOkzjnj+dpjkcPYVcpbQuKeks9d5VnZUp+GOhPUOdsbrCQFh5dbe1alHbEHuqRx81vX75lGps6ceF5J+Cdrxdjg4coN1rU6sKizB5KMoSi8SWBRSDQQBxLJotJOxMqTVODm/BZFisvBGPq3P5hyD8ysCrtCrV3L3V8tfMuRoxj8wYFDBCsVaFPFDGdqRIaeFDQqEJFFIkQ3eomSxG71EyVDaRRsliNJUwlQ3emjxJyQURekFQi6do1uA6whRb0FGc2V4G+NKwb3AKWNvVekX5DHVgtWvMaPzmpR/GZ1OB/NPVnXf9Rrr0+Yi7O6kH8T1FO/gV34fdDf5NLn9mJnPGk+kP4Xfol/4+vy+6E/lUuf2Z4M8qT6T+V36I/wCOr8vuhf5VLn9mdDO2kP8AGaN+CT/j7j/z90H8mlz9RVmctKdU8f42/qmuxuF/RjlcUv8A0OIsqwu8WVh3OBUTtqy1i/IeqtN6SXmP6LKDmG8L7HXxTrtyjamx9pSfaWUwlGFRYlhlqyVndcsZO3FzmMDm7XPcGNuNmLgtmy2pOc1TqLOfEzLmxUU5wengW1bpmCFb5N25V7vuJ9H6D6XGupExrl4F+Q4YrcURMWap4oYzoBPwNPCEMUQkUUiSI2eoZEyEHqJolQ0ncALkgDlJsO1RyRLEr2Us5aaO4MgcfNZxj2BOhb1J6Ie6kY6srtbnwP4URPO82HqxHYrEbBvil5EbuV4Ig6vO6pdqc1g+qMe3/CsRsaS1yyJ3E3oQ9TlWZ/jSvPXo+7ZWI0KcdIojdSb1bI+aQnxiXdIl3tUy3aEb36iBCAE3FKIcOSiCZThDkpRBMpRDkpQEy1LkQtfBgfD7bO4T4bPEVHaXw7+hNbd6jUafysH2im/qI1h2XxEOpqXPdS6GsrsTnBCt8m7cq933E+j9B9LjXUiolzFMvyHLArcCFirQrEUMZ2pENPHJrFQ3kTJRJEQuV8uQU4768A7GDF5PIGhROOXhb2TxTxnwKblTPWV1xBGIx58mLt4Z+RspI2zfE8dP3HqP7aWm/wDf3kVPKFbJKbyyPfzEkN3Bo2cxup40oR0Qxzk9WRrsMBgOQYKQaN5ClAbvKUQQcUoCLilEEnOSgJkpRpw4pQOClGnBThDlAHBSgcoELTwZfvAegqPhlUtpfDP6E1t3sTUqfysH2im+PGsOy+Ih1NS57qXQ1ldic4IVvk3blXu+4n0foPpca6kVEuYpl+Q6YrkCFirVYiRs7UqQ0jcs5ahpm3mdYnxWNGlI87A1gxKbJpbtXyJIQct/hzKhlPLNVODbwWPkGM7hznUzZz7CEqpN8Xkvz+PMmXZjpv8Am/x+SszwtZfRGJ1uJLnHe449WpSJJLCDLe9kTUvSCjCUoAayOSgNZHJQGz3Jw0Qe5KgEXOSiCTnJcCHBclwIclyXAmTkuSiHBKUDwlAHBKUDwoELTwZ/vAegqPhFU9o/DS+nqTW3exNSp/KwfaKb48awrL4iHU1LnupdDWV2JzghW+TduVe77ifR+g+lxrqRUS5imX5DpiuwIGK6QAJJAAxJOAAG0lWIjGVitzjkncY8ngWBIfUvF42kYERt/iO9WGNsCnxUqnDuXP8AH59SXsRhx73y/P4GUWTGREvJdJK7xpZDpPN9YB+aMBgOTG+tWIwjBbhHJy1I+vkSMcit10iYPRCzvSAMpXIAbSOSgNJHJwg2kcnCCD3JQYi5yckNEyUohwXJRDklKIclyAPCUoHl0AeIEPCUoFp4M/3i30NR8JypbR+Gl9PUmtu9iapT+Vg+0U39RGsKy+Ih1NS57qXQ1hdic4IVvk3blXu+4n0foPpca6kVEuYpl+R7WV8cEbpJnBjGjEn2DlKuRZF2XJ4RUp6mWvd3zSipr3bFctfLyOlOto+rr3Wxu06Od8/L88/QdlQ4fP8AHL1JmFjWNDWANa0AAAAAAagANQVrJCMq2VNY9IrtfKo2PRXa2RNHETM9ADORyUBtI5KA2kKcINZHJRBBxTkNEnFOEEyU4Q5JQIckpQOUACBAulA8QB4lELTwZ/vFvoaj4LlR2j8NL6epPbd7E1WDysH2im/qI1hWXxEOpqXPdS6GsLsTnBCt8m7cq933E+j9B9LjXUhJZwyN7ziGtc4gayGi+HYuYg8Gj2ctIobKt1Y9k83i2DoYvmsabFriNr9R5uoW2KNH2e96+nT93jJSWMLT1LBTOwVlEbF3yJRuCLrZU1seiv10ijY5EDVuSCkZM5ADR7koDd7k4QazSAayBvNk5IQ6bk+Z+LIZXD6sb3ewJdwgjPkydou+GVo+tG9vtCVSXMTDI96ehpwUohwSlA8QAFKIc3QA5/YZbX7m+3LoOt7E3tx5i9ljdzSNYI3pw08SgWng0/eLPQ1HwXKjtH4aX09Se272JqsHlYPtFN8eNYVl8RDqalz3UuhrC7E5wQrfJu3Kvd9xPo/QfS411K5lM+Dz+ik9wrl46GpHjXVGZ0T/AAajHK6kBGwg6IIPMRdbtSTim0QQWcI0EZHg+hZ/N+qoK8q/LyJPYx+fmdjItP8AQR9bb+1O/l1fl5Ib7KP6ynRPtEByF4HNx3K7F5im+Q1reyEyy+8cnRPsSMU0WLNijLWk0dLcgH5PFydFUlc1cLeOcVn/AGwObNF/6Ol/6eH/AMU13Vb/ANCqEf1syjPeBkdZKyJjI2gizY2NY0cRuprQArdCcpxzJiTST3E3mxmAyWKOerkJbI1r2wxHR4rhcd1lte9iMGWt5xTK93Gm+zFZf2EhTlLe9yLxQZJgp/k8McXO1o0zvkPGd1lZdW6rT1l5FmNKC8BeRxOsntVZyb1ZOkhFyblofhELlfIFPUA91jaSfnAWd2jX1qxSvKtPR+YyVCEtUZhnZmY+mu+K74/5hzH/AH9FuWt9Ctue5mfWt3DetCoK8VwQIW7NPMt1S1s1QTHCfFA8pKBhdt8Gtv8AOIN9g2ild30aG5b5Fihbupv8DQ8n5NhpxaniZHsu0Xed8hu49qwat3Vq8TNOFCENEOTIeU9pUGWS4Q1rKOOUWlY1/SAJ6jrCkhWqQeYtobKnGWqKPnRmYyNhlpzogWux2IxIA0Tr7VsWe0ZTkoTX1KFxaKK7USN4ND/xFnoaj4D1a2j8NL6epWtu9iarT+Vg+0U3x41hWXxEOpqXPdS6GsrsTnBCt8m7cq933E+j9B9LjXUrWUj4PN6KT3CuXjoaseNdTL8nnvFGPr0ntatqvwyIaeqNWaFlImYs0KRIjbMx7pxOt3vFaUOFdEMfEyHyo/iO3FD0FRs0A4jei32BZ6XuoWT95njwmNDkzEuEM+Hz7x8Niv2vAJU1NPza+RUvoIvcCzrjvZdSanwofuVORIiMynleCA2mkawkXANy4jl0RilhRnU4Vkc5qOrGVLnFTSu0Y5mknYbtJ3aQCWdvVgsyiOjUi9GPnKAlG88Yc0tcLgixB1EFKm08oGs7jGs98g/s05LfEfiOv/bf/q6ayufbU8vVGTcUvZy+Q1zNyMKurZG/ybQZZcbExsIGiD9ZzmN+9dTXFb2NJz/ckdKHbmomyO6hqAAwAAFgANgAwsuTlJybk9WbcUksITKRCkbU5agYbOkbca7XNuxWIW1Wayokcq0I7mxakr45fJva7ccexMnRnDiWB0ZxloxlnR8lk+774U1l38SO47tlC4Mj/wARj9DUfAet3aXw8vp6mVb97HqatB5WD7RTf1EawbL4iHU1bnupdDWV2JzghXeTduVe77ifR+hJS411KzlH5PN6KT3CuXjoaseJdTLclHvdGPr03tatqvwyIKeqNbYsuJKxZqlRGzJXvw63e8VoR4V0Qj1ZE5QfxXbkS0BG4Q+Izot9gVFaIHqzx6YxyMN4RT4fP0h8NivWvAJU1NSzZ+Q0voIvcCzbjvZdSeHCiQcqkiRGScLx8Ij9G33pFrbM4JdStc6oz4PIxBtuWrgqmtcHWXjUQOjkN3xWx2lh1X9i57aFsqU+1HRmnbVe3HD1RanLPLJWc+snCaldysxvyA4HsNj1K9s+r7Oslz3EFzDtU+hWuCSPCtcRiP2dnOA4zOI7Y29i0dryxSiubKliv+x9C+lYBqELnZVOjpZHN16jbXbEkDfa3WrdjTU6yTILiTjTbRjUshcbuNzz/lyBdSt2hi5OqepfG4OY4tI1EEiyJRUlhoVNrQuNJnZ3emkhqLCWzdB+oSWcLtI2P28h32vmSsFTrKpT08UXFcuUHCQw4M/3jH6Go+A9T7S+Hl9PUgt+9j1NXp/KwfaKb48awbL4iHU1bnupdDWV2JzghXeTfuVe77ifR+hJS411KvlA94l9E/3SuXWjNZcS6mV5FddtH06f+1bNxwSIKeqNeaVlolYs0qVEbMemfr3u94rRjwrohstWRVa7AoejBam7QHiM6LfYFQT3CvVnjymNiowzhGPh8/SHw2K/a8AlTU1TNk+A0voIvcCzLjvJdSeHCiQcqsiRGR8L/wAoi9G33pFr7L4JdStc+BnjlqlQtvBfUFtdo7HxPHWCCPzWftKGaGeTLNo8VMGsuXOmoNq2HTje0/Oa5vaLJYS7MkxWsrBQeDeUNqa6La5sUo+4TpD/AOx6lvbTXbt4y5GZae7VaL0VgGoNa+lbKxzHaj6jsKko1HTmpLwGzgpxaZk2cWa8tMSQNKK+DhiBzHk/3XrXT291Cssp7zGq0JU3vIBWiEAbakAWjg0/eMfoqn4D1S2j8NL6epNb97HqatT+Vg+0U3x41g2XxEOpq3PdS6GsrsTnBCu8m/cq933E+j9CSlxrqVWvPeJfRv8AdK5daGuuJGU5vn5IPrQfkti54JfviV6WqNfBWUmTMVDlImMwY3UuxPSd7xWpHhXREb1ZGVTsCiWjBam7wO4jOi32BZudw9rezxzkxsckYbwjHw+fpf8AbYtK17sjqamq5sfIqX0EXuBZdw/+yXUsQ4USDiqjZIjJOF/5RF6NvvSLZ2XwS6lW61RnhWqVCw8HjrZTp+fuoP8A8Mh/IKrerNvPp/kmoPFWJszly5riTkg4xqbKLqTKXdmY6LjpN1BzCXMc0723Hr2LrIQVW3UX4oxZScKra5mrUdWyaNskTtJjhcHbzgjYRtC5mtRlSk4yNenUU45R2VEh5w7kOIOBBxBHIQdYToycXlMGk1hlOzkzIZKC+lAjfrMfzHdHzTzat2pbNptL+tXzM+vZ+MDOaiB0bi14LXA2IOBW0mmsozmsFk4Nf3jH6Kp+A9Uto/DS+nqTW/ex6mrU/lYPtFN8eNYNl8RDqatz3UuhrK7E5wQrvJv3Kvd9xPo/Qkpca6lSrj3iX0b/AHSuWWhsriRlObZ49J0ofYFsXXBL98SrS1Rr4KyUyw0d3TkxuDG6t3Gd0ne0rYjwroiB6sjahyJaMFqbrA7iN6LfYFkZ3E7W89JSNi4MO4RT4fP0v7GLVtO7RBU1NWzYPgNL6CP3Asi5f/ZLqyzDhRIOKrMlSMl4X/lEXo2+9ItrZfBLqU7vVGeFapULHwctvlOn5hOT/wBPKq958PPoS0V/2x6myOXKs2UJOKQUwzOZ16mTefecfzXX26xSj0MOs/fYtm3nHJSP4vGjJ4zDq3jkP+8xbcW0K8cS8xaVaVN5Rp+Scuw1LQY3C/mnWuduLSpQfvLdzNalXjUW4kCqxMeIAq+fOQBPEZWC0jBe/nNHL+v6Ba2zrtxl7OWngULugmu2iq8Gv7xj9FU/AkWjtH4aX09Slb97HqatB5WD7RTf1EawbL4iHU1bnupdDWV2JzghXeTfuKr3fcT6P0JKXGupUaw95k9G/wB0rlVobX9kZNmse+0vSj9i2bvu5fviVaPEjYLrFTLJ7pJ+RMGNVruO/pO9pW3HhXRFWWrI6dyV6MEbpA7iN6LfYFiZLTW86LkjYYMR4RT4fN0v7GLYs+6RWrcRqubB8BpfQR+6FjXPey6lumvdQ/cVXJUjJ+F09/i9G33pFt7K4JdSld6oz4rVKZcuCin0q6R9sI6eQ353uZGB2Od2FU9oS7NvL54J7ZZqo1NxXMGuN6iTRa53mgnsF0qWXgHuMIyq/SmeecDrAAPrBXZQWIpGFJ5bY0Thp3BM5jg5ji0jUQbFDSksME2t6NIzKzqNSe4T27qGksdqEgaLuaRscACecA7Rjh31goL2lPTxRpW112n2ZFtWQXzx7bgg7RbtSxfZaYjWVgzvM6DQyyW8jKn107yfWSujvZdq0b6epjUVisl8zSafysH2im+PGsSy+Ih1NO57qXQ1ldic4IV3k37iq933E+j9CSlxrqU6qPepOg73SuUWhueJkGbc2jJTE+dEO0gfmtu6WYT+pSpcSNlDlz6ZdwdXT1Ibgx7LcJjnlY7WHu7Cbt9RC3qcu1BNckVJLEmRErlI9BEbrTniN6LfYFzzkXHqdlya5C4MR4RD4fN0v7I1u2Pcop1uI1TNl3gVN6GP3QsW576XVl2mvdXQfuKgJUZVwuHv8XQb7ZFt7K4JdSjeaoz8rWKRrXBpkcwUZleLPqS17RtEDARGSNmk5z3bgw7VjbWrL3aS6svWVPe5/QtLisU0SDzsrRFSyE/OGj1a3fygq3ZU/aVkiGvPs02zKsiZFkrP2gx2042iTR1aWk+xAOw4rpK9aNFKUtM4MmnTdR4WpFzwuY4teC1wwIIsRvBUsZKSyhjTTwxNOGk1mTG52UaXR2Shx6DLuk6tEOUNw0qUm+RJSz21g18LkEbx6gDP82H3y2bfR1HrgefzXRXSxZfRGPT+I+podP5WD7RTfHjWPZfEQ6mjc91LoayuxOcEaxt439EqG5WaM18n6D6bxNdSlyYscOVrh6lyK0N/xMTp3FoAGBbgOYtwHrC6F4l9f8mctxsuSq4TQxyN1OaDuO0HnuubnBwk4vwNFNSWUPA5NDBFZazfgqrGUOa4CwfGQ11tdjcEEbxtwsrdC7lSWMZRDOj2t5G0mYdIx2k8zS21Nkka1mHKI2Ncd2lZWJbSeMRiiP8AjvxZZwbAAahgszJZwBcgXBivCEfDpul/2410Fj3KKFfjNRzaPgVN6GP3QsS576XVl+lwLoP3OUBIVzOTNSGtcHSvlY5osNDQLbXJxaRcnE/OCvWl77BNYzkr16Dqb0yPyZwf0cLw9/dKgjENl0WRXGoujbi/cXW5QVZqbWePcjjqRRsv/T8i0SyEm51lZMpOT7T3tl6MVFYQiSmjjMOEXLQkeImG7W4G23HE9ot1FdDsy37EO29WZl5V7T7K8BTgo8rVehZ8VqdtXuPqNsu8+hc8q5HgqBaeNruR2LXjc4Y9WpYtC6q0eF/Q0alGFTiRXJODumJ4ss7Ryd7f1XsFox2vLHvRKjsF4Mm8h5vwUgd3Bri9ws6SQhzy299EWADW6sALmwuSqlzfVK67L3LkT0bWNN51ZJqkWRplarEUL3nksN5wCmt6TqVFFEdWfYg2ULg6d3TKT37BBO4bi0Rtv1PC3to+7bNdDJtt9ZGpZMZpVFOLX79EfwvDv7VjbPWbmHX/AAaN28UZGprrznjmRtwRyghJJZWBU8FIdg4jnIXGJYeGdAnlJmK5Vi7nUzs82V/Y46Y9Tgt6i+1Ti/l6bijNYk0T+aGcf7Oe5yeScb38xx225D/ndVvLX2nvR19SWjV7O56GjQTte0OYQ4HUQbhYrTTwy7qKaSAwGkgTAaSBcDDKeWIoBeV4B2NGLzuaMVJTozqPEUNlKMdWY1nZlJtRUvkZgHEm2u3Fa3WMPm7OVdFa0nTpqLM2rNSllGt5tnwKm9DH7oXP3PfS6s0qXAug/c5QEgmSgDhxSCiT3cvWUopS87s8GRtMcB0nHAuHrDT+a1LKwcn26mnIpV7lRXZjqZjLIXEl2JOtb63Gay28GuUI4ppxK8MMkbGsvgC4SAkX1DBUNpQlOjiKzvLNo0qm80nSvqXOGseIFBACdRUNjaXPIaBtP5J0ISm8RWRspKKyzM88s5e7u7nHgwYfr1n1DDabdFY2fsV2pasybm49o8LQkuCin49XJ5sccQ/5smmfVAotrzxTjHm/T/6LZRzUzyRqea8OlWwfV03ncI3N957VR2TDtXGeSf4LV/LFHHM0hdSYQIApuWYtCd3IeMOtcpe0/Z3Elz3+ZuWsu1SXy3GS8I1H3OrEg8WVg/GzA33gt/CrthPNNx5P7P8A3kiuI4lkrTZFeIB9QZWlhN4pHN5gcD1alDUowqcSyPjOUdGTEefFSBi5h3sF/UQqz2fSfMl/kzB+flTs0B/y/wBXIWzqXzE/kzIutzvqnixlcOiQ0fyAH1qaFlRj/XzGOvN+JX6iqc++kSb6+ffy9atxiluRC23qNnFOGm4ZuO8DpvQx+6Fy9z30urNilwLoSBKgJCl565zTUkzBFolrmXIcL43diD1LSsrSFeDcuZVuK8qbWCuP4RKi2DWD7v8AlXVsqlzZX/mT5EJlLOionwe825Bq7BgrdKzo09EQzrznqyGcb4nE86skJ4UohzdAhJZOy/UQYRyOA80m43WOpQVbWlU4oksK84aMm4c/5wOM1h6v8qpLZVF6NlhXs/EJs/pyOKGjcB+d0R2VRWuWI72b0IHKGWZpj3x5PX/vqV6lQp017qK86sp6sj1KRmt8H9CYsnsJwdO98x5dDCOMdjHO++uc2pV7VbsrwRp2MMRcuZo+YVNeWaXY1rY2nncdN47Gxdqu7Fp7pVPoQbSnvjD6l1W4ZYIAgM6qbitkGzA7jqWLtejujVXhuf8Ag0dn1MScH4me57ZLNTSO0BeSPvjOUkDFvWLjrWZaVvZ1E3o9z/fkXq0O1EyNkq3mjPFRIjAHWmkFE3OSiCLylEYi8pyEOClENtzcd4HTehj90LlbnvpdWbNLgXQflygJDNOFI9+i6H5uW7sngl1M694kUYrXKJygDxAAlEOUogIAEAeIAEAPsh5MdVVMUDMC91i7zGDF7zzNaHHqUdWqqUHN+AsYuTwjbX6LRZo0WMaGtHmxsaGtHU0BchOTnJyerN6EFCKivA0bNagMNKwOFnuvI8bQ5+OiecDRb91dhaUfY0Yw8+pz9xU9pUciWVkgBACVTCHsc12oiyjq041IOEtGOhJwkpLwKDVQmKRzHbD2jYVyFSnKlNwlqjoYTVSKkjJs/MhGnm7rGO9SknDUyQ4lp5jrHXzLZsq/tI9h6r7r/RRuKfZfaWjKy2RXcEGTsPSYDIF6BRMlKhok4pwhwSlENqzcd4HTehj90LlLrvp9WbVLgj0JAlQEhm/Cie+xdD83Le2TwS6mde8SKMVrFE5QAIEPEoHiUQEACAPEACANVzCyAaWAyyi007RgdcUHjNaeRz8HEbAGjlXP7TuvaS9nHRa/N/6NGyo//o/oXjNzJv7RUNBHe47Pk5MDxGdbh2NdypuzLb2tXtvSPr4El9W7EOytWaUuoMIEACABAELnJkrurNNg47R+Icm9Ze0rP2sfaQ4l90XbO49nLsy0f2KNW0rJ43xSt0muFiD/ALgQufp1HFqUXvRryimsMyDObIElFJZ13RuPe5OX6ruR3t2bQOhtrmNePJ+K/fAy6tKVN/IiRIrDRHk600mBTkuQIcuKchBMlKIbTm4fA6f0Mfuhcpdd9Pqzbpd3HoiQJUBIZzwn+Vi6H5uW7sngl1M6+4kUcrWKJ4gAKBDxKB4lEBAAgDwoAvuYuaPiVVW3i4OghcPKHZLIDqjGsD52vxfGyr++UE6dN7/F8v8Afp10t21s6j7UtPU0FjXyPDWgvke6zRtc44kk7BrJOwArEo0pVZqEdWac5xpx7T0RpGQslimhDAbuJ0pHWtpvNrm2wYAAcgC7C3oRo01CJz1aq6s3JkipiIEACABAAgCs5x5B0rywjjfOaNvOOdYm0Nndp+1pLf4rn80aVpd49yengyoVUDJmOjlaHNOBa4LFhNxeYvDRpyimsPQzTOXMWSG76W8sevQ1yMHN549e9bdttCM/dqbnz8P9ehn1bVx3w3r7lQEn+8nMtHBUO9NJgU80kohwgDS8j52U8dPDG9x0mRsa62ja4aL24ywa9hWnUlJLc2zTp3NOMEnyHf8A/a0vnH+X/wAlF/xlfkP/AJdMp+fOVo6h0bojcAWIwvtOoHVitTZ9vOjFqZTuqsajTiVVaBVBAh4lA8KBASgCAF6ChknkEcDHSPdqa0XO88gG0nAbU2U4wXak8IFveEaTmzmPHTkSVWjNMMWxjjQRnld9K4fhH1taxLvabl7tLcufj/o0KFn/AGqeRbQHSPDWgve84AYucdvVyk4DasylSnVl2YLLL05xpxy9yL7m1kAUzS99nTOFnEeKxuvQZfZqudpGywA6mzs428eberMK5uXWl8vAnFdKwIAEACABAAgAQBB5azebNd7OJJy/Nd0hy86zbzZ0K3vR3S+z6/kuW95Klue9FPq6Z8LtGVpadnIRzHaueq0alGXZqLBr06kKqzFlcy/mpT1d3Edzk+kZYE9Iandant7ypR3LeuT/AHcMq28Z668zOMuZq1FLclvdI/pGAkAfWbrb6xzraoXlKtu0fJmfUt5w+aIMPVrBDkLoA8ugAQAIA8QAFKIckoEBKB1FGXODWguc42a1oJcTyADElI3hZYF1yJweSOs6tcYW/RMs6c9LW2LrufqrNuNp04bqfvP7f7LNK0nPe9yL7k+iip4+508bYmHWG3LnkbZHnjPO/AbAFh1ripWeZvJp0qEKeiJPJOSpak96FmbZXX7mOj555hhhiQrNrs+rX3vdHn+CKvdwpbtXyL5kXIkdMDocZ58aR1tJ3NzN5h7cV0lvbU6EezBGNWrzqvMiTVghBAAgAQAIAEACABAAgBGqpmSNLZGhwOw/lyJlSnGpHszWUOjOUXmLwVXKmabm3dTnSHmOOP3XbevtWJc7Ia96i/o/8P8APmadHaHhU8yuSAtJa9paRra4WPYVjzjKD7M1hmjGUZLMXkrOXMy6eou5o7lIfnM1E/WbqPt51coX9Wlue9cmQVLWE9+jKBlrNSpprkt7ozz48cPrN1j1jnWxQvaVXdnD5MoVLepD5r5EEHK3ggye3SACABKByUCHcETnuDGNc9zjZrWguc48gaMShtJZYFzyNwdyus6sf3Bv0bbPnO/5sfWSfqrNr7Tpw3Q95/Ys0rSpPe9yL1knJkNK21NGI7izn+NK8fWlONuYWHMsavdVa3G93LwNGlbQp/NkhR0skztGFheQbG3it6bzg3ltr5AUULSrXfuLdz8B1WvCkveZbclZnMbZ1SRKfoxhEN4OMnXYcy37bZdKlvn7z+3kZNe+nPdHcvuWhrQAABYDAAYAAbAFplE9QAIAEACABAAgAQAIAEACABAAgBrXZPjmbaVgdyHUR0XDEdSiq0adVYmsj6dSVN5i8FVynmk9lzTu7oPMdYP6nanddli3GyGt9F/R/n96mlR2gnuqL6orkrS1xa9pa4a2uFj2HZzrIqU5032ZrDNGE4zWYvJX8tZpU9Rclug8/PZgSecaj1qzQvqtLdnK5MiqW0J6rD5lGyxmTUQ3MY7szlZg4DnYfyutejtGlU3S91/PTzKFS0qR03lacCCQQQRrBwI3jYr+u9FUc5OydLUP0KeN8rtoYL2HK46mjnNgmznGCzJ4QLe8IuuR+DnU6tlt/wC1AQ5258xu1v3Q7esuvtWMd1JZ+b0LlOynLfLcXXJtDFTtLaaNsQIs4tuXvH15DdztxNuZZFa5qVX77/Bfp28KeiHtDSSTu0YGF9tZFgxvSecBu18yfQs61fgW7n4BVuKdLiZacmZmtFnVL9M/Rsu2MdJ3jP8A5Rygrbt9k0qe+p7z+xmVtoTluhuX3LRBC1jQ1jQ1oFg1oAaByADUtVJJYRQbb3sUSiAgAQAIAEACABAAgAQAIAEACABAAgAQAIAb1tFHM3RlY145xq5wdYPOEydONRYksodCcoPMXgrGUczTrpn/AHJCbfdeBftB3rIr7Hi99J4+T0/JoUtoyW6oslZrKWSE2mY6MnAaXinma8cUnmBusata1aPHH6+BpU69Opwsi8oZFp5yDNE19iDjcHA3tpNINjvRSuatLglgWpRhU4kPIw2OPQY1kcYx0GNDGDn0RYX5ziop1JTeZPLFhShBe6sD/J2SJ57GKM6J/iPuyPeDa7t7QRzq5Q2dXq78YXN/ggq3lKn45fyLRk7M6JtjO4zHzbaMX4L3d94kcwW1b7Lo0t8vefz/AAZtW+qT3LciyRxhoDWgNAFgALAAagANS0ksFLU6QA1r69kIBk0rE2u1jnAG4AvojC5IAvrUVWtGksyz5N+hJTpym8R9UjmPKcbi8XILGB7g5rmlrSL3II5Eir022s6LL8NwOlNYfN4HFNOJGNe3FrgCNmB1YKSE1OKlHRjZRcW4vVCicNBAAgAQAIAEACABAAgAQAIAEACABAAgAQBzJGHAtcA4HAgi4I5CDrQ1kE8Fdr8zoXYwl0J5BxmH7h1dRA5is6tsuhU3pdl/IuU76rDc9/UdZMzYghIdomR4+fJxiDytb4rTzgXU1Cyo0eGO/m9SOrdVKmr3ciaVsrggAQAIAZ5WpTLEWNIBLozjq4kjXH1NKhr03Uh2VzX2aZJSmoSy/n6DKoyQ5075AWgPMbXa7mIDjs6yG+tQztnKo5rG/CfTxX1JY10oKPLPn4MkMm05jhjY6xLWhptquBsU9Cm6dKMH4JIiqzU5uS8RypSMEACABAAgAQAIAEACABAAgAQAIAEACABAAgAQAIAEACABAAgAQAIAEACABAAgAQAIA//Z"/>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6572" name="AutoShape 12" descr="data:image/jpeg;base64,/9j/4AAQSkZJRgABAQAAAQABAAD/2wCEAAkGBxQSEBIUEBQVFBUVFBQVFBUUFRUUFBQUFBQWFhUUFBQYHCggGBolHBQUITEhJSkrLi4uFx8zODQsNygtLisBCgoKDg0OGxAQGi8kICQsLCwsLCwsLCwsLCwsLCwsLCwuLCwsLCwsLCwsLCwsLCwsLCwsLCwsLCwsLCwsLCwsLP/AABEIAPUAzgMBEQACEQEDEQH/xAAbAAABBQEBAAAAAAAAAAAAAAAAAwQFBgcCAf/EAE4QAAEDAgEGBwsJCAAFBQEAAAEAAgMEESEFBhIxQXEHIlFhcoGREyMkMjNSc6GxsrM0QlNidIKSwdEUNUOitMLh8CWDlMPSVGOTpPEW/8QAGgEAAQUBAAAAAAAAAAAAAAAAAAECAwQFBv/EADURAAIBAwEFBQgCAgMBAQAAAAABAgMEETEFITJRcRIzQZGxEyI0YYGh0fAUQsHhFSNS8UP/2gAMAwEAAhEDEQA/ANxQAIAEACABAAgAQAIAEACABAHl0Ac92b5w7QkygASA4AjtCXIHaABAAgAQAIAEACABAAgAQAIAEACABAAgAQAIARdUtG2+7H2KCdzShrLy3+g9U5PwEX13I09ZA/VVpbQiuGLf2/fIkVB+LG769+yw7Sq09o1PBJeb/BIrePixvJXyed6gq8r6u/7Y+iJo29PkNJat/nu7VXlcVn/d+ZPGjT5DKWof5x7SoHUm9ZPzZOqUF4Iaumd5zu0qJkihHkIumd5zu0puEO7K5CJnd5zvxH9UgvZjyBtU8anu/EUqk1oxPZwfghRuUpRqkdya74cikVeqtJPzY10KT1ihePL04/iE7wCpY3txHSb9fUjdnRf9RzFnVMPGDT1WU8dqXC1afVfjBFLZ9J6ZHsOd4+fGRuN/arMNsv8AtDyZBLZr/rIkafOSB3ztHpC3rVunta3lrldV+MleVjWj4Z6EnDUsd4rgdxV6nWp1OCSZWlCUdUKqUaCABAAgAQAIAEAIy1LW7bnkGJ/woKtzTp7pPfy8R8acpCDqlx1WHrP6KjO+nLgWOu9/vmSqklqJlt/Gud/6alWlKU+J5/eWg5YWgEJuMC5EXpjHoQeomSoQkUbJYjWVRsliNZUwlQ2emjhJyQcIOTRUeIFOSgDlAp4UCAUjFPEgHrJC03aSDzEj2I0EaT1JOkzjnj+dpjkcPYVcpbQuKeks9d5VnZUp+GOhPUOdsbrCQFh5dbe1alHbEHuqRx81vX75lGps6ceF5J+Cdrxdjg4coN1rU6sKizB5KMoSi8SWBRSDQQBxLJotJOxMqTVODm/BZFisvBGPq3P5hyD8ysCrtCrV3L3V8tfMuRoxj8wYFDBCsVaFPFDGdqRIaeFDQqEJFFIkQ3eomSxG71EyVDaRRsliNJUwlQ3emjxJyQURekFQi6do1uA6whRb0FGc2V4G+NKwb3AKWNvVekX5DHVgtWvMaPzmpR/GZ1OB/NPVnXf9Rrr0+Yi7O6kH8T1FO/gV34fdDf5NLn9mJnPGk+kP4Xfol/4+vy+6E/lUuf2Z4M8qT6T+V36I/wCOr8vuhf5VLn9mdDO2kP8AGaN+CT/j7j/z90H8mlz9RVmctKdU8f42/qmuxuF/RjlcUv8A0OIsqwu8WVh3OBUTtqy1i/IeqtN6SXmP6LKDmG8L7HXxTrtyjamx9pSfaWUwlGFRYlhlqyVndcsZO3FzmMDm7XPcGNuNmLgtmy2pOc1TqLOfEzLmxUU5wengW1bpmCFb5N25V7vuJ9H6D6XGupExrl4F+Q4YrcURMWap4oYzoBPwNPCEMUQkUUiSI2eoZEyEHqJolQ0ncALkgDlJsO1RyRLEr2Us5aaO4MgcfNZxj2BOhb1J6Ie6kY6srtbnwP4URPO82HqxHYrEbBvil5EbuV4Ig6vO6pdqc1g+qMe3/CsRsaS1yyJ3E3oQ9TlWZ/jSvPXo+7ZWI0KcdIojdSb1bI+aQnxiXdIl3tUy3aEb36iBCAE3FKIcOSiCZThDkpRBMpRDkpQEy1LkQtfBgfD7bO4T4bPEVHaXw7+hNbd6jUafysH2im/qI1h2XxEOpqXPdS6GsrsTnBCt8m7cq933E+j9B9LjXUiolzFMvyHLArcCFirQrEUMZ2pENPHJrFQ3kTJRJEQuV8uQU4768A7GDF5PIGhROOXhb2TxTxnwKblTPWV1xBGIx58mLt4Z+RspI2zfE8dP3HqP7aWm/wDf3kVPKFbJKbyyPfzEkN3Bo2cxup40oR0Qxzk9WRrsMBgOQYKQaN5ClAbvKUQQcUoCLilEEnOSgJkpRpw4pQOClGnBThDlAHBSgcoELTwZfvAegqPhlUtpfDP6E1t3sTUqfysH2im+PGsOy+Ih1NS57qXQ1ldic4IVvk3blXu+4n0foPpca6kVEuYpl+Q6YrkCFirVYiRs7UqQ0jcs5ahpm3mdYnxWNGlI87A1gxKbJpbtXyJIQct/hzKhlPLNVODbwWPkGM7hznUzZz7CEqpN8Xkvz+PMmXZjpv8Am/x+SszwtZfRGJ1uJLnHe449WpSJJLCDLe9kTUvSCjCUoAayOSgNZHJQGz3Jw0Qe5KgEXOSiCTnJcCHBclwIclyXAmTkuSiHBKUDwlAHBKUDwoELTwZ/vAegqPhFU9o/DS+nqTW3exNSp/KwfaKb48awrL4iHU1LnupdDWV2JzghW+TduVe77ifR+g+lxrqRUS5imX5DpiuwIGK6QAJJAAxJOAAG0lWIjGVitzjkncY8ngWBIfUvF42kYERt/iO9WGNsCnxUqnDuXP8AH59SXsRhx73y/P4GUWTGREvJdJK7xpZDpPN9YB+aMBgOTG+tWIwjBbhHJy1I+vkSMcit10iYPRCzvSAMpXIAbSOSgNJHJwg2kcnCCD3JQYi5yckNEyUohwXJRDklKIclyAPCUoHl0AeIEPCUoFp4M/3i30NR8JypbR+Gl9PUmtu9iapT+Vg+0U39RGsKy+Ih1NS57qXQ1hdic4IVvk3blXu+4n0foPpca6kVEuYpl+R7WV8cEbpJnBjGjEn2DlKuRZF2XJ4RUp6mWvd3zSipr3bFctfLyOlOto+rr3Wxu06Od8/L88/QdlQ4fP8AHL1JmFjWNDWANa0AAAAAAagANQVrJCMq2VNY9IrtfKo2PRXa2RNHETM9ADORyUBtI5KA2kKcINZHJRBBxTkNEnFOEEyU4Q5JQIckpQOUACBAulA8QB4lELTwZ/vFvoaj4LlR2j8NL6epPbd7E1WDysH2im/qI1hWXxEOpqXPdS6GsLsTnBCt8m7cq933E+j9B9LjXUhJZwyN7ziGtc4gayGi+HYuYg8Gj2ctIobKt1Y9k83i2DoYvmsabFriNr9R5uoW2KNH2e96+nT93jJSWMLT1LBTOwVlEbF3yJRuCLrZU1seiv10ijY5EDVuSCkZM5ADR7koDd7k4QazSAayBvNk5IQ6bk+Z+LIZXD6sb3ewJdwgjPkydou+GVo+tG9vtCVSXMTDI96ehpwUohwSlA8QAFKIc3QA5/YZbX7m+3LoOt7E3tx5i9ljdzSNYI3pw08SgWng0/eLPQ1HwXKjtH4aX09Se272JqsHlYPtFN8eNYVl8RDqalz3UuhrC7E5wQrfJu3Kvd9xPo/QfS411K5lM+Dz+ik9wrl46GpHjXVGZ0T/AAajHK6kBGwg6IIPMRdbtSTim0QQWcI0EZHg+hZ/N+qoK8q/LyJPYx+fmdjItP8AQR9bb+1O/l1fl5Ib7KP6ynRPtEByF4HNx3K7F5im+Q1reyEyy+8cnRPsSMU0WLNijLWk0dLcgH5PFydFUlc1cLeOcVn/AGwObNF/6Ol/6eH/AMU13Vb/ANCqEf1syjPeBkdZKyJjI2gizY2NY0cRuprQArdCcpxzJiTST3E3mxmAyWKOerkJbI1r2wxHR4rhcd1lte9iMGWt5xTK93Gm+zFZf2EhTlLe9yLxQZJgp/k8McXO1o0zvkPGd1lZdW6rT1l5FmNKC8BeRxOsntVZyb1ZOkhFyblofhELlfIFPUA91jaSfnAWd2jX1qxSvKtPR+YyVCEtUZhnZmY+mu+K74/5hzH/AH9FuWt9Ctue5mfWt3DetCoK8VwQIW7NPMt1S1s1QTHCfFA8pKBhdt8Gtv8AOIN9g2ild30aG5b5Fihbupv8DQ8n5NhpxaniZHsu0Xed8hu49qwat3Vq8TNOFCENEOTIeU9pUGWS4Q1rKOOUWlY1/SAJ6jrCkhWqQeYtobKnGWqKPnRmYyNhlpzogWux2IxIA0Tr7VsWe0ZTkoTX1KFxaKK7USN4ND/xFnoaj4D1a2j8NL6epWtu9iarT+Vg+0U3x41hWXxEOpqXPdS6GsrsTnBCt8m7cq933E+j9B9LjXUrWUj4PN6KT3CuXjoaseNdTL8nnvFGPr0ntatqvwyIaeqNWaFlImYs0KRIjbMx7pxOt3vFaUOFdEMfEyHyo/iO3FD0FRs0A4jei32BZ6XuoWT95njwmNDkzEuEM+Hz7x8Niv2vAJU1NPza+RUvoIvcCzrjvZdSanwofuVORIiMynleCA2mkawkXANy4jl0RilhRnU4Vkc5qOrGVLnFTSu0Y5mknYbtJ3aQCWdvVgsyiOjUi9GPnKAlG88Yc0tcLgixB1EFKm08oGs7jGs98g/s05LfEfiOv/bf/q6ayufbU8vVGTcUvZy+Q1zNyMKurZG/ybQZZcbExsIGiD9ZzmN+9dTXFb2NJz/ckdKHbmomyO6hqAAwAAFgANgAwsuTlJybk9WbcUksITKRCkbU5agYbOkbca7XNuxWIW1Wayokcq0I7mxakr45fJva7ccexMnRnDiWB0ZxloxlnR8lk+774U1l38SO47tlC4Mj/wARj9DUfAet3aXw8vp6mVb97HqatB5WD7RTf1EawbL4iHU1bnupdDWV2JzghXeTduVe77ifR+hJS411KzlH5PN6KT3CuXjoaseJdTLclHvdGPr03tatqvwyIKeqNbYsuJKxZqlRGzJXvw63e8VoR4V0Qj1ZE5QfxXbkS0BG4Q+Izot9gVFaIHqzx6YxyMN4RT4fP0h8NivWvAJU1NSzZ+Q0voIvcCzbjvZdSeHCiQcqkiRGScLx8Ij9G33pFrbM4JdStc6oz4PIxBtuWrgqmtcHWXjUQOjkN3xWx2lh1X9i57aFsqU+1HRmnbVe3HD1RanLPLJWc+snCaldysxvyA4HsNj1K9s+r7Oslz3EFzDtU+hWuCSPCtcRiP2dnOA4zOI7Y29i0dryxSiubKliv+x9C+lYBqELnZVOjpZHN16jbXbEkDfa3WrdjTU6yTILiTjTbRjUshcbuNzz/lyBdSt2hi5OqepfG4OY4tI1EEiyJRUlhoVNrQuNJnZ3emkhqLCWzdB+oSWcLtI2P28h32vmSsFTrKpT08UXFcuUHCQw4M/3jH6Go+A9T7S+Hl9PUgt+9j1NXp/KwfaKb48awbL4iHU1bnupdDWV2JzghXeTfuVe77ifR+hJS411KvlA94l9E/3SuXWjNZcS6mV5FddtH06f+1bNxwSIKeqNeaVlolYs0qVEbMemfr3u94rRjwrohstWRVa7AoejBam7QHiM6LfYFQT3CvVnjymNiowzhGPh8/SHw2K/a8AlTU1TNk+A0voIvcCzLjvJdSeHCiQcqsiRGR8L/wAoi9G33pFr7L4JdStc+BnjlqlQtvBfUFtdo7HxPHWCCPzWftKGaGeTLNo8VMGsuXOmoNq2HTje0/Oa5vaLJYS7MkxWsrBQeDeUNqa6La5sUo+4TpD/AOx6lvbTXbt4y5GZae7VaL0VgGoNa+lbKxzHaj6jsKko1HTmpLwGzgpxaZk2cWa8tMSQNKK+DhiBzHk/3XrXT291Cssp7zGq0JU3vIBWiEAbakAWjg0/eMfoqn4D1S2j8NL6epNb97HqatT+Vg+0U3x41g2XxEOpq3PdS6GsrsTnBCu8m/cq933E+j9CSlxrqVWvPeJfRv8AdK5daGuuJGU5vn5IPrQfkti54JfviV6WqNfBWUmTMVDlImMwY3UuxPSd7xWpHhXREb1ZGVTsCiWjBam7wO4jOi32BZudw9rezxzkxsckYbwjHw+fpf8AbYtK17sjqamq5sfIqX0EXuBZdw/+yXUsQ4USDiqjZIjJOF/5RF6NvvSLZ2XwS6lW61RnhWqVCw8HjrZTp+fuoP8A8Mh/IKrerNvPp/kmoPFWJszly5riTkg4xqbKLqTKXdmY6LjpN1BzCXMc0723Hr2LrIQVW3UX4oxZScKra5mrUdWyaNskTtJjhcHbzgjYRtC5mtRlSk4yNenUU45R2VEh5w7kOIOBBxBHIQdYToycXlMGk1hlOzkzIZKC+lAjfrMfzHdHzTzat2pbNptL+tXzM+vZ+MDOaiB0bi14LXA2IOBW0mmsozmsFk4Nf3jH6Kp+A9Uto/DS+nqTW/ex6mrU/lYPtFN8eNYNl8RDqatz3UuhrK7E5wQrvJv3Kvd9xPo/Qkpca6lSrj3iX0b/AHSuWWhsriRlObZ49J0ofYFsXXBL98SrS1Rr4KyUyw0d3TkxuDG6t3Gd0ne0rYjwroiB6sjahyJaMFqbrA7iN6LfYFkZ3E7W89JSNi4MO4RT4fP0v7GLVtO7RBU1NWzYPgNL6CP3Asi5f/ZLqyzDhRIOKrMlSMl4X/lEXo2+9ItrZfBLqU7vVGeFapULHwctvlOn5hOT/wBPKq958PPoS0V/2x6myOXKs2UJOKQUwzOZ16mTefecfzXX26xSj0MOs/fYtm3nHJSP4vGjJ4zDq3jkP+8xbcW0K8cS8xaVaVN5Rp+Scuw1LQY3C/mnWuduLSpQfvLdzNalXjUW4kCqxMeIAq+fOQBPEZWC0jBe/nNHL+v6Ba2zrtxl7OWngULugmu2iq8Gv7xj9FU/AkWjtH4aX09Slb97HqatB5WD7RTf1EawbL4iHU1bnupdDWV2JzghXeTfuKr3fcT6P0JKXGupUaw95k9G/wB0rlVobX9kZNmse+0vSj9i2bvu5fviVaPEjYLrFTLJ7pJ+RMGNVruO/pO9pW3HhXRFWWrI6dyV6MEbpA7iN6LfYFiZLTW86LkjYYMR4RT4fN0v7GLYs+6RWrcRqubB8BpfQR+6FjXPey6lumvdQ/cVXJUjJ+F09/i9G33pFt7K4JdSld6oz4rVKZcuCin0q6R9sI6eQ353uZGB2Od2FU9oS7NvL54J7ZZqo1NxXMGuN6iTRa53mgnsF0qWXgHuMIyq/SmeecDrAAPrBXZQWIpGFJ5bY0Thp3BM5jg5ji0jUQbFDSksME2t6NIzKzqNSe4T27qGksdqEgaLuaRscACecA7Rjh31goL2lPTxRpW112n2ZFtWQXzx7bgg7RbtSxfZaYjWVgzvM6DQyyW8jKn107yfWSujvZdq0b6epjUVisl8zSafysH2im+PGsSy+Ih1NO57qXQ1ldic4IV3k37iq933E+j9CSlxrqU6qPepOg73SuUWhueJkGbc2jJTE+dEO0gfmtu6WYT+pSpcSNlDlz6ZdwdXT1Ibgx7LcJjnlY7WHu7Cbt9RC3qcu1BNckVJLEmRErlI9BEbrTniN6LfYFzzkXHqdlya5C4MR4RD4fN0v7I1u2Pcop1uI1TNl3gVN6GP3QsW576XVl2mvdXQfuKgJUZVwuHv8XQb7ZFt7K4JdSjeaoz8rWKRrXBpkcwUZleLPqS17RtEDARGSNmk5z3bgw7VjbWrL3aS6svWVPe5/QtLisU0SDzsrRFSyE/OGj1a3fygq3ZU/aVkiGvPs02zKsiZFkrP2gx2042iTR1aWk+xAOw4rpK9aNFKUtM4MmnTdR4WpFzwuY4teC1wwIIsRvBUsZKSyhjTTwxNOGk1mTG52UaXR2Shx6DLuk6tEOUNw0qUm+RJSz21g18LkEbx6gDP82H3y2bfR1HrgefzXRXSxZfRGPT+I+podP5WD7RTfHjWPZfEQ6mjc91LoayuxOcEaxt439EqG5WaM18n6D6bxNdSlyYscOVrh6lyK0N/xMTp3FoAGBbgOYtwHrC6F4l9f8mctxsuSq4TQxyN1OaDuO0HnuubnBwk4vwNFNSWUPA5NDBFZazfgqrGUOa4CwfGQ11tdjcEEbxtwsrdC7lSWMZRDOj2t5G0mYdIx2k8zS21Nkka1mHKI2Ncd2lZWJbSeMRiiP8AjvxZZwbAAahgszJZwBcgXBivCEfDpul/2410Fj3KKFfjNRzaPgVN6GP3QsS576XVl+lwLoP3OUBIVzOTNSGtcHSvlY5osNDQLbXJxaRcnE/OCvWl77BNYzkr16Dqb0yPyZwf0cLw9/dKgjENl0WRXGoujbi/cXW5QVZqbWePcjjqRRsv/T8i0SyEm51lZMpOT7T3tl6MVFYQiSmjjMOEXLQkeImG7W4G23HE9ot1FdDsy37EO29WZl5V7T7K8BTgo8rVehZ8VqdtXuPqNsu8+hc8q5HgqBaeNruR2LXjc4Y9WpYtC6q0eF/Q0alGFTiRXJODumJ4ss7Ryd7f1XsFox2vLHvRKjsF4Mm8h5vwUgd3Bri9ws6SQhzy299EWADW6sALmwuSqlzfVK67L3LkT0bWNN51ZJqkWRplarEUL3nksN5wCmt6TqVFFEdWfYg2ULg6d3TKT37BBO4bi0Rtv1PC3to+7bNdDJtt9ZGpZMZpVFOLX79EfwvDv7VjbPWbmHX/AAaN28UZGprrznjmRtwRyghJJZWBU8FIdg4jnIXGJYeGdAnlJmK5Vi7nUzs82V/Y46Y9Tgt6i+1Ti/l6bijNYk0T+aGcf7Oe5yeScb38xx225D/ndVvLX2nvR19SWjV7O56GjQTte0OYQ4HUQbhYrTTwy7qKaSAwGkgTAaSBcDDKeWIoBeV4B2NGLzuaMVJTozqPEUNlKMdWY1nZlJtRUvkZgHEm2u3Fa3WMPm7OVdFa0nTpqLM2rNSllGt5tnwKm9DH7oXP3PfS6s0qXAug/c5QEgmSgDhxSCiT3cvWUopS87s8GRtMcB0nHAuHrDT+a1LKwcn26mnIpV7lRXZjqZjLIXEl2JOtb63Gay28GuUI4ppxK8MMkbGsvgC4SAkX1DBUNpQlOjiKzvLNo0qm80nSvqXOGseIFBACdRUNjaXPIaBtP5J0ISm8RWRspKKyzM88s5e7u7nHgwYfr1n1DDabdFY2fsV2pasybm49o8LQkuCin49XJ5sccQ/5smmfVAotrzxTjHm/T/6LZRzUzyRqea8OlWwfV03ncI3N957VR2TDtXGeSf4LV/LFHHM0hdSYQIApuWYtCd3IeMOtcpe0/Z3Elz3+ZuWsu1SXy3GS8I1H3OrEg8WVg/GzA33gt/CrthPNNx5P7P8A3kiuI4lkrTZFeIB9QZWlhN4pHN5gcD1alDUowqcSyPjOUdGTEefFSBi5h3sF/UQqz2fSfMl/kzB+flTs0B/y/wBXIWzqXzE/kzIutzvqnixlcOiQ0fyAH1qaFlRj/XzGOvN+JX6iqc++kSb6+ffy9atxiluRC23qNnFOGm4ZuO8DpvQx+6Fy9z30urNilwLoSBKgJCl565zTUkzBFolrmXIcL43diD1LSsrSFeDcuZVuK8qbWCuP4RKi2DWD7v8AlXVsqlzZX/mT5EJlLOionwe825Bq7BgrdKzo09EQzrznqyGcb4nE86skJ4UohzdAhJZOy/UQYRyOA80m43WOpQVbWlU4oksK84aMm4c/5wOM1h6v8qpLZVF6NlhXs/EJs/pyOKGjcB+d0R2VRWuWI72b0IHKGWZpj3x5PX/vqV6lQp017qK86sp6sj1KRmt8H9CYsnsJwdO98x5dDCOMdjHO++uc2pV7VbsrwRp2MMRcuZo+YVNeWaXY1rY2nncdN47Gxdqu7Fp7pVPoQbSnvjD6l1W4ZYIAgM6qbitkGzA7jqWLtejujVXhuf8Ag0dn1MScH4me57ZLNTSO0BeSPvjOUkDFvWLjrWZaVvZ1E3o9z/fkXq0O1EyNkq3mjPFRIjAHWmkFE3OSiCLylEYi8pyEOClENtzcd4HTehj90LlbnvpdWbNLgXQflygJDNOFI9+i6H5uW7sngl1M694kUYrXKJygDxAAlEOUogIAEAeIAEAPsh5MdVVMUDMC91i7zGDF7zzNaHHqUdWqqUHN+AsYuTwjbX6LRZo0WMaGtHmxsaGtHU0BchOTnJyerN6EFCKivA0bNagMNKwOFnuvI8bQ5+OiecDRb91dhaUfY0Yw8+pz9xU9pUciWVkgBACVTCHsc12oiyjq041IOEtGOhJwkpLwKDVQmKRzHbD2jYVyFSnKlNwlqjoYTVSKkjJs/MhGnm7rGO9SknDUyQ4lp5jrHXzLZsq/tI9h6r7r/RRuKfZfaWjKy2RXcEGTsPSYDIF6BRMlKhok4pwhwSlENqzcd4HTehj90LlLrvp9WbVLgj0JAlQEhm/Cie+xdD83Le2TwS6mde8SKMVrFE5QAIEPEoHiUQEACAPEACANVzCyAaWAyyi007RgdcUHjNaeRz8HEbAGjlXP7TuvaS9nHRa/N/6NGyo//o/oXjNzJv7RUNBHe47Pk5MDxGdbh2NdypuzLb2tXtvSPr4El9W7EOytWaUuoMIEACABAELnJkrurNNg47R+Icm9Ze0rP2sfaQ4l90XbO49nLsy0f2KNW0rJ43xSt0muFiD/ALgQufp1HFqUXvRryimsMyDObIElFJZ13RuPe5OX6ruR3t2bQOhtrmNePJ+K/fAy6tKVN/IiRIrDRHk600mBTkuQIcuKchBMlKIbTm4fA6f0Mfuhcpdd9Pqzbpd3HoiQJUBIZzwn+Vi6H5uW7sngl1M6+4kUcrWKJ4gAKBDxKB4lEBAAgDwoAvuYuaPiVVW3i4OghcPKHZLIDqjGsD52vxfGyr++UE6dN7/F8v8Afp10t21s6j7UtPU0FjXyPDWgvke6zRtc44kk7BrJOwArEo0pVZqEdWac5xpx7T0RpGQslimhDAbuJ0pHWtpvNrm2wYAAcgC7C3oRo01CJz1aq6s3JkipiIEACABAAgCs5x5B0rywjjfOaNvOOdYm0Nndp+1pLf4rn80aVpd49yengyoVUDJmOjlaHNOBa4LFhNxeYvDRpyimsPQzTOXMWSG76W8sevQ1yMHN549e9bdttCM/dqbnz8P9ehn1bVx3w3r7lQEn+8nMtHBUO9NJgU80kohwgDS8j52U8dPDG9x0mRsa62ja4aL24ywa9hWnUlJLc2zTp3NOMEnyHf8A/a0vnH+X/wAlF/xlfkP/AJdMp+fOVo6h0bojcAWIwvtOoHVitTZ9vOjFqZTuqsajTiVVaBVBAh4lA8KBASgCAF6ChknkEcDHSPdqa0XO88gG0nAbU2U4wXak8IFveEaTmzmPHTkSVWjNMMWxjjQRnld9K4fhH1taxLvabl7tLcufj/o0KFn/AGqeRbQHSPDWgve84AYucdvVyk4DasylSnVl2YLLL05xpxy9yL7m1kAUzS99nTOFnEeKxuvQZfZqudpGywA6mzs428eberMK5uXWl8vAnFdKwIAEACABAAgAQBB5azebNd7OJJy/Nd0hy86zbzZ0K3vR3S+z6/kuW95Klue9FPq6Z8LtGVpadnIRzHaueq0alGXZqLBr06kKqzFlcy/mpT1d3Edzk+kZYE9Iandant7ypR3LeuT/AHcMq28Z668zOMuZq1FLclvdI/pGAkAfWbrb6xzraoXlKtu0fJmfUt5w+aIMPVrBDkLoA8ugAQAIA8QAFKIckoEBKB1FGXODWguc42a1oJcTyADElI3hZYF1yJweSOs6tcYW/RMs6c9LW2LrufqrNuNp04bqfvP7f7LNK0nPe9yL7k+iip4+508bYmHWG3LnkbZHnjPO/AbAFh1ripWeZvJp0qEKeiJPJOSpak96FmbZXX7mOj555hhhiQrNrs+rX3vdHn+CKvdwpbtXyL5kXIkdMDocZ58aR1tJ3NzN5h7cV0lvbU6EezBGNWrzqvMiTVghBAAgAQAIAEACABAAgBGqpmSNLZGhwOw/lyJlSnGpHszWUOjOUXmLwVXKmabm3dTnSHmOOP3XbevtWJc7Ia96i/o/8P8APmadHaHhU8yuSAtJa9paRra4WPYVjzjKD7M1hmjGUZLMXkrOXMy6eou5o7lIfnM1E/WbqPt51coX9Wlue9cmQVLWE9+jKBlrNSpprkt7ozz48cPrN1j1jnWxQvaVXdnD5MoVLepD5r5EEHK3ggye3SACABKByUCHcETnuDGNc9zjZrWguc48gaMShtJZYFzyNwdyus6sf3Bv0bbPnO/5sfWSfqrNr7Tpw3Q95/Ys0rSpPe9yL1knJkNK21NGI7izn+NK8fWlONuYWHMsavdVa3G93LwNGlbQp/NkhR0skztGFheQbG3it6bzg3ltr5AUULSrXfuLdz8B1WvCkveZbclZnMbZ1SRKfoxhEN4OMnXYcy37bZdKlvn7z+3kZNe+nPdHcvuWhrQAABYDAAYAAbAFplE9QAIAEACABAAgAQAIAEACABAAgBrXZPjmbaVgdyHUR0XDEdSiq0adVYmsj6dSVN5i8FVynmk9lzTu7oPMdYP6nanddli3GyGt9F/R/n96mlR2gnuqL6orkrS1xa9pa4a2uFj2HZzrIqU5032ZrDNGE4zWYvJX8tZpU9Rclug8/PZgSecaj1qzQvqtLdnK5MiqW0J6rD5lGyxmTUQ3MY7szlZg4DnYfyutejtGlU3S91/PTzKFS0qR03lacCCQQQRrBwI3jYr+u9FUc5OydLUP0KeN8rtoYL2HK46mjnNgmznGCzJ4QLe8IuuR+DnU6tlt/wC1AQ5258xu1v3Q7esuvtWMd1JZ+b0LlOynLfLcXXJtDFTtLaaNsQIs4tuXvH15DdztxNuZZFa5qVX77/Bfp28KeiHtDSSTu0YGF9tZFgxvSecBu18yfQs61fgW7n4BVuKdLiZacmZmtFnVL9M/Rsu2MdJ3jP8A5Rygrbt9k0qe+p7z+xmVtoTluhuX3LRBC1jQ1jQ1oFg1oAaByADUtVJJYRQbb3sUSiAgAQAIAEACABAAgAQAIAEACABAAgAQAIAb1tFHM3RlY145xq5wdYPOEydONRYksodCcoPMXgrGUczTrpn/AHJCbfdeBftB3rIr7Hi99J4+T0/JoUtoyW6oslZrKWSE2mY6MnAaXinma8cUnmBusata1aPHH6+BpU69Opwsi8oZFp5yDNE19iDjcHA3tpNINjvRSuatLglgWpRhU4kPIw2OPQY1kcYx0GNDGDn0RYX5ziop1JTeZPLFhShBe6sD/J2SJ57GKM6J/iPuyPeDa7t7QRzq5Q2dXq78YXN/ggq3lKn45fyLRk7M6JtjO4zHzbaMX4L3d94kcwW1b7Lo0t8vefz/AAZtW+qT3LciyRxhoDWgNAFgALAAagANS0ksFLU6QA1r69kIBk0rE2u1jnAG4AvojC5IAvrUVWtGksyz5N+hJTpym8R9UjmPKcbi8XILGB7g5rmlrSL3II5Eir022s6LL8NwOlNYfN4HFNOJGNe3FrgCNmB1YKSE1OKlHRjZRcW4vVCicNBAAgAQAIAEACABAAgAQAIAEACABAAgAQBzJGHAtcA4HAgi4I5CDrQ1kE8Fdr8zoXYwl0J5BxmH7h1dRA5is6tsuhU3pdl/IuU76rDc9/UdZMzYghIdomR4+fJxiDytb4rTzgXU1Cyo0eGO/m9SOrdVKmr3ciaVsrggAQAIAZ5WpTLEWNIBLozjq4kjXH1NKhr03Uh2VzX2aZJSmoSy/n6DKoyQ5075AWgPMbXa7mIDjs6yG+tQztnKo5rG/CfTxX1JY10oKPLPn4MkMm05jhjY6xLWhptquBsU9Cm6dKMH4JIiqzU5uS8RypSMEACABAAgAQAIAEACABAAgAQAIAEACABAAgAQAIAEACABAAgAQAIAEACABAAgAQAIA//Z"/>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6574" name="AutoShape 14" descr="data:image/jpeg;base64,/9j/4AAQSkZJRgABAQAAAQABAAD/2wCEAAkGBxQSEBIUEBQVFBUVFBQVFBUUFRUUFBQUFBQWFhUUFBQYHCggGBolHBQUITEhJSkrLi4uFx8zODQsNygtLisBCgoKDg0OGxAQGi8kICQsLCwsLCwsLCwsLCwsLCwsLCwuLCwsLCwsLCwsLCwsLCwsLCwsLCwsLCwsLCwsLCwsLP/AABEIAPUAzgMBEQACEQEDEQH/xAAbAAABBQEBAAAAAAAAAAAAAAAAAwQFBgcCAf/EAE4QAAEDAgEGBwsJCAAFBQEAAAEAAgMEESEFBhIxQXEHIlFhcoGREyMkMjNSc6GxsrM0QlNidIKSwdEUNUOitMLh8CWDlMPSVGOTpPEW/8QAGgEAAQUBAAAAAAAAAAAAAAAAAAECAwQFBv/EADURAAIBAwEFBQgCAgMBAQAAAAABAgMEETEFITJRcRIzQZGxEyI0YYGh0fAUQsHhFSNS8UP/2gAMAwEAAhEDEQA/ANxQAIAEACABAAgAQAIAEACABAHl0Ac92b5w7QkygASA4AjtCXIHaABAAgAQAIAEACABAAgAQAIAEACABAAgAQAIARdUtG2+7H2KCdzShrLy3+g9U5PwEX13I09ZA/VVpbQiuGLf2/fIkVB+LG769+yw7Sq09o1PBJeb/BIrePixvJXyed6gq8r6u/7Y+iJo29PkNJat/nu7VXlcVn/d+ZPGjT5DKWof5x7SoHUm9ZPzZOqUF4Iaumd5zu0qJkihHkIumd5zu0puEO7K5CJnd5zvxH9UgvZjyBtU8anu/EUqk1oxPZwfghRuUpRqkdya74cikVeqtJPzY10KT1ihePL04/iE7wCpY3txHSb9fUjdnRf9RzFnVMPGDT1WU8dqXC1afVfjBFLZ9J6ZHsOd4+fGRuN/arMNsv8AtDyZBLZr/rIkafOSB3ztHpC3rVunta3lrldV+MleVjWj4Z6EnDUsd4rgdxV6nWp1OCSZWlCUdUKqUaCABAAgAQAIAEAIy1LW7bnkGJ/woKtzTp7pPfy8R8acpCDqlx1WHrP6KjO+nLgWOu9/vmSqklqJlt/Gud/6alWlKU+J5/eWg5YWgEJuMC5EXpjHoQeomSoQkUbJYjWVRsliNZUwlQ2emjhJyQcIOTRUeIFOSgDlAp4UCAUjFPEgHrJC03aSDzEj2I0EaT1JOkzjnj+dpjkcPYVcpbQuKeks9d5VnZUp+GOhPUOdsbrCQFh5dbe1alHbEHuqRx81vX75lGps6ceF5J+Cdrxdjg4coN1rU6sKizB5KMoSi8SWBRSDQQBxLJotJOxMqTVODm/BZFisvBGPq3P5hyD8ysCrtCrV3L3V8tfMuRoxj8wYFDBCsVaFPFDGdqRIaeFDQqEJFFIkQ3eomSxG71EyVDaRRsliNJUwlQ3emjxJyQURekFQi6do1uA6whRb0FGc2V4G+NKwb3AKWNvVekX5DHVgtWvMaPzmpR/GZ1OB/NPVnXf9Rrr0+Yi7O6kH8T1FO/gV34fdDf5NLn9mJnPGk+kP4Xfol/4+vy+6E/lUuf2Z4M8qT6T+V36I/wCOr8vuhf5VLn9mdDO2kP8AGaN+CT/j7j/z90H8mlz9RVmctKdU8f42/qmuxuF/RjlcUv8A0OIsqwu8WVh3OBUTtqy1i/IeqtN6SXmP6LKDmG8L7HXxTrtyjamx9pSfaWUwlGFRYlhlqyVndcsZO3FzmMDm7XPcGNuNmLgtmy2pOc1TqLOfEzLmxUU5wengW1bpmCFb5N25V7vuJ9H6D6XGupExrl4F+Q4YrcURMWap4oYzoBPwNPCEMUQkUUiSI2eoZEyEHqJolQ0ncALkgDlJsO1RyRLEr2Us5aaO4MgcfNZxj2BOhb1J6Ie6kY6srtbnwP4URPO82HqxHYrEbBvil5EbuV4Ig6vO6pdqc1g+qMe3/CsRsaS1yyJ3E3oQ9TlWZ/jSvPXo+7ZWI0KcdIojdSb1bI+aQnxiXdIl3tUy3aEb36iBCAE3FKIcOSiCZThDkpRBMpRDkpQEy1LkQtfBgfD7bO4T4bPEVHaXw7+hNbd6jUafysH2im/qI1h2XxEOpqXPdS6GsrsTnBCt8m7cq933E+j9B9LjXUiolzFMvyHLArcCFirQrEUMZ2pENPHJrFQ3kTJRJEQuV8uQU4768A7GDF5PIGhROOXhb2TxTxnwKblTPWV1xBGIx58mLt4Z+RspI2zfE8dP3HqP7aWm/wDf3kVPKFbJKbyyPfzEkN3Bo2cxup40oR0Qxzk9WRrsMBgOQYKQaN5ClAbvKUQQcUoCLilEEnOSgJkpRpw4pQOClGnBThDlAHBSgcoELTwZfvAegqPhlUtpfDP6E1t3sTUqfysH2im+PGsOy+Ih1NS57qXQ1ldic4IVvk3blXu+4n0foPpca6kVEuYpl+Q6YrkCFirVYiRs7UqQ0jcs5ahpm3mdYnxWNGlI87A1gxKbJpbtXyJIQct/hzKhlPLNVODbwWPkGM7hznUzZz7CEqpN8Xkvz+PMmXZjpv8Am/x+SszwtZfRGJ1uJLnHe449WpSJJLCDLe9kTUvSCjCUoAayOSgNZHJQGz3Jw0Qe5KgEXOSiCTnJcCHBclwIclyXAmTkuSiHBKUDwlAHBKUDwoELTwZ/vAegqPhFU9o/DS+nqTW3exNSp/KwfaKb48awrL4iHU1LnupdDWV2JzghW+TduVe77ifR+g+lxrqRUS5imX5DpiuwIGK6QAJJAAxJOAAG0lWIjGVitzjkncY8ngWBIfUvF42kYERt/iO9WGNsCnxUqnDuXP8AH59SXsRhx73y/P4GUWTGREvJdJK7xpZDpPN9YB+aMBgOTG+tWIwjBbhHJy1I+vkSMcit10iYPRCzvSAMpXIAbSOSgNJHJwg2kcnCCD3JQYi5yckNEyUohwXJRDklKIclyAPCUoHl0AeIEPCUoFp4M/3i30NR8JypbR+Gl9PUmtu9iapT+Vg+0U39RGsKy+Ih1NS57qXQ1hdic4IVvk3blXu+4n0foPpca6kVEuYpl+R7WV8cEbpJnBjGjEn2DlKuRZF2XJ4RUp6mWvd3zSipr3bFctfLyOlOto+rr3Wxu06Od8/L88/QdlQ4fP8AHL1JmFjWNDWANa0AAAAAAagANQVrJCMq2VNY9IrtfKo2PRXa2RNHETM9ADORyUBtI5KA2kKcINZHJRBBxTkNEnFOEEyU4Q5JQIckpQOUACBAulA8QB4lELTwZ/vFvoaj4LlR2j8NL6epPbd7E1WDysH2im/qI1hWXxEOpqXPdS6GsLsTnBCt8m7cq933E+j9B9LjXUhJZwyN7ziGtc4gayGi+HYuYg8Gj2ctIobKt1Y9k83i2DoYvmsabFriNr9R5uoW2KNH2e96+nT93jJSWMLT1LBTOwVlEbF3yJRuCLrZU1seiv10ijY5EDVuSCkZM5ADR7koDd7k4QazSAayBvNk5IQ6bk+Z+LIZXD6sb3ewJdwgjPkydou+GVo+tG9vtCVSXMTDI96ehpwUohwSlA8QAFKIc3QA5/YZbX7m+3LoOt7E3tx5i9ljdzSNYI3pw08SgWng0/eLPQ1HwXKjtH4aX09Se272JqsHlYPtFN8eNYVl8RDqalz3UuhrC7E5wQrfJu3Kvd9xPo/QfS411K5lM+Dz+ik9wrl46GpHjXVGZ0T/AAajHK6kBGwg6IIPMRdbtSTim0QQWcI0EZHg+hZ/N+qoK8q/LyJPYx+fmdjItP8AQR9bb+1O/l1fl5Ib7KP6ynRPtEByF4HNx3K7F5im+Q1reyEyy+8cnRPsSMU0WLNijLWk0dLcgH5PFydFUlc1cLeOcVn/AGwObNF/6Ol/6eH/AMU13Vb/ANCqEf1syjPeBkdZKyJjI2gizY2NY0cRuprQArdCcpxzJiTST3E3mxmAyWKOerkJbI1r2wxHR4rhcd1lte9iMGWt5xTK93Gm+zFZf2EhTlLe9yLxQZJgp/k8McXO1o0zvkPGd1lZdW6rT1l5FmNKC8BeRxOsntVZyb1ZOkhFyblofhELlfIFPUA91jaSfnAWd2jX1qxSvKtPR+YyVCEtUZhnZmY+mu+K74/5hzH/AH9FuWt9Ctue5mfWt3DetCoK8VwQIW7NPMt1S1s1QTHCfFA8pKBhdt8Gtv8AOIN9g2ild30aG5b5Fihbupv8DQ8n5NhpxaniZHsu0Xed8hu49qwat3Vq8TNOFCENEOTIeU9pUGWS4Q1rKOOUWlY1/SAJ6jrCkhWqQeYtobKnGWqKPnRmYyNhlpzogWux2IxIA0Tr7VsWe0ZTkoTX1KFxaKK7USN4ND/xFnoaj4D1a2j8NL6epWtu9iarT+Vg+0U3x41hWXxEOpqXPdS6GsrsTnBCt8m7cq933E+j9B9LjXUrWUj4PN6KT3CuXjoaseNdTL8nnvFGPr0ntatqvwyIaeqNWaFlImYs0KRIjbMx7pxOt3vFaUOFdEMfEyHyo/iO3FD0FRs0A4jei32BZ6XuoWT95njwmNDkzEuEM+Hz7x8Niv2vAJU1NPza+RUvoIvcCzrjvZdSanwofuVORIiMynleCA2mkawkXANy4jl0RilhRnU4Vkc5qOrGVLnFTSu0Y5mknYbtJ3aQCWdvVgsyiOjUi9GPnKAlG88Yc0tcLgixB1EFKm08oGs7jGs98g/s05LfEfiOv/bf/q6ayufbU8vVGTcUvZy+Q1zNyMKurZG/ybQZZcbExsIGiD9ZzmN+9dTXFb2NJz/ckdKHbmomyO6hqAAwAAFgANgAwsuTlJybk9WbcUksITKRCkbU5agYbOkbca7XNuxWIW1Wayokcq0I7mxakr45fJva7ccexMnRnDiWB0ZxloxlnR8lk+774U1l38SO47tlC4Mj/wARj9DUfAet3aXw8vp6mVb97HqatB5WD7RTf1EawbL4iHU1bnupdDWV2JzghXeTduVe77ifR+hJS411KzlH5PN6KT3CuXjoaseJdTLclHvdGPr03tatqvwyIKeqNbYsuJKxZqlRGzJXvw63e8VoR4V0Qj1ZE5QfxXbkS0BG4Q+Izot9gVFaIHqzx6YxyMN4RT4fP0h8NivWvAJU1NSzZ+Q0voIvcCzbjvZdSeHCiQcqkiRGScLx8Ij9G33pFrbM4JdStc6oz4PIxBtuWrgqmtcHWXjUQOjkN3xWx2lh1X9i57aFsqU+1HRmnbVe3HD1RanLPLJWc+snCaldysxvyA4HsNj1K9s+r7Oslz3EFzDtU+hWuCSPCtcRiP2dnOA4zOI7Y29i0dryxSiubKliv+x9C+lYBqELnZVOjpZHN16jbXbEkDfa3WrdjTU6yTILiTjTbRjUshcbuNzz/lyBdSt2hi5OqepfG4OY4tI1EEiyJRUlhoVNrQuNJnZ3emkhqLCWzdB+oSWcLtI2P28h32vmSsFTrKpT08UXFcuUHCQw4M/3jH6Go+A9T7S+Hl9PUgt+9j1NXp/KwfaKb48awbL4iHU1bnupdDWV2JzghXeTfuVe77ifR+hJS411KvlA94l9E/3SuXWjNZcS6mV5FddtH06f+1bNxwSIKeqNeaVlolYs0qVEbMemfr3u94rRjwrohstWRVa7AoejBam7QHiM6LfYFQT3CvVnjymNiowzhGPh8/SHw2K/a8AlTU1TNk+A0voIvcCzLjvJdSeHCiQcqsiRGR8L/wAoi9G33pFr7L4JdStc+BnjlqlQtvBfUFtdo7HxPHWCCPzWftKGaGeTLNo8VMGsuXOmoNq2HTje0/Oa5vaLJYS7MkxWsrBQeDeUNqa6La5sUo+4TpD/AOx6lvbTXbt4y5GZae7VaL0VgGoNa+lbKxzHaj6jsKko1HTmpLwGzgpxaZk2cWa8tMSQNKK+DhiBzHk/3XrXT291Cssp7zGq0JU3vIBWiEAbakAWjg0/eMfoqn4D1S2j8NL6epNb97HqatT+Vg+0U3x41g2XxEOpq3PdS6GsrsTnBCu8m/cq933E+j9CSlxrqVWvPeJfRv8AdK5daGuuJGU5vn5IPrQfkti54JfviV6WqNfBWUmTMVDlImMwY3UuxPSd7xWpHhXREb1ZGVTsCiWjBam7wO4jOi32BZudw9rezxzkxsckYbwjHw+fpf8AbYtK17sjqamq5sfIqX0EXuBZdw/+yXUsQ4USDiqjZIjJOF/5RF6NvvSLZ2XwS6lW61RnhWqVCw8HjrZTp+fuoP8A8Mh/IKrerNvPp/kmoPFWJszly5riTkg4xqbKLqTKXdmY6LjpN1BzCXMc0723Hr2LrIQVW3UX4oxZScKra5mrUdWyaNskTtJjhcHbzgjYRtC5mtRlSk4yNenUU45R2VEh5w7kOIOBBxBHIQdYToycXlMGk1hlOzkzIZKC+lAjfrMfzHdHzTzat2pbNptL+tXzM+vZ+MDOaiB0bi14LXA2IOBW0mmsozmsFk4Nf3jH6Kp+A9Uto/DS+nqTW/ex6mrU/lYPtFN8eNYNl8RDqatz3UuhrK7E5wQrvJv3Kvd9xPo/Qkpca6lSrj3iX0b/AHSuWWhsriRlObZ49J0ofYFsXXBL98SrS1Rr4KyUyw0d3TkxuDG6t3Gd0ne0rYjwroiB6sjahyJaMFqbrA7iN6LfYFkZ3E7W89JSNi4MO4RT4fP0v7GLVtO7RBU1NWzYPgNL6CP3Asi5f/ZLqyzDhRIOKrMlSMl4X/lEXo2+9ItrZfBLqU7vVGeFapULHwctvlOn5hOT/wBPKq958PPoS0V/2x6myOXKs2UJOKQUwzOZ16mTefecfzXX26xSj0MOs/fYtm3nHJSP4vGjJ4zDq3jkP+8xbcW0K8cS8xaVaVN5Rp+Scuw1LQY3C/mnWuduLSpQfvLdzNalXjUW4kCqxMeIAq+fOQBPEZWC0jBe/nNHL+v6Ba2zrtxl7OWngULugmu2iq8Gv7xj9FU/AkWjtH4aX09Slb97HqatB5WD7RTf1EawbL4iHU1bnupdDWV2JzghXeTfuKr3fcT6P0JKXGupUaw95k9G/wB0rlVobX9kZNmse+0vSj9i2bvu5fviVaPEjYLrFTLJ7pJ+RMGNVruO/pO9pW3HhXRFWWrI6dyV6MEbpA7iN6LfYFiZLTW86LkjYYMR4RT4fN0v7GLYs+6RWrcRqubB8BpfQR+6FjXPey6lumvdQ/cVXJUjJ+F09/i9G33pFt7K4JdSld6oz4rVKZcuCin0q6R9sI6eQ353uZGB2Od2FU9oS7NvL54J7ZZqo1NxXMGuN6iTRa53mgnsF0qWXgHuMIyq/SmeecDrAAPrBXZQWIpGFJ5bY0Thp3BM5jg5ji0jUQbFDSksME2t6NIzKzqNSe4T27qGksdqEgaLuaRscACecA7Rjh31goL2lPTxRpW112n2ZFtWQXzx7bgg7RbtSxfZaYjWVgzvM6DQyyW8jKn107yfWSujvZdq0b6epjUVisl8zSafysH2im+PGsSy+Ih1NO57qXQ1ldic4IV3k37iq933E+j9CSlxrqU6qPepOg73SuUWhueJkGbc2jJTE+dEO0gfmtu6WYT+pSpcSNlDlz6ZdwdXT1Ibgx7LcJjnlY7WHu7Cbt9RC3qcu1BNckVJLEmRErlI9BEbrTniN6LfYFzzkXHqdlya5C4MR4RD4fN0v7I1u2Pcop1uI1TNl3gVN6GP3QsW576XVl2mvdXQfuKgJUZVwuHv8XQb7ZFt7K4JdSjeaoz8rWKRrXBpkcwUZleLPqS17RtEDARGSNmk5z3bgw7VjbWrL3aS6svWVPe5/QtLisU0SDzsrRFSyE/OGj1a3fygq3ZU/aVkiGvPs02zKsiZFkrP2gx2042iTR1aWk+xAOw4rpK9aNFKUtM4MmnTdR4WpFzwuY4teC1wwIIsRvBUsZKSyhjTTwxNOGk1mTG52UaXR2Shx6DLuk6tEOUNw0qUm+RJSz21g18LkEbx6gDP82H3y2bfR1HrgefzXRXSxZfRGPT+I+podP5WD7RTfHjWPZfEQ6mjc91LoayuxOcEaxt439EqG5WaM18n6D6bxNdSlyYscOVrh6lyK0N/xMTp3FoAGBbgOYtwHrC6F4l9f8mctxsuSq4TQxyN1OaDuO0HnuubnBwk4vwNFNSWUPA5NDBFZazfgqrGUOa4CwfGQ11tdjcEEbxtwsrdC7lSWMZRDOj2t5G0mYdIx2k8zS21Nkka1mHKI2Ncd2lZWJbSeMRiiP8AjvxZZwbAAahgszJZwBcgXBivCEfDpul/2410Fj3KKFfjNRzaPgVN6GP3QsS576XVl+lwLoP3OUBIVzOTNSGtcHSvlY5osNDQLbXJxaRcnE/OCvWl77BNYzkr16Dqb0yPyZwf0cLw9/dKgjENl0WRXGoujbi/cXW5QVZqbWePcjjqRRsv/T8i0SyEm51lZMpOT7T3tl6MVFYQiSmjjMOEXLQkeImG7W4G23HE9ot1FdDsy37EO29WZl5V7T7K8BTgo8rVehZ8VqdtXuPqNsu8+hc8q5HgqBaeNruR2LXjc4Y9WpYtC6q0eF/Q0alGFTiRXJODumJ4ss7Ryd7f1XsFox2vLHvRKjsF4Mm8h5vwUgd3Bri9ws6SQhzy299EWADW6sALmwuSqlzfVK67L3LkT0bWNN51ZJqkWRplarEUL3nksN5wCmt6TqVFFEdWfYg2ULg6d3TKT37BBO4bi0Rtv1PC3to+7bNdDJtt9ZGpZMZpVFOLX79EfwvDv7VjbPWbmHX/AAaN28UZGprrznjmRtwRyghJJZWBU8FIdg4jnIXGJYeGdAnlJmK5Vi7nUzs82V/Y46Y9Tgt6i+1Ti/l6bijNYk0T+aGcf7Oe5yeScb38xx225D/ndVvLX2nvR19SWjV7O56GjQTte0OYQ4HUQbhYrTTwy7qKaSAwGkgTAaSBcDDKeWIoBeV4B2NGLzuaMVJTozqPEUNlKMdWY1nZlJtRUvkZgHEm2u3Fa3WMPm7OVdFa0nTpqLM2rNSllGt5tnwKm9DH7oXP3PfS6s0qXAug/c5QEgmSgDhxSCiT3cvWUopS87s8GRtMcB0nHAuHrDT+a1LKwcn26mnIpV7lRXZjqZjLIXEl2JOtb63Gay28GuUI4ppxK8MMkbGsvgC4SAkX1DBUNpQlOjiKzvLNo0qm80nSvqXOGseIFBACdRUNjaXPIaBtP5J0ISm8RWRspKKyzM88s5e7u7nHgwYfr1n1DDabdFY2fsV2pasybm49o8LQkuCin49XJ5sccQ/5smmfVAotrzxTjHm/T/6LZRzUzyRqea8OlWwfV03ncI3N957VR2TDtXGeSf4LV/LFHHM0hdSYQIApuWYtCd3IeMOtcpe0/Z3Elz3+ZuWsu1SXy3GS8I1H3OrEg8WVg/GzA33gt/CrthPNNx5P7P8A3kiuI4lkrTZFeIB9QZWlhN4pHN5gcD1alDUowqcSyPjOUdGTEefFSBi5h3sF/UQqz2fSfMl/kzB+flTs0B/y/wBXIWzqXzE/kzIutzvqnixlcOiQ0fyAH1qaFlRj/XzGOvN+JX6iqc++kSb6+ffy9atxiluRC23qNnFOGm4ZuO8DpvQx+6Fy9z30urNilwLoSBKgJCl565zTUkzBFolrmXIcL43diD1LSsrSFeDcuZVuK8qbWCuP4RKi2DWD7v8AlXVsqlzZX/mT5EJlLOionwe825Bq7BgrdKzo09EQzrznqyGcb4nE86skJ4UohzdAhJZOy/UQYRyOA80m43WOpQVbWlU4oksK84aMm4c/5wOM1h6v8qpLZVF6NlhXs/EJs/pyOKGjcB+d0R2VRWuWI72b0IHKGWZpj3x5PX/vqV6lQp017qK86sp6sj1KRmt8H9CYsnsJwdO98x5dDCOMdjHO++uc2pV7VbsrwRp2MMRcuZo+YVNeWaXY1rY2nncdN47Gxdqu7Fp7pVPoQbSnvjD6l1W4ZYIAgM6qbitkGzA7jqWLtejujVXhuf8Ag0dn1MScH4me57ZLNTSO0BeSPvjOUkDFvWLjrWZaVvZ1E3o9z/fkXq0O1EyNkq3mjPFRIjAHWmkFE3OSiCLylEYi8pyEOClENtzcd4HTehj90LlbnvpdWbNLgXQflygJDNOFI9+i6H5uW7sngl1M694kUYrXKJygDxAAlEOUogIAEAeIAEAPsh5MdVVMUDMC91i7zGDF7zzNaHHqUdWqqUHN+AsYuTwjbX6LRZo0WMaGtHmxsaGtHU0BchOTnJyerN6EFCKivA0bNagMNKwOFnuvI8bQ5+OiecDRb91dhaUfY0Yw8+pz9xU9pUciWVkgBACVTCHsc12oiyjq041IOEtGOhJwkpLwKDVQmKRzHbD2jYVyFSnKlNwlqjoYTVSKkjJs/MhGnm7rGO9SknDUyQ4lp5jrHXzLZsq/tI9h6r7r/RRuKfZfaWjKy2RXcEGTsPSYDIF6BRMlKhok4pwhwSlENqzcd4HTehj90LlLrvp9WbVLgj0JAlQEhm/Cie+xdD83Le2TwS6mde8SKMVrFE5QAIEPEoHiUQEACAPEACANVzCyAaWAyyi007RgdcUHjNaeRz8HEbAGjlXP7TuvaS9nHRa/N/6NGyo//o/oXjNzJv7RUNBHe47Pk5MDxGdbh2NdypuzLb2tXtvSPr4El9W7EOytWaUuoMIEACABAELnJkrurNNg47R+Icm9Ze0rP2sfaQ4l90XbO49nLsy0f2KNW0rJ43xSt0muFiD/ALgQufp1HFqUXvRryimsMyDObIElFJZ13RuPe5OX6ruR3t2bQOhtrmNePJ+K/fAy6tKVN/IiRIrDRHk600mBTkuQIcuKchBMlKIbTm4fA6f0Mfuhcpdd9Pqzbpd3HoiQJUBIZzwn+Vi6H5uW7sngl1M6+4kUcrWKJ4gAKBDxKB4lEBAAgDwoAvuYuaPiVVW3i4OghcPKHZLIDqjGsD52vxfGyr++UE6dN7/F8v8Afp10t21s6j7UtPU0FjXyPDWgvke6zRtc44kk7BrJOwArEo0pVZqEdWac5xpx7T0RpGQslimhDAbuJ0pHWtpvNrm2wYAAcgC7C3oRo01CJz1aq6s3JkipiIEACABAAgCs5x5B0rywjjfOaNvOOdYm0Nndp+1pLf4rn80aVpd49yengyoVUDJmOjlaHNOBa4LFhNxeYvDRpyimsPQzTOXMWSG76W8sevQ1yMHN549e9bdttCM/dqbnz8P9ehn1bVx3w3r7lQEn+8nMtHBUO9NJgU80kohwgDS8j52U8dPDG9x0mRsa62ja4aL24ywa9hWnUlJLc2zTp3NOMEnyHf8A/a0vnH+X/wAlF/xlfkP/AJdMp+fOVo6h0bojcAWIwvtOoHVitTZ9vOjFqZTuqsajTiVVaBVBAh4lA8KBASgCAF6ChknkEcDHSPdqa0XO88gG0nAbU2U4wXak8IFveEaTmzmPHTkSVWjNMMWxjjQRnld9K4fhH1taxLvabl7tLcufj/o0KFn/AGqeRbQHSPDWgve84AYucdvVyk4DasylSnVl2YLLL05xpxy9yL7m1kAUzS99nTOFnEeKxuvQZfZqudpGywA6mzs428eberMK5uXWl8vAnFdKwIAEACABAAgAQBB5azebNd7OJJy/Nd0hy86zbzZ0K3vR3S+z6/kuW95Klue9FPq6Z8LtGVpadnIRzHaueq0alGXZqLBr06kKqzFlcy/mpT1d3Edzk+kZYE9Iandant7ypR3LeuT/AHcMq28Z668zOMuZq1FLclvdI/pGAkAfWbrb6xzraoXlKtu0fJmfUt5w+aIMPVrBDkLoA8ugAQAIA8QAFKIckoEBKB1FGXODWguc42a1oJcTyADElI3hZYF1yJweSOs6tcYW/RMs6c9LW2LrufqrNuNp04bqfvP7f7LNK0nPe9yL7k+iip4+508bYmHWG3LnkbZHnjPO/AbAFh1ripWeZvJp0qEKeiJPJOSpak96FmbZXX7mOj555hhhiQrNrs+rX3vdHn+CKvdwpbtXyL5kXIkdMDocZ58aR1tJ3NzN5h7cV0lvbU6EezBGNWrzqvMiTVghBAAgAQAIAEACABAAgBGqpmSNLZGhwOw/lyJlSnGpHszWUOjOUXmLwVXKmabm3dTnSHmOOP3XbevtWJc7Ia96i/o/8P8APmadHaHhU8yuSAtJa9paRra4WPYVjzjKD7M1hmjGUZLMXkrOXMy6eou5o7lIfnM1E/WbqPt51coX9Wlue9cmQVLWE9+jKBlrNSpprkt7ozz48cPrN1j1jnWxQvaVXdnD5MoVLepD5r5EEHK3ggye3SACABKByUCHcETnuDGNc9zjZrWguc48gaMShtJZYFzyNwdyus6sf3Bv0bbPnO/5sfWSfqrNr7Tpw3Q95/Ys0rSpPe9yL1knJkNK21NGI7izn+NK8fWlONuYWHMsavdVa3G93LwNGlbQp/NkhR0skztGFheQbG3it6bzg3ltr5AUULSrXfuLdz8B1WvCkveZbclZnMbZ1SRKfoxhEN4OMnXYcy37bZdKlvn7z+3kZNe+nPdHcvuWhrQAABYDAAYAAbAFplE9QAIAEACABAAgAQAIAEACABAAgBrXZPjmbaVgdyHUR0XDEdSiq0adVYmsj6dSVN5i8FVynmk9lzTu7oPMdYP6nanddli3GyGt9F/R/n96mlR2gnuqL6orkrS1xa9pa4a2uFj2HZzrIqU5032ZrDNGE4zWYvJX8tZpU9Rclug8/PZgSecaj1qzQvqtLdnK5MiqW0J6rD5lGyxmTUQ3MY7szlZg4DnYfyutejtGlU3S91/PTzKFS0qR03lacCCQQQRrBwI3jYr+u9FUc5OydLUP0KeN8rtoYL2HK46mjnNgmznGCzJ4QLe8IuuR+DnU6tlt/wC1AQ5258xu1v3Q7esuvtWMd1JZ+b0LlOynLfLcXXJtDFTtLaaNsQIs4tuXvH15DdztxNuZZFa5qVX77/Bfp28KeiHtDSSTu0YGF9tZFgxvSecBu18yfQs61fgW7n4BVuKdLiZacmZmtFnVL9M/Rsu2MdJ3jP8A5Rygrbt9k0qe+p7z+xmVtoTluhuX3LRBC1jQ1jQ1oFg1oAaByADUtVJJYRQbb3sUSiAgAQAIAEACABAAgAQAIAEACABAAgAQAIAb1tFHM3RlY145xq5wdYPOEydONRYksodCcoPMXgrGUczTrpn/AHJCbfdeBftB3rIr7Hi99J4+T0/JoUtoyW6oslZrKWSE2mY6MnAaXinma8cUnmBusata1aPHH6+BpU69Opwsi8oZFp5yDNE19iDjcHA3tpNINjvRSuatLglgWpRhU4kPIw2OPQY1kcYx0GNDGDn0RYX5ziop1JTeZPLFhShBe6sD/J2SJ57GKM6J/iPuyPeDa7t7QRzq5Q2dXq78YXN/ggq3lKn45fyLRk7M6JtjO4zHzbaMX4L3d94kcwW1b7Lo0t8vefz/AAZtW+qT3LciyRxhoDWgNAFgALAAagANS0ksFLU6QA1r69kIBk0rE2u1jnAG4AvojC5IAvrUVWtGksyz5N+hJTpym8R9UjmPKcbi8XILGB7g5rmlrSL3II5Eir022s6LL8NwOlNYfN4HFNOJGNe3FrgCNmB1YKSE1OKlHRjZRcW4vVCicNBAAgAQAIAEACABAAgAQAIAEACABAAgAQBzJGHAtcA4HAgi4I5CDrQ1kE8Fdr8zoXYwl0J5BxmH7h1dRA5is6tsuhU3pdl/IuU76rDc9/UdZMzYghIdomR4+fJxiDytb4rTzgXU1Cyo0eGO/m9SOrdVKmr3ciaVsrggAQAIAZ5WpTLEWNIBLozjq4kjXH1NKhr03Uh2VzX2aZJSmoSy/n6DKoyQ5075AWgPMbXa7mIDjs6yG+tQztnKo5rG/CfTxX1JY10oKPLPn4MkMm05jhjY6xLWhptquBsU9Cm6dKMH4JIiqzU5uS8RypSMEACABAAgAQAIAEACABAAgAQAIAEACABAAgAQAIAEACABAAgAQAIAEACABAAgAQAIA//Z"/>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6578" name="AutoShape 18" descr="data:image/jpeg;base64,/9j/4AAQSkZJRgABAQAAAQABAAD/2wCEAAkGBxQQEhMUExMVFRQWGBgXFBYXGBoZGhwXGBUaHxgYFxcfHigjHB8oGxMYIzIhJSkrLi4uGB8zOTMsNygtLisBCgoKDg0OGxAQGywlICQwLCwsLzQsLDQsLCwsLCwsLC0sLCwsLCwsLDQsLCwsLCwsLCwsLCwsLCwsNCwsLCwsLP/AABEIAKgBLAMBEQACEQEDEQH/xAAcAAEAAgMBAQEAAAAAAAAAAAAABgcEBQgDAgH/xABDEAACAQICBQkFBwIFAwUAAAABAgADEQQSBQYHITETNUFRYXFzsbIiMoGRoRQjNGJyksFCUhUzgoPDQ1PTJJOis/D/xAAbAQEAAgMBAQAAAAAAAAAAAAAAAwQBAgUGB//EADQRAAIBAgMFBgUFAQADAAAAAAABAgMRBAUyEiExQXETUWGBkdE0obHB4RQiM0LwUhUj8f/aAAwDAQACEQMRAD8AvGAIAgCAIAgCAIAgCAIAgCAIAgCAIAgCAIAgCAIAgCAIAgCAIAgCAIAgCAIAgCAIAgCAIAgCAIAgCAIBqtZ9OpgMM9dwWy2CqNxZmNlW/Rv4noAJm0Y7TsaTmoRuyrcLtfxIqXqUaJpX3qgYOB2OWIJ7wL9kndFW3FVYmV96LgwWKWtTSqhulRVdD1qwuD8jK7VtxcTurnvMGRAEAQBAEAQBAEAQBAEAQBAITtD16/w0pSpIr13XP7d8qJcgFgLFiSDYXHA7+uWnT2t7IK1bY3LianUbaW+Krrh8UiK1S4p1KdwM1rhWUk8bGxB42Ft95tOlZXRpSxDk7SLMkBaEAQBAEAQBAEAQBAEAQBAEAQBAEAQBAIDtp/AL46el5LR1FfE6CkJaKJ0hqJzdg/Ap+kSlPUzpUtC6G9mpIIAgCAIAgCAIAgCAIAgCAIBRm2fnFfAp+upLVHSUMTr8iO6m/j8H49L1ibz0sjpa0dKykdMQBAEAQBAEAQBAEAQBAEAQBAEAQBAEAgO2n8Avjp6XktHUV8ToKQloonSGonN2D8Cn6RKU9TOlS0Lob2akggCAIAgCAIAgCAIAgCAIAgFGbZ+cV8Cn66ktUdJQxOvyI7qb+Pwfj0vWJvPSyOlrR0rKR0xAEAQBAEAQBAEAQBAEAQBAEAhW0/W2po+lTWjYVqxbKxFwqpbMwB3E3dQL7uPVaS0obT3kFeo4LdxZXuru0nF0ayHEVeWolgKgZVBCk72QqBYjjbgbW7RLKlFrcV4YiSe/gXvKpfEAgO2n8Avjp6XktHUV8ToKQloonSGonN2D8Cn6RKU9TOlS0Lob2akhh6Y0guGoVazAlaSM5A4nKL2HfwmUruxiT2U2UTido2kHqGoK+QXuKaomQDq3gk95N5aVKNig6873uXJqTp//ABDCU65UK9ytQDhnU2OXsO426L23yvOOy7FylPbjc300JBAEAQBAEAp/aJr/AIlMVUw+GfkkpEKzAAsz2BO8g2Avaw37jv6JYp01a7KdatJStE2uy3Xati6j4bEnOwQvTqWAJCkBlYCwPvAg26De81q00t6N6FVyeyyy5CWRAKM2z84r4FP11Jao6ShidfkR3U38fg/HpesTeelkdLWjpWUjpiAQ3aZrW+jqCCjblqxIQkXCqoGZrdJ9pQAd2+++1jJThtPeQ1qmwt3ErfQe0rGUKqtWqmtSv94jKt8t95QgAggcBwk8qUWtxWhiJJ7y+QbyoXz9gCAIAgCAIAgCAIAgFSbdvfwX6a/nSlihzKmK5FV1OB7pOU2dXygdcQCA7afwC+OnpeS0dRXxOgpCWiidIaic3YPwKfpEpT1M6VLQuhvZqSGg1+5uxngv5TenqRHV0Poc4y4c0vHYxzefGqeSyrW1F7DaCeSIsCAIAgCAIBzdr1zjjPFb+Jdp6UcyrrZu9jnOI8Gp5pNK2kkw2svaVS+IBRm2fnFfAp+upLVHSUMTr8iO6m/j8H49L1ibz0sjpa0dKykdMQCp9u/HA/7/APwyxQ5lPFcV5/YqepwPcZOVTqyh7q9w8pQOsekAQBAEAQBAK82la+VMDUXD4cLypUO7sLhQSQoVelvZJudwFtxvump01LeytWrODsjX7P8AaNWxGITDYrK3KXFOoq5SGAJswG4ggWBAFjbjfdmpSSV0a0a7lLZkWnIC2IBUm3b38F+mv50pYocypiuRVdTge6TlNnV8oHXEAgO2n8Avjp6XktHUV8ToKQloonSGonN2D8Cn6RKU9TOlS0Lob2akhoNfubsZ4L+U3p6kR1dD6HOMuHNLx2Mc3nxqnksq1tRew2gnkiLAgFK6wbVMS1ZhhSlOipIQlQzOAfeYngDxsBu65ZjRVt5SniZX/bwJ9s71tOkqLl1C1qRAqBfdIYHKwB4XysLb/dMiqQ2WWKNXbXiSyRkogHN2vXOOM8Vv4l2npRzKutm72Oc4jwanmk0raSTDay9pVL4gFGbZ+cV8Cn66ktUdJQxOvyI7qb+Pwfj0vWJvPSyOlrR0rKR0xAKn278cD/v/APDLFDmU8VxXn9ip6nA9xk5VOrKHur3DylA6x6QDUa16cXAYWpXZc2WwVb2zMxAUX6Bc7z1AzaMdp2NJz2I3KiobVccKmduSZL76WTKLdStcsD2knuMsdjEprEzuXTonHriaNKsl8tRFcX4gML2PaOErNWdi9F3V0ZcwZEAofbBzk3hU/Iy1R0lDEazUahc44PxR5GbVNLNKWtHR8pnSEAqTbt7+C/TX86UsUOZUxXIqupwPdJymzq+UDriAQHbT+AXx09LyWjqK+J0FIS0UTpDUTm7B+BT9IlKepnSpaF0N7NSQ0Gv3N2M8F/Kb09SI6uh9DnGXDml47GObz41TyWVa2ovYbQTyRFgGAcoU+A7pfOQWtsI447uw/wDzSCvyLmF5+RbMrlsQDm7XrnHGeK38S7T0o5lXWzd7HOcR4NTzSaVtJJhtZe0ql8QCjNs/OK+BT9dSWqOkoYnX5Ed1N/H4Px6XrE3npZHS1o6VlI6YgFT7d+OB/wB//hlihzKeK4rz+xU9Tge4ycqnVlD3V7h5SgdY9IBB9sfNzeLT9Ulo6iDE/wAZRUtFA6L2ec24Twh5mU6mpnSo6ESKaEggFE7YqZGkSSNzUqZHaLsPMGWqOkoYnWajZ9TLaSwgAueUv8FRiT8gZtU0s0o/yI6NlM6QgFTbdqZvgmt7Nqwv0XPJED5A/IyxQ5lTFcirFpFyFUXZiFUDpLGwA+Jk5Utc6slA6wgEB20/gF8dPS8lo6ividBSEtFE6Q1E5uwfgU/SJSnqZ0qWhdDezUkNFr1TLaPxgAueRqbh2KT/ABNoakaVdDObpdOYXrsbpkaOBI3NVqFe0XAv81I+Eq1tRfw2gnMiJxAOUjTKXVhZl9lgegjcQfiJfOTwLW2E0z/61reyeRUHtHKkj5OvzEgr8i3heZa8rlsQDnDX6mV0jjARY8qT8GUEH5ES5T0o5tb+Rm72NUydI3A3LRqEnquyAfUzWtpN8NrL0lUviAUZtn5xXwKfrqS1R0lDE6/Ijupv4/B+PS9Ym89LI6WtHSspHTEAqrbtSNsE1vZBrKT2sKZA+IRvlLFDmVMUuD6lTMpO4C5O4AcSTwAk5UOq6QsoHUB5SgdY+4BCdsCE6Ncge7UpE9gzgX+ZElo6iDEfxlES0UDo3UCmV0dgwRY8kp+BFx9CJTqamdKloRIJoSCAabWXVjD6QVVroSVvkdTldb8bHq3cDcbhu3TaM3HgaTpxmt5jasamYXR5LUVY1CLGo5zNl6huAA7gL2F+EzKblxMQpRhwJFNCQQDA01oejjKRpV0DoTfpBBHBlI3g7+I6z1zKk07o1lFSVmaLQOz3B4OqKqK7uu9DUbNlPWoAAv2m5E3lUk1Y0hRhF3RLJGSiAQHbT+AXx09LyWjqK+J0FIS0UTpDUTm7B+BT9IlKepnSpaF0N7NSQEQCFYnZdgHqZ8lRATc00chPgLXUdikAdFpL2siB4eF7kwwmGSki06ahEUBVUCwAHAASJu5Mlbcj1gyIBEtPbO8FjKpquro7G7mm2UMetgQRftFiZJGpJKxDOhCTuzf6G0TRwdIUqCBEG+3EkniWJ3k9pmjbbuySMVFWRnTBsIBHdZtS8LpAh6ysKgFhUpnK2XqO4gjvBtN4zceBHOlGfEytW9WcPo9GWgli1s7scztbhc9QudwsN53bzMSm5cTMKcYLcbiam4gFGbZ+cV8Cn66ktUdJQxOvyI7qb+Pwfj0vWJvPSyOlrR0rKR0xAMLTGiqWLpNSroHRug7iCOBUjeD2iZTad0YlFSVmR7QmzrBYSqKqq9R1N05RswU9BAAAuOgm9uPGbyqyasRRoQi7kukZMIB5YnDrVRkdQyMCrKRcEHiCIDVyH0Nl2j0qZ8lRlBuKTOSnxHvEdhJB6ZL2srECw8E7k0AtwkROfsAQBAEAQBAEAQBAEAjmv2gG0hg3pIQKgKvTvwLL0E9FwSL9om9OWy7kdWG3GxSuF1Ix9SryX2WopvYs4yoO01OBA/Lc9V5Z7SNr3KKozbtY6A0Lo8YbD0aANxSpql+vKoF/ja8qN3dzoxWykjNmDIgCAIAgCAIAgCAIAgCAIAgFYbWdT6+JqJicOhqEIKdSmPesrMVZR/V75BA37huO+09KaSsyriKUpPaRodnepGJbFUq9ak9GlSbP94MrMy+6qqd/GxJItYTapUVrIjo0pbV2XbKxeEAQBAEAQBAEAQBAEAQBAEAQBAEAQBAEAQBAEAQBAEAQBAEAQBAEAQBAEAQBAEAQBAEAQBAEAQBAEAQBAEAQBAEAQBAEAQBAEAQBAEAQBAEAQBAEAQBAEAQBAEAQBAEAQBAEAQBAEAQBAEAQBAEAQBAPPEV1pqXdlRFF2ZiAAOsk8IbsbRjKT2Yq7IJpjaph6RK0Kb1yP6r8mnwJBY/tt2yJ1VyOzQyOtNXqNR+b9vmaB9rWIvuw9EDqLMT893lNe1ZdWQ0uc36Iy8JtdN/vcLu6TTqb/gpXf847bwI55B/xP1X5+xZ+Hqh1VhwYBhfjYi+/5yc85KOy2u49IMFead2nfZcRVofZc/Jtlzcra+4b7cmbceuROrZ2sd3D5L21KNTbtfw/Jlap7Qvt+IWh9m5O6s2blc3ujhbIPOZjU2nYjxuU/pqXabd+HK33ZOZIcYQDQ6za3YbR4AqsWqEXWkm9yOs77KO0kcDa80lNRLuEwFbE6Fu73wILitrdQn7vCoo6M7lj8QALSPtn3HZhkEP7Tfkj4o7W6w9/DUj+l2XzBjtn3GZZBT5TfovwTXUvW9dJCrak1NqWTMCwYHPmtY2H9h4gSSE9o5GPy94RxvK6d/lb3JNNzniAeWKxKUkZ6jKiKLszEAAdpMw3bibQhKctmKuyB6X2q4emStCk9cj+onk0+BILH9okTqrkdqhkVWSvUko/N+3zNE+1rEX3YeiB1FmJ+e7ymO1ZcWQ0uc36IzMHtd3/AH2F3dJp1Ln9rKPVHbd6Ip5B/wAT9V90/sWhTa4B6xf5yc861Z2PqDAgEN09tHwmGJRCa7jcRTtlB6jUO79t5HKqlwOrhsnr1ltS/avHj6e9iLV9rdYn2MNSUfmdm+oAmnbPuOlHIKf9pv0X5PbB7XGuOVwoI6TTff8ABWG/5iFW8DSeQK37J+q9vYnOrutmGx+6jUs9rmk/suPh0jtUkSSM1LgcfFYCthta3d64f7qbyblMQBAEAQBAEAQBAEA88RXWmjO5CqoLMx4AAXJPwEN2Noxcmox4soXXTWyppCqd5Wgp+6p+TuOlj9L2HSTVlNyZ7TAYCGFh3yfF/ZeH1I5NDoHvh8DVqC9OlUcdaIzD5gQRyqwg7Skl1aPHE0mS6urK1uDAqfkYN4SUt8XdHS2i/wDJpeGnpEuLgfPqv8kurMqZIznrXjnDF+KfISpPUz3OXfC0+htNlHOKeHU8hNqWor5z8K+qLxlk8cYOndIjC4etWIvyaMwHWQNw+JsPjMSdlcmw9F1qsaa5uxzljMW9ao9SoxZ3JZmPST/HQB0AASme9p0404qEVZIy9C6CxGMYrh6TPl947gov1sSB8OMyot8CKviqVBXqSt9fQ3lXZvpBRcUkbsWot/rYfWb9nIprOMI3xa8mTDZNoavhWxYr0nplhRy5huNuVvlYXBtccD0ib0k1e5y86xFKtGm6ck9X2LEkxwTxxeJWkj1HYKiAsxPQALkzDdt5tCEpyUYreyhNcNaamkatzdaKn7ql1fmbrcj5XsO2rKTkz22BwMMLCy3yfF/ZeBH5qXjIw+Bq1BenSqOOtUZh8wJmxHKrCDtKSXVo8MTTKXVlKtbgwIPyMwzeDUt6d0dN4b3E/SPKXUfPJamesGpUG0vXNqzvhaDWpKStVh/Ww95Af7BwPWb9HGvUnd2XA9TlOXKEVWqLe96Xd49fp1K9kR3T0oUGqXCKz245VLW77QaylGOppHwykEgggjiDuI7xBlO6uj6o1WRgysVZTdWU2II4EEcDBiUVJWaui7NnWt32+madUj7RTHtdGdOAcDoNyAQN1yDuvYWac9rceQzTL/009qGl/J93t+CZSQ5QgCAIAgCAIAgCAQLbDpQ0sKlFTY139rw03sP3FPgTIqr3WO1kdBTrOo/6r5v8XKblc9YWZsy1Lp1UGLxKhwSeRpsPZsDYu4/q3g2B3dO+4tNThfezz2bZlOEuxpO3e+fRff0LUVQBYCwHACTnmm7nhjcFTrqUq00qKeKuoYfIzDSfE3p1J03tQbT8D2pUwoCgWAAAHYOEyattu7PqDBz1rxzhi/FPkJUnqZ7nLvhafQ2myjnFPDqeQm1LUV85+FfVF4yyeOI7tDoGpo7FBeIQP8EdWb6KZpU0sv5ZJRxcG++3qrFASqe3J5s410pYFHo11YI75xUUZrEqoIZRvt7A3i538JLTmo8Ti5pl1TEyVSm96VrefL1LV0VpvD4oXoVkqdJCsMw714j4iTqSfA81Ww1Wi/8A2Ra/3ebCZIBAK82yaTNPD0qCm3LMWf8ARTsbfuZD/pkNV7rHdyKgpVZVH/Vbur/FyoZAepLR2Z6lU3pri8Sgctvo023qFH9bL0k9AO4Cx4ndPTgmrs85m2ZTjN0aTtbi+fRff0LPAtuEmPOGPj8BSxClK1NKinodQR9eB7ZhpPcySnVnTe1BtPwMhVsABwG4TJG3c0uumlThMFXqqbOFyoep3IVT8C1/hNZu0blzAUFXxEYPhz6Lec8iVD3RNNm+qK452q1geQpkDLwzva+UnqAIJ68w7ZJThtb2cjNce8PFQhqfyRdGGw6UlCU1VFG4KoAA7gJYSseSnOU3tSd2YOndA0MahSvTDf2sNzqetW4jyPTeYlFPiTYfFVcPLapv2fVFB6xaGfBYipQc3ym6twzIfdb5cR0EEStJWdj22FxEcRSVSPP5Pmfeq+lDhMXQrA2CuA/htue/+kk94ERdncxjKCr0JQ8N3VcDoyWzwQgCAIAgCAIAgCAVRtsvymE6stXzS/8AEgrcUelyDTU6r7layE9CdFaogfYcHbhyFL/61v8AWW4aUeDxt/1NS/8A0/qbebFUQBAEA56145wxfinyEqT1M9zl3wtPobTZRzinh1PITalqK+c/Cvqi8ZZPHH4ygggi4O4g9UBOxTGuOzyth3aphkNWgd4Vd7p+XLxZeoi56+FzWnTa4HrcDm9OrFRqu0u/k/Z/L6EGPEjpG4jqPbIzsn1TcqQykqw3hgSCD1gjeIMNJqz4FsbNtd3xDDC4ls1SxNKoeLWFyj/mtcg9IBvv3menUbdmeYzXLI0l21Jbua7vFeH+6WPJjglR7aiftGG6uTa3fnF/4kFbieoyD+OfVfQrluEhO8jpLV4KMLhsnu8jTy92QW+kuR4I8Bib9tPa43f1NhMkAgCAQja+T9g3cOVp37t/82kdXSdfJLfqvJlKysevLy2UAf4dStxz1c3fyjfxaWaWk8bnN/1cr9y+iJfJDliAU/toC/aqFve5H2v05zl+uf6yvV4nqchv2Mu6/wBt/wBivH4HukT4HdXE6ewt8iX45RfvtLqPnc9TPWDUQBAEAQBAEAQCvtsmjTUw1KsBfkXs3YlSwJ/cqfORVVuudzIq2zWlTf8AZfNfi5T8rnqi1Nl+uFNaa4Su4RlNqDsbBlJvkJPBgSbdYsOjfPTnyZ5rN8vm5uvTV0+K7vHp3lmyY88edeutNSzsqqBdmYgADrJO4QbRi5O0Vdn0jhgCDcEXB6weEGGrOzPqDBz1rxzhi/FPkJUnqZ7nLvhafQ2myjnFPDqeQm1LUV85+FfVF4yyeOEAQDWaX1fw2LH39FHPDMRZx3OPaHwM1cU+JYoYutR/jk19PTgUbrpoRcDi3ooxZLKy34gN/S3aLfK0rTjsux7HAYl4igqklZ8PQw9XqhTF4Zl4itSt/wC4u748PjMLiibFJOhNP/l/Q6Rlw8AVztn0aXo0K4H+UxR/01LWJ/1IB/rkNZbkzvZDWUakqb5q68vw/kVJID1BbOzDXCmaSYSu4R09mizGwdb7kv8A3DgB0i3bJ6c/6s8xm+XzU3Xpq6fHwff0LIkxwDyxOISmpd2VFG8sxAAHaTwmG7cTaMJTezFXZ6Kbi44TJqaLXnRhxWBr01F3y50HSWQhgB35bfGaTV4l3L66o4mE3w4Po9xz4DKp7knWzLW1MGzUK5y0ajZlfoR7Ae1+UgDf0EdRJElOezxONm2AlXSqU9S5d69/qXLTcMAVIIO8EG4I6wZZPJtNOzMPS+lqOEpmpWcIo4X4k9Sjix7BMOSSuyWhQqVpbFNXf+4lA60abbHYmpXYWBsqL/ai+6O/iT2kyrKW07ntsHhlh6Kprz8WfGrmjDi8VRogXDuM36Bvc/tBmEruxtiqyo0ZVO5buvL5nR8uHgRAEAQBAEAQBAEA8cZhVrU3p1BmR1KsD0gixmGr7jeE5QkpR4ooHW7Vipo6qVa7UmP3VToYdR6mHSPiN0qyi4uzPbYLGwxULrVzX+5GimpdM/C6bxNIBaeJroo3BVquAO4XsJlNognhqM3eUIt9EY2Ox1Wtvq1alQjhyjs9u7MTMPfxJKdKFPRFLokvodI6L/yaXhp6RLi4HgKv8kurMqZIznrXjnDF+KfISpPUz3OXfC0+htNlHOKeHU8hNqWor5z8K+qLxlk8cR7X/EPS0fiHpuyOoUqykgj7xeBE0npL2WwjPFQjJXW/6MqjCbQtIU/+uHHU6IfqAD9ZAqkj008pwkv626N/k98RtKx7iwemnatMX/8AkSPpM9pI0jk2Fi7tN+ftYimJxD1XZ6jF3Y3ZmNyT2mRnThCMIqMVZIlOzPQLYrFpUI+6oEOzdBcb0Udt7N3DtE3pq8uhzM2xSo0HC/7pbvLm/sXnLR44x9IYJMRSelUGZHUqw7D1dR7Zhq6sb0qkqc1OPFFAa1at1dH1ijglCTyVS251/hh0j+LGVZRcWe3weMhiYbUePNd347maUzUuGww2nMTSGVMTXVRuCrVcAdwvYTKbXMgnhaE3eUIt9EYmOxlStvq1KlQi9i7s/wAsxMw96JKdOFPRFLokvodL4b3E/SPKXUfPpamesGpTO0nU5sNUbE0VvQclnA/6bk77j+wk7jwHDdulepC289ZlWYqrFUqj/cuHivf6+pBJEdoysJpKtRFqVarTHUlR0HyUiCKdGnUd5xT6pM8cRiHqNmqOzt/c7Fj8ybwbxhGCtFJLwPhVJIABJJAAG8kngAOkwZbsrsunZtqgcEhrVh9/UFsv/bTjl/UTYnuA6DexThbezyWa5gsRLs4aV837dxN5Kcc8MZilpKXfNlHHKjOe+ygm3bMN2N4Qc3sr6pfUx8LpijUfk1Yh8nK5WR0PJ5rZvaUbrjy64UkzeeHqQjtNbr24p7+7ce+AxiV6a1KZzI4upsRcdxAI+MJ3V0aVKcqcnCXFGRMmggCAIAgCAeGNwdOujU6qK6NxVhcH/wDdcw1fib06kqctqDsyv9MbKKTkthqzUvyOM69wa4YfHNInR7juUM9nFWqxv4rc/b6EffZVjQdz4cjrzuPpyc07KReWeYbul6L3MvB7JKzf52IpIOnIrP8AU5ZlUXzIp5/TWiDfWy9y2MNSyIq3vlULfuFv4lhHmZS2pN956Qalb6f2ZvicTWrDEqoqMWymmTbcN18w6pDKk273O/hs6jRpRpuF7Lv/AAZeqGz58BiVrtXWoArLlCFfeHG+YzMKbi73Isdm0cTR7NQtw5/gnslOKazWXRP2zDVaGfJygAzWzWswPC4v7vXNZK6sWMJX7CtGpa9issTsmxI9yvQb9WdPINIXSfI9DDPqL1Ra9H7GONleN/vw/wC9/wDxzHZSJP8AzmG7pei9zd6J2TKCDia5YdKUhlv2Fzc27gD2zdUe8p1s+bVqULeL9v8A6WJo7AU8PTWnRQIi8FHmes9p3mSpJbkcKrVnVk5zd2zJmSMQDHx+Bp4hDTqoro3FWFx39h7ZhpPiSU6s6ctqDsyvtL7J6bEnDVzT/JUGcdwa4IHfmkTo9zO3Qz6aVqsb+K3fj6GhbZVjb7nw5HXnf/xzTspF5Z5hu6XovczMHskrN/nYimg6RTVn3dhOXymexb4shqZ/TWiDfV29y2aaZQB1AD5SweZbu7n1Bg/GUEEEXB3EGAnYguntmGGrktQY4dj0AZqf7LjL8CB2SJ0lyOzhs6rU1aotpfP19yK19lOLB9mph2HWWdT8sh85G6Ujpxz3Dtb4yXp7nvgtk2IY/e16SD8gaofqFmVSfM0qZ9SWiDfWy9yd6tal4XAHMil6v/dqWLD9ItZfgL9ZMljTUTi4vMa+J3Sdl3Lh+SRzcoCAeWKpZ0db2zKVv3i38wzaEtmSfcabGaANRw3KAexSpMMvFF5UVVvf+pa27qKA7+E0cblqGKUY2tzb83a3o15p2Nro7DclTCXvYsbjd7zE/wAzZKxXqT25XMmZIxAEAQBAEAQBAEAQBAEAQBAEAQBAEAQBAEAQBAEAQBAEAQBAEAQBAEAQBAEAQBAEA//Z"/>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6580" name="AutoShape 20" descr="data:image/jpeg;base64,/9j/4AAQSkZJRgABAQAAAQABAAD/2wCEAAkGBxQQEhMUExMVFRQWGBgXFBYXGBoZGhwXGBUaHxgYFxcfHigjHB8oGxMYIzIhJSkrLi4uGB8zOTMsNygtLisBCgoKDg0OGxAQGywlICQwLCwsLzQsLDQsLCwsLCwsLC0sLCwsLCwsLDQsLCwsLCwsLCwsLCwsLCwsNCwsLCwsLP/AABEIAKgBLAMBEQACEQEDEQH/xAAcAAEAAgMBAQEAAAAAAAAAAAAABgcEBQgDAgH/xABDEAACAQICBQkFBwIFAwUAAAABAgADEQQSBQYHITETNUFRYXFzsbIiMoGRoRQjNGJyksFCUhUzgoPDQ1PTJJOis/D/xAAbAQEAAgMBAQAAAAAAAAAAAAAAAwQBAgUGB//EADQRAAIBAgMFBgUFAQADAAAAAAABAgMRBAUyEiExQXETUWGBkdE0obHB4RQiM0LwUhUj8f/aAAwDAQACEQMRAD8AvGAIAgCAIAgCAIAgCAIAgCAIAgCAIAgCAIAgCAIAgCAIAgCAIAgCAIAgCAIAgCAIAgCAIAgCAIAgCAIBqtZ9OpgMM9dwWy2CqNxZmNlW/Rv4noAJm0Y7TsaTmoRuyrcLtfxIqXqUaJpX3qgYOB2OWIJ7wL9kndFW3FVYmV96LgwWKWtTSqhulRVdD1qwuD8jK7VtxcTurnvMGRAEAQBAEAQBAEAQBAEAQBAITtD16/w0pSpIr13XP7d8qJcgFgLFiSDYXHA7+uWnT2t7IK1bY3LianUbaW+Krrh8UiK1S4p1KdwM1rhWUk8bGxB42Ft95tOlZXRpSxDk7SLMkBaEAQBAEAQBAEAQBAEAQBAEAQBAEAQBAIDtp/AL46el5LR1FfE6CkJaKJ0hqJzdg/Ap+kSlPUzpUtC6G9mpIIAgCAIAgCAIAgCAIAgCAIBRm2fnFfAp+upLVHSUMTr8iO6m/j8H49L1ibz0sjpa0dKykdMQBAEAQBAEAQBAEAQBAEAQBAEAQBAEAgO2n8Avjp6XktHUV8ToKQloonSGonN2D8Cn6RKU9TOlS0Lob2akggCAIAgCAIAgCAIAgCAIAgFGbZ+cV8Cn66ktUdJQxOvyI7qb+Pwfj0vWJvPSyOlrR0rKR0xAEAQBAEAQBAEAQBAEAQBAEAhW0/W2po+lTWjYVqxbKxFwqpbMwB3E3dQL7uPVaS0obT3kFeo4LdxZXuru0nF0ayHEVeWolgKgZVBCk72QqBYjjbgbW7RLKlFrcV4YiSe/gXvKpfEAgO2n8Avjp6XktHUV8ToKQloonSGonN2D8Cn6RKU9TOlS0Lob2akhh6Y0guGoVazAlaSM5A4nKL2HfwmUruxiT2U2UTido2kHqGoK+QXuKaomQDq3gk95N5aVKNig6873uXJqTp//ABDCU65UK9ytQDhnU2OXsO426L23yvOOy7FylPbjc300JBAEAQBAEAp/aJr/AIlMVUw+GfkkpEKzAAsz2BO8g2Avaw37jv6JYp01a7KdatJStE2uy3Xati6j4bEnOwQvTqWAJCkBlYCwPvAg26De81q00t6N6FVyeyyy5CWRAKM2z84r4FP11Jao6ShidfkR3U38fg/HpesTeelkdLWjpWUjpiAQ3aZrW+jqCCjblqxIQkXCqoGZrdJ9pQAd2+++1jJThtPeQ1qmwt3ErfQe0rGUKqtWqmtSv94jKt8t95QgAggcBwk8qUWtxWhiJJ7y+QbyoXz9gCAIAgCAIAgCAIAgFSbdvfwX6a/nSlihzKmK5FV1OB7pOU2dXygdcQCA7afwC+OnpeS0dRXxOgpCWiidIaic3YPwKfpEpT1M6VLQuhvZqSGg1+5uxngv5TenqRHV0Poc4y4c0vHYxzefGqeSyrW1F7DaCeSIsCAIAgCAIBzdr1zjjPFb+Jdp6UcyrrZu9jnOI8Gp5pNK2kkw2svaVS+IBRm2fnFfAp+upLVHSUMTr8iO6m/j8H49L1ibz0sjpa0dKykdMQCp9u/HA/7/APwyxQ5lPFcV5/YqepwPcZOVTqyh7q9w8pQOsekAQBAEAQBAK82la+VMDUXD4cLypUO7sLhQSQoVelvZJudwFtxvump01LeytWrODsjX7P8AaNWxGITDYrK3KXFOoq5SGAJswG4ggWBAFjbjfdmpSSV0a0a7lLZkWnIC2IBUm3b38F+mv50pYocypiuRVdTge6TlNnV8oHXEAgO2n8Avjp6XktHUV8ToKQloonSGonN2D8Cn6RKU9TOlS0Lob2akhoNfubsZ4L+U3p6kR1dD6HOMuHNLx2Mc3nxqnksq1tRew2gnkiLAgFK6wbVMS1ZhhSlOipIQlQzOAfeYngDxsBu65ZjRVt5SniZX/bwJ9s71tOkqLl1C1qRAqBfdIYHKwB4XysLb/dMiqQ2WWKNXbXiSyRkogHN2vXOOM8Vv4l2npRzKutm72Oc4jwanmk0raSTDay9pVL4gFGbZ+cV8Cn66ktUdJQxOvyI7qb+Pwfj0vWJvPSyOlrR0rKR0xAKn278cD/v/APDLFDmU8VxXn9ip6nA9xk5VOrKHur3DylA6x6QDUa16cXAYWpXZc2WwVb2zMxAUX6Bc7z1AzaMdp2NJz2I3KiobVccKmduSZL76WTKLdStcsD2knuMsdjEprEzuXTonHriaNKsl8tRFcX4gML2PaOErNWdi9F3V0ZcwZEAofbBzk3hU/Iy1R0lDEazUahc44PxR5GbVNLNKWtHR8pnSEAqTbt7+C/TX86UsUOZUxXIqupwPdJymzq+UDriAQHbT+AXx09LyWjqK+J0FIS0UTpDUTm7B+BT9IlKepnSpaF0N7NSQ0Gv3N2M8F/Kb09SI6uh9DnGXDml47GObz41TyWVa2ovYbQTyRFgGAcoU+A7pfOQWtsI447uw/wDzSCvyLmF5+RbMrlsQDm7XrnHGeK38S7T0o5lXWzd7HOcR4NTzSaVtJJhtZe0ql8QCjNs/OK+BT9dSWqOkoYnX5Ed1N/H4Px6XrE3npZHS1o6VlI6YgFT7d+OB/wB//hlihzKeK4rz+xU9Tge4ycqnVlD3V7h5SgdY9IBB9sfNzeLT9Ulo6iDE/wAZRUtFA6L2ec24Twh5mU6mpnSo6ESKaEggFE7YqZGkSSNzUqZHaLsPMGWqOkoYnWajZ9TLaSwgAueUv8FRiT8gZtU0s0o/yI6NlM6QgFTbdqZvgmt7Nqwv0XPJED5A/IyxQ5lTFcirFpFyFUXZiFUDpLGwA+Jk5Utc6slA6wgEB20/gF8dPS8lo6ividBSEtFE6Q1E5uwfgU/SJSnqZ0qWhdDezUkNFr1TLaPxgAueRqbh2KT/ABNoakaVdDObpdOYXrsbpkaOBI3NVqFe0XAv81I+Eq1tRfw2gnMiJxAOUjTKXVhZl9lgegjcQfiJfOTwLW2E0z/61reyeRUHtHKkj5OvzEgr8i3heZa8rlsQDnDX6mV0jjARY8qT8GUEH5ES5T0o5tb+Rm72NUydI3A3LRqEnquyAfUzWtpN8NrL0lUviAUZtn5xXwKfrqS1R0lDE6/Ijupv4/B+PS9Ym89LI6WtHSspHTEAqrbtSNsE1vZBrKT2sKZA+IRvlLFDmVMUuD6lTMpO4C5O4AcSTwAk5UOq6QsoHUB5SgdY+4BCdsCE6Ncge7UpE9gzgX+ZElo6iDEfxlES0UDo3UCmV0dgwRY8kp+BFx9CJTqamdKloRIJoSCAabWXVjD6QVVroSVvkdTldb8bHq3cDcbhu3TaM3HgaTpxmt5jasamYXR5LUVY1CLGo5zNl6huAA7gL2F+EzKblxMQpRhwJFNCQQDA01oejjKRpV0DoTfpBBHBlI3g7+I6z1zKk07o1lFSVmaLQOz3B4OqKqK7uu9DUbNlPWoAAv2m5E3lUk1Y0hRhF3RLJGSiAQHbT+AXx09LyWjqK+J0FIS0UTpDUTm7B+BT9IlKepnSpaF0N7NSQEQCFYnZdgHqZ8lRATc00chPgLXUdikAdFpL2siB4eF7kwwmGSki06ahEUBVUCwAHAASJu5Mlbcj1gyIBEtPbO8FjKpquro7G7mm2UMetgQRftFiZJGpJKxDOhCTuzf6G0TRwdIUqCBEG+3EkniWJ3k9pmjbbuySMVFWRnTBsIBHdZtS8LpAh6ysKgFhUpnK2XqO4gjvBtN4zceBHOlGfEytW9WcPo9GWgli1s7scztbhc9QudwsN53bzMSm5cTMKcYLcbiam4gFGbZ+cV8Cn66ktUdJQxOvyI7qb+Pwfj0vWJvPSyOlrR0rKR0xAMLTGiqWLpNSroHRug7iCOBUjeD2iZTad0YlFSVmR7QmzrBYSqKqq9R1N05RswU9BAAAuOgm9uPGbyqyasRRoQi7kukZMIB5YnDrVRkdQyMCrKRcEHiCIDVyH0Nl2j0qZ8lRlBuKTOSnxHvEdhJB6ZL2srECw8E7k0AtwkROfsAQBAEAQBAEAQBAEAjmv2gG0hg3pIQKgKvTvwLL0E9FwSL9om9OWy7kdWG3GxSuF1Ix9SryX2WopvYs4yoO01OBA/Lc9V5Z7SNr3KKozbtY6A0Lo8YbD0aANxSpql+vKoF/ja8qN3dzoxWykjNmDIgCAIAgCAIAgCAIAgCAIAgFYbWdT6+JqJicOhqEIKdSmPesrMVZR/V75BA37huO+09KaSsyriKUpPaRodnepGJbFUq9ak9GlSbP94MrMy+6qqd/GxJItYTapUVrIjo0pbV2XbKxeEAQBAEAQBAEAQBAEAQBAEAQBAEAQBAEAQBAEAQBAEAQBAEAQBAEAQBAEAQBAEAQBAEAQBAEAQBAEAQBAEAQBAEAQBAEAQBAEAQBAEAQBAEAQBAEAQBAEAQBAEAQBAEAQBAEAQBAEAQBAEAQBAEAQBAPPEV1pqXdlRFF2ZiAAOsk8IbsbRjKT2Yq7IJpjaph6RK0Kb1yP6r8mnwJBY/tt2yJ1VyOzQyOtNXqNR+b9vmaB9rWIvuw9EDqLMT893lNe1ZdWQ0uc36Iy8JtdN/vcLu6TTqb/gpXf847bwI55B/xP1X5+xZ+Hqh1VhwYBhfjYi+/5yc85KOy2u49IMFead2nfZcRVofZc/Jtlzcra+4b7cmbceuROrZ2sd3D5L21KNTbtfw/Jlap7Qvt+IWh9m5O6s2blc3ujhbIPOZjU2nYjxuU/pqXabd+HK33ZOZIcYQDQ6za3YbR4AqsWqEXWkm9yOs77KO0kcDa80lNRLuEwFbE6Fu73wILitrdQn7vCoo6M7lj8QALSPtn3HZhkEP7Tfkj4o7W6w9/DUj+l2XzBjtn3GZZBT5TfovwTXUvW9dJCrak1NqWTMCwYHPmtY2H9h4gSSE9o5GPy94RxvK6d/lb3JNNzniAeWKxKUkZ6jKiKLszEAAdpMw3bibQhKctmKuyB6X2q4emStCk9cj+onk0+BILH9okTqrkdqhkVWSvUko/N+3zNE+1rEX3YeiB1FmJ+e7ymO1ZcWQ0uc36IzMHtd3/AH2F3dJp1Ln9rKPVHbd6Ip5B/wAT9V90/sWhTa4B6xf5yc861Z2PqDAgEN09tHwmGJRCa7jcRTtlB6jUO79t5HKqlwOrhsnr1ltS/avHj6e9iLV9rdYn2MNSUfmdm+oAmnbPuOlHIKf9pv0X5PbB7XGuOVwoI6TTff8ABWG/5iFW8DSeQK37J+q9vYnOrutmGx+6jUs9rmk/suPh0jtUkSSM1LgcfFYCthta3d64f7qbyblMQBAEAQBAEAQBAEA88RXWmjO5CqoLMx4AAXJPwEN2Noxcmox4soXXTWyppCqd5Wgp+6p+TuOlj9L2HSTVlNyZ7TAYCGFh3yfF/ZeH1I5NDoHvh8DVqC9OlUcdaIzD5gQRyqwg7Skl1aPHE0mS6urK1uDAqfkYN4SUt8XdHS2i/wDJpeGnpEuLgfPqv8kurMqZIznrXjnDF+KfISpPUz3OXfC0+htNlHOKeHU8hNqWor5z8K+qLxlk8cYOndIjC4etWIvyaMwHWQNw+JsPjMSdlcmw9F1qsaa5uxzljMW9ao9SoxZ3JZmPST/HQB0AASme9p0404qEVZIy9C6CxGMYrh6TPl947gov1sSB8OMyot8CKviqVBXqSt9fQ3lXZvpBRcUkbsWot/rYfWb9nIprOMI3xa8mTDZNoavhWxYr0nplhRy5huNuVvlYXBtccD0ib0k1e5y86xFKtGm6ck9X2LEkxwTxxeJWkj1HYKiAsxPQALkzDdt5tCEpyUYreyhNcNaamkatzdaKn7ql1fmbrcj5XsO2rKTkz22BwMMLCy3yfF/ZeBH5qXjIw+Bq1BenSqOOtUZh8wJmxHKrCDtKSXVo8MTTKXVlKtbgwIPyMwzeDUt6d0dN4b3E/SPKXUfPJamesGpUG0vXNqzvhaDWpKStVh/Ww95Af7BwPWb9HGvUnd2XA9TlOXKEVWqLe96Xd49fp1K9kR3T0oUGqXCKz245VLW77QaylGOppHwykEgggjiDuI7xBlO6uj6o1WRgysVZTdWU2II4EEcDBiUVJWaui7NnWt32+madUj7RTHtdGdOAcDoNyAQN1yDuvYWac9rceQzTL/009qGl/J93t+CZSQ5QgCAIAgCAIAgCAQLbDpQ0sKlFTY139rw03sP3FPgTIqr3WO1kdBTrOo/6r5v8XKblc9YWZsy1Lp1UGLxKhwSeRpsPZsDYu4/q3g2B3dO+4tNThfezz2bZlOEuxpO3e+fRff0LUVQBYCwHACTnmm7nhjcFTrqUq00qKeKuoYfIzDSfE3p1J03tQbT8D2pUwoCgWAAAHYOEyattu7PqDBz1rxzhi/FPkJUnqZ7nLvhafQ2myjnFPDqeQm1LUV85+FfVF4yyeOI7tDoGpo7FBeIQP8EdWb6KZpU0sv5ZJRxcG++3qrFASqe3J5s410pYFHo11YI75xUUZrEqoIZRvt7A3i538JLTmo8Ti5pl1TEyVSm96VrefL1LV0VpvD4oXoVkqdJCsMw714j4iTqSfA81Ww1Wi/8A2Ra/3ebCZIBAK82yaTNPD0qCm3LMWf8ARTsbfuZD/pkNV7rHdyKgpVZVH/Vbur/FyoZAepLR2Z6lU3pri8Sgctvo023qFH9bL0k9AO4Cx4ndPTgmrs85m2ZTjN0aTtbi+fRff0LPAtuEmPOGPj8BSxClK1NKinodQR9eB7ZhpPcySnVnTe1BtPwMhVsABwG4TJG3c0uumlThMFXqqbOFyoep3IVT8C1/hNZu0blzAUFXxEYPhz6Lec8iVD3RNNm+qK452q1geQpkDLwzva+UnqAIJ68w7ZJThtb2cjNce8PFQhqfyRdGGw6UlCU1VFG4KoAA7gJYSseSnOU3tSd2YOndA0MahSvTDf2sNzqetW4jyPTeYlFPiTYfFVcPLapv2fVFB6xaGfBYipQc3ym6twzIfdb5cR0EEStJWdj22FxEcRSVSPP5Pmfeq+lDhMXQrA2CuA/htue/+kk94ERdncxjKCr0JQ8N3VcDoyWzwQgCAIAgCAIAgCAVRtsvymE6stXzS/8AEgrcUelyDTU6r7layE9CdFaogfYcHbhyFL/61v8AWW4aUeDxt/1NS/8A0/qbebFUQBAEA56145wxfinyEqT1M9zl3wtPobTZRzinh1PITalqK+c/Cvqi8ZZPHH4ygggi4O4g9UBOxTGuOzyth3aphkNWgd4Vd7p+XLxZeoi56+FzWnTa4HrcDm9OrFRqu0u/k/Z/L6EGPEjpG4jqPbIzsn1TcqQykqw3hgSCD1gjeIMNJqz4FsbNtd3xDDC4ls1SxNKoeLWFyj/mtcg9IBvv3menUbdmeYzXLI0l21Jbua7vFeH+6WPJjglR7aiftGG6uTa3fnF/4kFbieoyD+OfVfQrluEhO8jpLV4KMLhsnu8jTy92QW+kuR4I8Bib9tPa43f1NhMkAgCAQja+T9g3cOVp37t/82kdXSdfJLfqvJlKysevLy2UAf4dStxz1c3fyjfxaWaWk8bnN/1cr9y+iJfJDliAU/toC/aqFve5H2v05zl+uf6yvV4nqchv2Mu6/wBt/wBivH4HukT4HdXE6ewt8iX45RfvtLqPnc9TPWDUQBAEAQBAEAQCvtsmjTUw1KsBfkXs3YlSwJ/cqfORVVuudzIq2zWlTf8AZfNfi5T8rnqi1Nl+uFNaa4Su4RlNqDsbBlJvkJPBgSbdYsOjfPTnyZ5rN8vm5uvTV0+K7vHp3lmyY88edeutNSzsqqBdmYgADrJO4QbRi5O0Vdn0jhgCDcEXB6weEGGrOzPqDBz1rxzhi/FPkJUnqZ7nLvhafQ2myjnFPDqeQm1LUV85+FfVF4yyeOEAQDWaX1fw2LH39FHPDMRZx3OPaHwM1cU+JYoYutR/jk19PTgUbrpoRcDi3ooxZLKy34gN/S3aLfK0rTjsux7HAYl4igqklZ8PQw9XqhTF4Zl4itSt/wC4u748PjMLiibFJOhNP/l/Q6Rlw8AVztn0aXo0K4H+UxR/01LWJ/1IB/rkNZbkzvZDWUakqb5q68vw/kVJID1BbOzDXCmaSYSu4R09mizGwdb7kv8A3DgB0i3bJ6c/6s8xm+XzU3Xpq6fHwff0LIkxwDyxOISmpd2VFG8sxAAHaTwmG7cTaMJTezFXZ6Kbi44TJqaLXnRhxWBr01F3y50HSWQhgB35bfGaTV4l3L66o4mE3w4Po9xz4DKp7knWzLW1MGzUK5y0ajZlfoR7Ae1+UgDf0EdRJElOezxONm2AlXSqU9S5d69/qXLTcMAVIIO8EG4I6wZZPJtNOzMPS+lqOEpmpWcIo4X4k9Sjix7BMOSSuyWhQqVpbFNXf+4lA60abbHYmpXYWBsqL/ai+6O/iT2kyrKW07ntsHhlh6Kprz8WfGrmjDi8VRogXDuM36Bvc/tBmEruxtiqyo0ZVO5buvL5nR8uHgRAEAQBAEAQBAEA8cZhVrU3p1BmR1KsD0gixmGr7jeE5QkpR4ooHW7Vipo6qVa7UmP3VToYdR6mHSPiN0qyi4uzPbYLGwxULrVzX+5GimpdM/C6bxNIBaeJroo3BVquAO4XsJlNognhqM3eUIt9EY2Ox1Wtvq1alQjhyjs9u7MTMPfxJKdKFPRFLokvodI6L/yaXhp6RLi4HgKv8kurMqZIznrXjnDF+KfISpPUz3OXfC0+htNlHOKeHU8hNqWor5z8K+qLxlk8cR7X/EPS0fiHpuyOoUqykgj7xeBE0npL2WwjPFQjJXW/6MqjCbQtIU/+uHHU6IfqAD9ZAqkj008pwkv626N/k98RtKx7iwemnatMX/8AkSPpM9pI0jk2Fi7tN+ftYimJxD1XZ6jF3Y3ZmNyT2mRnThCMIqMVZIlOzPQLYrFpUI+6oEOzdBcb0Udt7N3DtE3pq8uhzM2xSo0HC/7pbvLm/sXnLR44x9IYJMRSelUGZHUqw7D1dR7Zhq6sb0qkqc1OPFFAa1at1dH1ijglCTyVS251/hh0j+LGVZRcWe3weMhiYbUePNd347maUzUuGww2nMTSGVMTXVRuCrVcAdwvYTKbXMgnhaE3eUIt9EYmOxlStvq1KlQi9i7s/wAsxMw96JKdOFPRFLokvodL4b3E/SPKXUfPpamesGpTO0nU5sNUbE0VvQclnA/6bk77j+wk7jwHDdulepC289ZlWYqrFUqj/cuHivf6+pBJEdoysJpKtRFqVarTHUlR0HyUiCKdGnUd5xT6pM8cRiHqNmqOzt/c7Fj8ybwbxhGCtFJLwPhVJIABJJAAG8kngAOkwZbsrsunZtqgcEhrVh9/UFsv/bTjl/UTYnuA6DexThbezyWa5gsRLs4aV837dxN5Kcc8MZilpKXfNlHHKjOe+ygm3bMN2N4Qc3sr6pfUx8LpijUfk1Yh8nK5WR0PJ5rZvaUbrjy64UkzeeHqQjtNbr24p7+7ce+AxiV6a1KZzI4upsRcdxAI+MJ3V0aVKcqcnCXFGRMmggCAIAgCAeGNwdOujU6qK6NxVhcH/wDdcw1fib06kqctqDsyv9MbKKTkthqzUvyOM69wa4YfHNInR7juUM9nFWqxv4rc/b6EffZVjQdz4cjrzuPpyc07KReWeYbul6L3MvB7JKzf52IpIOnIrP8AU5ZlUXzIp5/TWiDfWy9y2MNSyIq3vlULfuFv4lhHmZS2pN956Qalb6f2ZvicTWrDEqoqMWymmTbcN18w6pDKk273O/hs6jRpRpuF7Lv/AAZeqGz58BiVrtXWoArLlCFfeHG+YzMKbi73Isdm0cTR7NQtw5/gnslOKazWXRP2zDVaGfJygAzWzWswPC4v7vXNZK6sWMJX7CtGpa9issTsmxI9yvQb9WdPINIXSfI9DDPqL1Ra9H7GONleN/vw/wC9/wDxzHZSJP8AzmG7pei9zd6J2TKCDia5YdKUhlv2Fzc27gD2zdUe8p1s+bVqULeL9v8A6WJo7AU8PTWnRQIi8FHmes9p3mSpJbkcKrVnVk5zd2zJmSMQDHx+Bp4hDTqoro3FWFx39h7ZhpPiSU6s6ctqDsyvtL7J6bEnDVzT/JUGcdwa4IHfmkTo9zO3Qz6aVqsb+K3fj6GhbZVjb7nw5HXnf/xzTspF5Z5hu6XovczMHskrN/nYimg6RTVn3dhOXymexb4shqZ/TWiDfV29y2aaZQB1AD5SweZbu7n1Bg/GUEEEXB3EGAnYguntmGGrktQY4dj0AZqf7LjL8CB2SJ0lyOzhs6rU1aotpfP19yK19lOLB9mph2HWWdT8sh85G6Ujpxz3Dtb4yXp7nvgtk2IY/e16SD8gaofqFmVSfM0qZ9SWiDfWy9yd6tal4XAHMil6v/dqWLD9ItZfgL9ZMljTUTi4vMa+J3Sdl3Lh+SRzcoCAeWKpZ0db2zKVv3i38wzaEtmSfcabGaANRw3KAexSpMMvFF5UVVvf+pa27qKA7+E0cblqGKUY2tzb83a3o15p2Nro7DclTCXvYsbjd7zE/wAzZKxXqT25XMmZIxAEAQBAEAQBAEAQBAEAQBAEAQBAEAQBAEAQBAEAQBAEAQBAEAQBAEAQBAEAQBAEA//Z"/>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6586" name="AutoShape 26" descr="data:image/jpeg;base64,/9j/4AAQSkZJRgABAQAAAQABAAD/2wCEAAkGBhIPDw8PDxMQEBAQDRgQERAPDhEQEBEQGBAVFRUQFBcYHSoeGhkkHhQVHy8gJScpLC8sFR4yNjAtQScrMCkBCQoKDgwOGA4PGjUkHyQtNCwtNS80NSwwMS4sLSwvKSw1Ly8sKS0tLiovLC4sLCwsMCktMCwsLCwsLCksLDQsKf/AABEIALABAAMBIgACEQEDEQH/xAAbAAEAAgMBAQAAAAAAAAAAAAAAAQcFBggEA//EAEQQAAICAgADBAYECgcJAAAAAAABAgMEEQUSIQYHEzEUIkFRYbM0cXSRIzI1U1RzgZOj0hYXJUJSobIVM0NicoOUscL/xAAaAQEAAwEBAQAAAAAAAAAAAAAAAgMEAQUG/8QALxEAAgIBAgQEAwkBAAAAAAAAAAECAxEEEhMhMVEyQXHwYcHRBRQVIjORobHhgf/aAAwDAQACEQMRAD8AvEAAAAAAAAAAAAAAAAAAAAAAAAAAAAAAAAAAAAAAAAAAAAAAAAAAAAAAAAAAAAAAAAAAAAAAAAAAAAAAAAAAAAAAAAAAAAAAAAAAAAAAAAAAAAAAAAAAAAAAAAAAAAAAAAAAAAAAAAAAAAAAAAAAAAAAAAAAAAAAAAAAAAAAAAAAAAAAAAAAAAA1LvI7XW8Lxqr6Y1zlPJVTVvNyqLrnLa5WuvqonXB2SUY9WclJRWWbaCjv69cz8zifxf5gu/TM/MYn8X+Y2/h1/Yo+8wLxBR39emZ+Yxf438xP9emZ+Yxf4v8AMPw6/t/I+81l4ApCvvxzJSivAxeskv8Ai+1pf4viXbBma7Tzpxv8yyFkZ+Exed2qxMebqvyaKrIpNwstjGSTW09MyVNynGM4tSjKKlGS6pxa2mjn3vh/K+R+oq+UXp2b+hYn2Sr5US2/TquuE0/ERhY5SlHsfXiXGaMVRlkW10xk+WLtmopvW9LfwJ4dxanJi549ld0FLlcq5KSUkk2tr29V95XPfx9GwvtUvks9fccv7Ot+3T+XWHp0tPxs88jiPibCw77lCMpzajGMXKUm9JRS22/gY/h/abEyJ+HRkUWz5ebkrtjKXKvN6Xs6k9p/oOZ9kt+VI5gwMqymcLqZShZW1KM4dHF9Ev2dde57J6XSK+MnnDRG27htHWOzE5favDpslVbk0V2RaUoTtipJtJpNftRg+77vBr4lVyWahl1x3ZWvKa/O1+9e9exlT95P5byf11Xy4HKNJvtdc+WEdstxFSidFRZ8M/OrorlbdONdcdc05vlitvS2/raPtA1LvY/I+Z/2/nQMlcd81Huy2TwmzO8N7RY2VJxx76bpRjzSVVim1HetvXxMhKWuvuKV7ifpmX9lj84ui2vmi170196LdTSqbHBMjVPfHcYb+nHD/wBMxf30R/Tjh/6Zi/v4FfvuEX6a/wDxY/zla8E4R6VmU4nNyeLf4XPy711fra38PI3V6TT2JuM3y68iiVtkcZXU6Oo7Y4Nk41wysaU5y5YxjdFylJ+SSMwVhwbuU9GyaMj0vn8G6NvJ6Mo83K963zvRZ6RgujVFrhyyaIOT8SMTmdq8OiyVV2TRXZHXNCdsYyW0mtp/Bo+X9OMD9Mxf30Sju9b8sZn1V/JgbVi9ylM64T9Oa5oRlrwanrcU9b5ja9JTCEZzk1ldijizcmoroWTT2ywZyjCGVjSnOSjGMbotyk3pJL3mZ2VbwnuZqpyKLo5jm6b4XcngV+tyTUtPUunl5/EtFeRiujVFrhyyXwcmvzIx/Ee0ONjSjHIvpplJc0VbNQbSem1s8i7b4H6Xi/volY9+30rC+zT+aj4dlO6FZ+HTlvJdTtTfJ6OpqOpuPm5L3GuGlq4MbbJNZKXbPe4xRceDxzHyP9xdTa/dXbCb+5PZ7tnPXbDu3yOExjkxsjbVzqPi1xlVZXN/iuS29b96fmWH3S9srM6q2jIlz346TVj/ABrKpbScv+ZNa38UV3aRRr4tcsolC1uW2SwywzXe29cJUV88FZq9OKai5J8kusOZNKWtrbXt9hsRrHb3ndNEao8055KivWgtbrn6+pRcZa8+Xo37HvW81PjRbPws118zamoSlXtTUljS5VGUUoz1FRXKtt8spS9vX3+DP7OVW79JxrVqt+tDhvhztbbXMnTNuPL6vlvaknrzMdRk1ZFqqr9F8SElGePn8O9Fy6oR5VzeMpcrfRdZf4l5nonxCrGsl6bjZXCJJcruxcqdsJOyfqyqT2tbg29LyXkemoyi8Lr/AD9f2TMvqajxzsVybnh2ePFUq6VEk4ZVdfk5Ot9Zcr6PXVGql2VW3Tqdlc6uKYiylz5D5asiEX4XNOOlyvS2pL1ZbX3aF244RU36dib8KyyULq3Dw51XRscG5QfWO30a1rmfxN2n1Db2S9/1/SKLakllGqY348P1kf8AWjrOBybjr14frI/60dZRMf2r1h/35Fuj6M5+746WuLWtrpPGrlH4rlcf/aaLn7G8Rhfw/EnVJSj6NCL0/KcYKMov3NNeRje3fYKvilcHzeFfVtV265lyvzhNe2Pt+DKy/qp4tRJqhx0/OVGW6lL609P7yvdVqKYwctrj3J4lXNySymbD37Z8HDDoUk7VbO1wT6xhycqb922+n1My3cjU1wycn5TzLJR+KUYR396ZqPC+5fNus5syyFMW/XfiO+6X1ezf1suTg/Ca8SirHpXLXVDlivN/Ft+1t7bfvZDUWVwoVEHklXGTm5tYPj2n+g5n2O35Uike6DChfnW02xU67OH2RnCS3GUeavo0XpxvFldjZFUNc9mPOuO3pc0oOK2/2lcd2vd3mcPzXfkqrw3jSr/B2875m4NdNfBkdPZGNFib5vodsi3ZF4NR7YdkMjgmVDJxpT8HxN0Xp+tXP81Z7+m1t9JLZr/GuNSzs15U4qE7Z180Yva5oqEW17k2tnTHEOH15FU6boqyuyPLOEltNMpvincvlQyX6LKuzH8RSg7bOWxR5tuMlrq17/aa9LrYS/V5SSxnuim2lrw9C7YeRqXex+R8z6ofOgbbAwHb3gtmbw7IxqOXxLOXl55cselkZPb+pHkUNKyLfdGufOLK07ifpmX9lj81F2Fad1/YTK4bkZFmSqlGyhQj4dvO+bxObr09xZSL9dOM7nKLyiFEXGCTDOauxP5Yw/t3/wBSOlZFM9m+63Ox+IY+TYqPDryvEly3bly7k+i18UW6KyEIWKTxlfUhfFtxx3LmRJCJPONJzl3rP+2Mz6q/kQM/jdxdtkIWek0+vBS08ee1tJ68/ie3t13ZZubxDIyaFT4dnJy893LL1a4xe1r3oxa7rOMLytX7M6xH0Eb06oKFii0ufn5Hn7Hvk3HJufd/3aT4Vk23zurtVlHhcsKpQafOpbbb+H+ZYKKX4R3bcWryceyyxOuvJrnNem2S3CNiclr29Ey6F5HlavnPc57m+xrq6Yxgpbv3+lYX2afzUb53V/kfC/6Z/NmYPvR7CZXEr8aeMquWumUJeJZyPmc01rp1NQr7o+LRWozrjFeSjmTil9SS0bFw7dNCtzSa/wBKPzRtcksm898XG6a+H2YzlF3XyioVppySjNSlNr2JJffo1fuJxJPJzLtepGiNe/Zzynza+6P+Z8eHdyOVOe8q6quLfrOHNdY18G9Lf1lsdnezlPD6I4+PHUV1lJ9Zzk/Ocn7yFllVNDphLc2SjGU5qcljBljS+9OqE8Sqq6EpVWZOp2QaUsfVVko5HVqLinFbUnppv26N0NL71eD+l4MaY78Xx1Olf3ZTjCTlGXw5Od+T6pdDFp/1Y5L5+Fle5F8FZHhfFo3289Narzq5c9j1uVbgkvwtCcuje30bfsS9HpOXwr0fHspjxDCyoRh+Fasjc2/VqrntqvlT0ova/GaftXh4DxCjKp/2bZfKNsKJRws2aUIRb9aePFNcyhJLSbe9bSS8iOz3G1w6UeHcQVltM5NW46ctYvPHlTiktyk1LbS0kn06s9mUXzjjPw7/ABXb07mRS8/foZWHCYNUZXCshzhCM6sjAp5m2oeJc6op/jxb6esuu9xfXR6sfJq4vVOyahRmZFEo21Jtp4+l6+teTtp2m+sX572Yi/hORwbIx7cHpVkWymr7tOPgQ21RdryioKU2+jfT2x0ZP8Hf4PFMHxFuVdGRzrllKcbZ2Sior3tV8yXTUvgyuS6ST9H+/J+/I78GVdTFqyKfRq2Ka90lNJr79nWMDlniUdZty89Z01tfaGdTQIfajyq36/IaXluJ0NEg8Y2kaJAAI0NEgAEaJAADQABGiQAARokAAAAEaJAAI0ToAAEaJABGiQAAal3i8JyL6cSWHvxcbOjkJxjzSXLXYui2t7cktbXRs20E65uElJHGsrBSHH+wedG3xcHFcfSI+NOUZVxuosk25URTlqtJ9dxbb/xGc4p2SzsvF9ItrhHimPTGqMlGP4aGtylGfNrxddFLok9689q0tDRqetm8clyKuCip+zvZfLrps4bl4tt9NmPKEbpXQVVFs5KTUFzb5FpPm6vmj0WmTwnsnnYdtsY0ynUouuvknFx8Kt/gnFOS1ZZJynJvyW17S19DRx6ybzyXP3k7wkc6R7t+KOxTliWdbFOX4Sn2z2/7xfOLO93WKcYqn+615+fTrvqZLRJy/VSvxuS5CFSh0AAMhaAAAAAAAAAAAAAAAAAAAAAAAAAAAAAAAAAAAAAAAAAAAAAAAAAAAAAAAAAAAAAAAAAAAAAAAAAAAAAAAAAAAAAAAAAAAAAAAAAAAAAAAAAAAAAAAAAAAAAAAAAAAAAAAAAAAAAAAAAAAAAAAAAAAAAAAAAAAAAAAAAAAAAAAAAAAAAAAAAAAAAAAAAAAAAf/9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098" name="Picture 2" descr="https://www.underconsideration.com/brandnew/archives/google_2015_logo_detail.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725308" y="3641700"/>
            <a:ext cx="2486744" cy="828086"/>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a:xfrm>
            <a:off x="1523999" y="6352582"/>
            <a:ext cx="9144001" cy="369332"/>
          </a:xfrm>
          <a:prstGeom prst="rect">
            <a:avLst/>
          </a:prstGeom>
        </p:spPr>
        <p:txBody>
          <a:bodyPr wrap="square">
            <a:spAutoFit/>
          </a:bodyPr>
          <a:lstStyle/>
          <a:p>
            <a:pPr algn="ctr"/>
            <a:r>
              <a:rPr lang="en-US" dirty="0">
                <a:solidFill>
                  <a:schemeClr val="bg1"/>
                </a:solidFill>
                <a:latin typeface="Helvetica Light" panose="020B0403020202020204" pitchFamily="34" charset="0"/>
              </a:rPr>
              <a:t>  </a:t>
            </a:r>
            <a:r>
              <a:rPr lang="en-US" dirty="0">
                <a:solidFill>
                  <a:schemeClr val="bg1"/>
                </a:solidFill>
                <a:latin typeface="Helvetica Light" panose="020B0403020202020204" pitchFamily="34" charset="0"/>
                <a:hlinkClick r:id="rId4">
                  <a:extLst>
                    <a:ext uri="{A12FA001-AC4F-418D-AE19-62706E023703}">
                      <ahyp:hlinkClr xmlns:ahyp="http://schemas.microsoft.com/office/drawing/2018/hyperlinkcolor" val="tx"/>
                    </a:ext>
                  </a:extLst>
                </a:hlinkClick>
              </a:rPr>
              <a:t>http://there100.org/companies</a:t>
            </a:r>
            <a:endParaRPr lang="en-US" dirty="0">
              <a:solidFill>
                <a:schemeClr val="bg1"/>
              </a:solidFill>
              <a:latin typeface="Helvetica Light" panose="020B0403020202020204" pitchFamily="34" charset="0"/>
            </a:endParaRPr>
          </a:p>
        </p:txBody>
      </p:sp>
      <p:pic>
        <p:nvPicPr>
          <p:cNvPr id="4100" name="Picture 4" descr="http://media.virbcdn.com/cdn_images/resize_1024x1365/71/87aded9e69e34239-ikea.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91981" y="3728083"/>
            <a:ext cx="1638301" cy="65532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media.virbcdn.com/cdn_images/resize_1024x1365/a7/2cb8c8a91975f3c2-Facebook-160x64.jp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607078" y="3710549"/>
            <a:ext cx="1954330" cy="69038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E82D7C20-C8E5-4736-8D6C-7249855BFABF}"/>
              </a:ext>
            </a:extLst>
          </p:cNvPr>
          <p:cNvSpPr/>
          <p:nvPr/>
        </p:nvSpPr>
        <p:spPr>
          <a:xfrm>
            <a:off x="2898475" y="2680588"/>
            <a:ext cx="6057406" cy="769441"/>
          </a:xfrm>
          <a:prstGeom prst="rect">
            <a:avLst/>
          </a:prstGeom>
        </p:spPr>
        <p:txBody>
          <a:bodyPr wrap="square">
            <a:spAutoFit/>
          </a:bodyPr>
          <a:lstStyle/>
          <a:p>
            <a:pPr algn="ctr"/>
            <a:r>
              <a:rPr lang="en-US" sz="2200" b="1" dirty="0">
                <a:solidFill>
                  <a:srgbClr val="F1B643"/>
                </a:solidFill>
                <a:latin typeface="Helvetica" pitchFamily="2" charset="0"/>
              </a:rPr>
              <a:t>Over 191 top companies have made a commitment to go 100% Renewable </a:t>
            </a:r>
          </a:p>
        </p:txBody>
      </p:sp>
      <p:pic>
        <p:nvPicPr>
          <p:cNvPr id="38914" name="Picture 2" descr="Image result for apple logo">
            <a:extLst>
              <a:ext uri="{FF2B5EF4-FFF2-40B4-BE49-F238E27FC236}">
                <a16:creationId xmlns:a16="http://schemas.microsoft.com/office/drawing/2014/main" id="{0772E6A3-22F6-45D2-967D-2E7FEDB4D25A}"/>
              </a:ext>
            </a:extLst>
          </p:cNvPr>
          <p:cNvPicPr>
            <a:picLocks noChangeAspect="1" noChangeArrowheads="1"/>
          </p:cNvPicPr>
          <p:nvPr/>
        </p:nvPicPr>
        <p:blipFill>
          <a:blip r:embed="rId7" cstate="screen">
            <a:lum bright="70000" contrast="-70000"/>
            <a:extLst>
              <a:ext uri="{28A0092B-C50C-407E-A947-70E740481C1C}">
                <a14:useLocalDpi xmlns:a14="http://schemas.microsoft.com/office/drawing/2010/main"/>
              </a:ext>
            </a:extLst>
          </a:blip>
          <a:srcRect/>
          <a:stretch>
            <a:fillRect/>
          </a:stretch>
        </p:blipFill>
        <p:spPr bwMode="auto">
          <a:xfrm>
            <a:off x="10271804" y="3501724"/>
            <a:ext cx="1108039" cy="1108039"/>
          </a:xfrm>
          <a:prstGeom prst="rect">
            <a:avLst/>
          </a:prstGeom>
          <a:noFill/>
          <a:extLst>
            <a:ext uri="{909E8E84-426E-40DD-AFC4-6F175D3DCCD1}">
              <a14:hiddenFill xmlns:a14="http://schemas.microsoft.com/office/drawing/2010/main">
                <a:solidFill>
                  <a:srgbClr val="FFFFFF"/>
                </a:solidFill>
              </a14:hiddenFill>
            </a:ext>
          </a:extLst>
        </p:spPr>
      </p:pic>
      <p:pic>
        <p:nvPicPr>
          <p:cNvPr id="38916" name="Picture 4" descr="http://media.virbcdn.com/cdn_images/resize_1024x1365/84/c16c4238ccfa963c-160X64-Microsoft.jpg">
            <a:extLst>
              <a:ext uri="{FF2B5EF4-FFF2-40B4-BE49-F238E27FC236}">
                <a16:creationId xmlns:a16="http://schemas.microsoft.com/office/drawing/2014/main" id="{664CE747-14E8-4465-8B48-63AE9EEAEADA}"/>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5266210" y="5024812"/>
            <a:ext cx="1650131" cy="660052"/>
          </a:xfrm>
          <a:prstGeom prst="rect">
            <a:avLst/>
          </a:prstGeom>
          <a:noFill/>
          <a:extLst>
            <a:ext uri="{909E8E84-426E-40DD-AFC4-6F175D3DCCD1}">
              <a14:hiddenFill xmlns:a14="http://schemas.microsoft.com/office/drawing/2010/main">
                <a:solidFill>
                  <a:srgbClr val="FFFFFF"/>
                </a:solidFill>
              </a14:hiddenFill>
            </a:ext>
          </a:extLst>
        </p:spPr>
      </p:pic>
      <p:pic>
        <p:nvPicPr>
          <p:cNvPr id="38918" name="Picture 6" descr="http://media.virbcdn.com/cdn_images/resize_1024x1365/15/30c742030a20dcf7-GM_Brandmark_Blue_2Dedited64.jpg">
            <a:extLst>
              <a:ext uri="{FF2B5EF4-FFF2-40B4-BE49-F238E27FC236}">
                <a16:creationId xmlns:a16="http://schemas.microsoft.com/office/drawing/2014/main" id="{EB136E9F-E2EA-4D63-B712-1963C3C478CA}"/>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1022113" y="4877396"/>
            <a:ext cx="954884" cy="954884"/>
          </a:xfrm>
          <a:prstGeom prst="rect">
            <a:avLst/>
          </a:prstGeom>
          <a:noFill/>
          <a:extLst>
            <a:ext uri="{909E8E84-426E-40DD-AFC4-6F175D3DCCD1}">
              <a14:hiddenFill xmlns:a14="http://schemas.microsoft.com/office/drawing/2010/main">
                <a:solidFill>
                  <a:srgbClr val="FFFFFF"/>
                </a:solidFill>
              </a14:hiddenFill>
            </a:ext>
          </a:extLst>
        </p:spPr>
      </p:pic>
      <p:pic>
        <p:nvPicPr>
          <p:cNvPr id="38920" name="Picture 8" descr="http://media.virbcdn.com/cdn_images/resize_1024x1365/7a/b69ce4799d90931e-rsz_gssignature_blue_print_160.jpg">
            <a:extLst>
              <a:ext uri="{FF2B5EF4-FFF2-40B4-BE49-F238E27FC236}">
                <a16:creationId xmlns:a16="http://schemas.microsoft.com/office/drawing/2014/main" id="{7F322EE8-33FE-4D8B-A34F-6548DC6209D3}"/>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7474988" y="5089761"/>
            <a:ext cx="1325387" cy="530155"/>
          </a:xfrm>
          <a:prstGeom prst="rect">
            <a:avLst/>
          </a:prstGeom>
          <a:noFill/>
          <a:extLst>
            <a:ext uri="{909E8E84-426E-40DD-AFC4-6F175D3DCCD1}">
              <a14:hiddenFill xmlns:a14="http://schemas.microsoft.com/office/drawing/2010/main">
                <a:solidFill>
                  <a:srgbClr val="FFFFFF"/>
                </a:solidFill>
              </a14:hiddenFill>
            </a:ext>
          </a:extLst>
        </p:spPr>
      </p:pic>
      <p:pic>
        <p:nvPicPr>
          <p:cNvPr id="38922" name="Picture 10" descr="http://media.virbcdn.com/cdn_images/resize_1024x1365/2e/24f42b3aa1ac2d3e-_jnj_160.jpg">
            <a:extLst>
              <a:ext uri="{FF2B5EF4-FFF2-40B4-BE49-F238E27FC236}">
                <a16:creationId xmlns:a16="http://schemas.microsoft.com/office/drawing/2014/main" id="{963D6F5F-4815-45EA-9E48-AC821FD03EF5}"/>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9359022" y="4980968"/>
            <a:ext cx="2083866" cy="747740"/>
          </a:xfrm>
          <a:prstGeom prst="rect">
            <a:avLst/>
          </a:prstGeom>
          <a:noFill/>
          <a:extLst>
            <a:ext uri="{909E8E84-426E-40DD-AFC4-6F175D3DCCD1}">
              <a14:hiddenFill xmlns:a14="http://schemas.microsoft.com/office/drawing/2010/main">
                <a:solidFill>
                  <a:srgbClr val="FFFFFF"/>
                </a:solidFill>
              </a14:hiddenFill>
            </a:ext>
          </a:extLst>
        </p:spPr>
      </p:pic>
      <p:pic>
        <p:nvPicPr>
          <p:cNvPr id="38926" name="Picture 14" descr="http://media.virbcdn.com/cdn_images/resize_1024x1365/b5/0472be20f8afdcb9-nestle.jpg">
            <a:extLst>
              <a:ext uri="{FF2B5EF4-FFF2-40B4-BE49-F238E27FC236}">
                <a16:creationId xmlns:a16="http://schemas.microsoft.com/office/drawing/2014/main" id="{3569E062-9B94-4988-A23B-7C48CEA2F316}"/>
              </a:ext>
            </a:extLst>
          </p:cNvPr>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7956434" y="3743129"/>
            <a:ext cx="1920344" cy="6252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46B8D29-F88B-7046-BC7D-B1EC12008F38}"/>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2535644" y="4962265"/>
            <a:ext cx="2171919" cy="785147"/>
          </a:xfrm>
          <a:prstGeom prst="rect">
            <a:avLst/>
          </a:prstGeom>
        </p:spPr>
      </p:pic>
    </p:spTree>
    <p:extLst>
      <p:ext uri="{BB962C8B-B14F-4D97-AF65-F5344CB8AC3E}">
        <p14:creationId xmlns:p14="http://schemas.microsoft.com/office/powerpoint/2010/main" val="34098284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7A0AC4C-AA14-459B-B22F-9F08B2597F45}"/>
              </a:ext>
            </a:extLst>
          </p:cNvPr>
          <p:cNvSpPr txBox="1"/>
          <p:nvPr/>
        </p:nvSpPr>
        <p:spPr>
          <a:xfrm>
            <a:off x="-88739" y="6500003"/>
            <a:ext cx="3048000" cy="338554"/>
          </a:xfrm>
          <a:prstGeom prst="rect">
            <a:avLst/>
          </a:prstGeom>
          <a:noFill/>
        </p:spPr>
        <p:txBody>
          <a:bodyPr wrap="square" rtlCol="0">
            <a:spAutoFit/>
          </a:bodyPr>
          <a:lstStyle/>
          <a:p>
            <a:pPr algn="r"/>
            <a:r>
              <a:rPr lang="en-US" sz="1600" dirty="0">
                <a:solidFill>
                  <a:schemeClr val="bg1"/>
                </a:solidFill>
                <a:latin typeface="Helvetica Light" panose="020B0403020202020204" pitchFamily="34" charset="0"/>
                <a:ea typeface="Arial" charset="0"/>
                <a:cs typeface="Arial" charset="0"/>
              </a:rPr>
              <a:t>Source: World Bank, 2019</a:t>
            </a:r>
          </a:p>
        </p:txBody>
      </p:sp>
      <p:pic>
        <p:nvPicPr>
          <p:cNvPr id="10" name="Picture 9">
            <a:extLst>
              <a:ext uri="{FF2B5EF4-FFF2-40B4-BE49-F238E27FC236}">
                <a16:creationId xmlns:a16="http://schemas.microsoft.com/office/drawing/2014/main" id="{C4328C97-A356-4FDA-9776-E1CCA5260CD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10846" y="2248848"/>
            <a:ext cx="11557327" cy="3456509"/>
          </a:xfrm>
          <a:prstGeom prst="rect">
            <a:avLst/>
          </a:prstGeom>
        </p:spPr>
      </p:pic>
      <p:sp>
        <p:nvSpPr>
          <p:cNvPr id="12" name="Rectangle 11">
            <a:extLst>
              <a:ext uri="{FF2B5EF4-FFF2-40B4-BE49-F238E27FC236}">
                <a16:creationId xmlns:a16="http://schemas.microsoft.com/office/drawing/2014/main" id="{ED279D4A-6CF1-4F96-9087-A99396B148B4}"/>
              </a:ext>
            </a:extLst>
          </p:cNvPr>
          <p:cNvSpPr/>
          <p:nvPr/>
        </p:nvSpPr>
        <p:spPr>
          <a:xfrm>
            <a:off x="3357194" y="5862440"/>
            <a:ext cx="5464629" cy="769441"/>
          </a:xfrm>
          <a:prstGeom prst="rect">
            <a:avLst/>
          </a:prstGeom>
          <a:noFill/>
        </p:spPr>
        <p:txBody>
          <a:bodyPr wrap="square">
            <a:spAutoFit/>
          </a:bodyPr>
          <a:lstStyle/>
          <a:p>
            <a:pPr algn="ctr"/>
            <a:r>
              <a:rPr lang="en-US" sz="2200" dirty="0">
                <a:solidFill>
                  <a:srgbClr val="FFC000"/>
                </a:solidFill>
                <a:latin typeface="Helvetica Light" panose="020B0403020202020204" pitchFamily="34" charset="0"/>
              </a:rPr>
              <a:t>Current and planned carbon pricing covers 20% of global emissions</a:t>
            </a:r>
          </a:p>
        </p:txBody>
      </p:sp>
      <p:sp>
        <p:nvSpPr>
          <p:cNvPr id="3" name="Title 2">
            <a:extLst>
              <a:ext uri="{FF2B5EF4-FFF2-40B4-BE49-F238E27FC236}">
                <a16:creationId xmlns:a16="http://schemas.microsoft.com/office/drawing/2014/main" id="{D94AB8B1-EDA9-164E-A27C-0B0B765499B4}"/>
              </a:ext>
            </a:extLst>
          </p:cNvPr>
          <p:cNvSpPr>
            <a:spLocks noGrp="1"/>
          </p:cNvSpPr>
          <p:nvPr>
            <p:ph type="ctrTitle"/>
          </p:nvPr>
        </p:nvSpPr>
        <p:spPr/>
        <p:txBody>
          <a:bodyPr/>
          <a:lstStyle/>
          <a:p>
            <a:r>
              <a:rPr lang="en-US" dirty="0">
                <a:solidFill>
                  <a:schemeClr val="bg1"/>
                </a:solidFill>
              </a:rPr>
              <a:t>Carbon prices are being enacted around the world</a:t>
            </a:r>
            <a:endParaRPr lang="en-US" dirty="0"/>
          </a:p>
        </p:txBody>
      </p:sp>
      <p:sp>
        <p:nvSpPr>
          <p:cNvPr id="4" name="Content Placeholder 3">
            <a:extLst>
              <a:ext uri="{FF2B5EF4-FFF2-40B4-BE49-F238E27FC236}">
                <a16:creationId xmlns:a16="http://schemas.microsoft.com/office/drawing/2014/main" id="{92CD60CF-3B19-E94B-B241-CDDD63A201F9}"/>
              </a:ext>
            </a:extLst>
          </p:cNvPr>
          <p:cNvSpPr>
            <a:spLocks noGrp="1"/>
          </p:cNvSpPr>
          <p:nvPr>
            <p:ph idx="1"/>
          </p:nvPr>
        </p:nvSpPr>
        <p:spPr/>
        <p:txBody>
          <a:bodyPr>
            <a:normAutofit/>
          </a:bodyPr>
          <a:lstStyle/>
          <a:p>
            <a:pPr marL="0" indent="0">
              <a:buNone/>
            </a:pPr>
            <a:r>
              <a:rPr lang="en-US" sz="2000" dirty="0">
                <a:solidFill>
                  <a:srgbClr val="FFFFFF"/>
                </a:solidFill>
                <a:latin typeface="Helvetica Light" panose="020B0403020202020204" pitchFamily="34" charset="0"/>
              </a:rPr>
              <a:t>Over 80 jurisdictions (national or regional) have implemented, scheduled or are considering a carbon pricing or ETS policy.</a:t>
            </a:r>
          </a:p>
        </p:txBody>
      </p:sp>
      <p:pic>
        <p:nvPicPr>
          <p:cNvPr id="9" name="Content Placeholder 6">
            <a:extLst>
              <a:ext uri="{FF2B5EF4-FFF2-40B4-BE49-F238E27FC236}">
                <a16:creationId xmlns:a16="http://schemas.microsoft.com/office/drawing/2014/main" id="{E73AF164-47BD-194D-A56D-4AB0F504688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72738" y="6147011"/>
            <a:ext cx="1523999" cy="574463"/>
          </a:xfrm>
          <a:prstGeom prst="rect">
            <a:avLst/>
          </a:prstGeom>
        </p:spPr>
      </p:pic>
    </p:spTree>
    <p:extLst>
      <p:ext uri="{BB962C8B-B14F-4D97-AF65-F5344CB8AC3E}">
        <p14:creationId xmlns:p14="http://schemas.microsoft.com/office/powerpoint/2010/main" val="40129316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3"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r="343"/>
          <a:stretch>
            <a:fillRect/>
          </a:stretch>
        </p:blipFill>
        <p:spPr bwMode="auto">
          <a:xfrm>
            <a:off x="1" y="2424113"/>
            <a:ext cx="5895975" cy="442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20164" name="Picture 4"/>
          <p:cNvPicPr>
            <a:picLocks noChangeAspect="1" noChangeArrowheads="1"/>
          </p:cNvPicPr>
          <p:nvPr/>
        </p:nvPicPr>
        <p:blipFill>
          <a:blip r:embed="rId4" cstate="screen">
            <a:extLst>
              <a:ext uri="{28A0092B-C50C-407E-A947-70E740481C1C}">
                <a14:useLocalDpi xmlns:a14="http://schemas.microsoft.com/office/drawing/2010/main"/>
              </a:ext>
            </a:extLst>
          </a:blip>
          <a:srcRect t="5933" r="8415"/>
          <a:stretch>
            <a:fillRect/>
          </a:stretch>
        </p:blipFill>
        <p:spPr bwMode="auto">
          <a:xfrm>
            <a:off x="1943896" y="14288"/>
            <a:ext cx="3560763" cy="2895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20165" name="Picture 5"/>
          <p:cNvPicPr>
            <a:picLocks noChangeAspect="1" noChangeArrowheads="1"/>
          </p:cNvPicPr>
          <p:nvPr/>
        </p:nvPicPr>
        <p:blipFill>
          <a:blip r:embed="rId5" cstate="screen">
            <a:extLst>
              <a:ext uri="{28A0092B-C50C-407E-A947-70E740481C1C}">
                <a14:useLocalDpi xmlns:a14="http://schemas.microsoft.com/office/drawing/2010/main"/>
              </a:ext>
            </a:extLst>
          </a:blip>
          <a:srcRect l="5464"/>
          <a:stretch>
            <a:fillRect/>
          </a:stretch>
        </p:blipFill>
        <p:spPr bwMode="auto">
          <a:xfrm>
            <a:off x="5933281" y="2498725"/>
            <a:ext cx="3276600" cy="4359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20166" name="Picture 8"/>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bwMode="auto">
          <a:xfrm>
            <a:off x="0" y="-14287"/>
            <a:ext cx="2514600" cy="2924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ctangle 1"/>
          <p:cNvSpPr/>
          <p:nvPr/>
        </p:nvSpPr>
        <p:spPr>
          <a:xfrm>
            <a:off x="9314658" y="475321"/>
            <a:ext cx="2801142" cy="2185214"/>
          </a:xfrm>
          <a:prstGeom prst="rect">
            <a:avLst/>
          </a:prstGeom>
          <a:noFill/>
        </p:spPr>
        <p:txBody>
          <a:bodyPr wrap="square">
            <a:spAutoFit/>
          </a:bodyPr>
          <a:lstStyle/>
          <a:p>
            <a:pPr fontAlgn="base"/>
            <a:r>
              <a:rPr lang="en-US" sz="2000" i="1" dirty="0">
                <a:solidFill>
                  <a:schemeClr val="tx1">
                    <a:lumMod val="65000"/>
                    <a:lumOff val="35000"/>
                  </a:schemeClr>
                </a:solidFill>
                <a:latin typeface="Helvetica Light Oblique" panose="020B0403020202020204" pitchFamily="34" charset="0"/>
              </a:rPr>
              <a:t>“The world as we have created it is a process of our thinking. It cannot be changed without changing our thinking.”</a:t>
            </a:r>
          </a:p>
          <a:p>
            <a:pPr fontAlgn="base"/>
            <a:r>
              <a:rPr lang="en-US" sz="1600" b="1" dirty="0">
                <a:solidFill>
                  <a:schemeClr val="tx1">
                    <a:lumMod val="65000"/>
                    <a:lumOff val="35000"/>
                  </a:schemeClr>
                </a:solidFill>
                <a:latin typeface="Helvetica" pitchFamily="2" charset="0"/>
              </a:rPr>
              <a:t>	- Albert Einstein</a:t>
            </a:r>
          </a:p>
        </p:txBody>
      </p:sp>
      <p:sp>
        <p:nvSpPr>
          <p:cNvPr id="10" name="Rectangle 9">
            <a:extLst>
              <a:ext uri="{FF2B5EF4-FFF2-40B4-BE49-F238E27FC236}">
                <a16:creationId xmlns:a16="http://schemas.microsoft.com/office/drawing/2014/main" id="{A9405449-3139-4CE4-A425-AFB07C9804CC}"/>
              </a:ext>
            </a:extLst>
          </p:cNvPr>
          <p:cNvSpPr/>
          <p:nvPr/>
        </p:nvSpPr>
        <p:spPr>
          <a:xfrm>
            <a:off x="9314658" y="3507238"/>
            <a:ext cx="2801142" cy="2585323"/>
          </a:xfrm>
          <a:prstGeom prst="rect">
            <a:avLst/>
          </a:prstGeom>
          <a:noFill/>
        </p:spPr>
        <p:txBody>
          <a:bodyPr wrap="square">
            <a:spAutoFit/>
          </a:bodyPr>
          <a:lstStyle/>
          <a:p>
            <a:pPr fontAlgn="base"/>
            <a:r>
              <a:rPr lang="en-US" sz="2000" i="1" dirty="0">
                <a:solidFill>
                  <a:schemeClr val="tx1">
                    <a:lumMod val="65000"/>
                    <a:lumOff val="35000"/>
                  </a:schemeClr>
                </a:solidFill>
                <a:latin typeface="Helvetica Light" panose="020B0403020202020204" pitchFamily="34" charset="0"/>
              </a:rPr>
              <a:t>“Never doubt that a small group of thoughtful, committed citizens can change the world. Indeed, it is the only thing that ever has.” </a:t>
            </a:r>
            <a:br>
              <a:rPr lang="en-US" sz="2200" i="1" dirty="0">
                <a:solidFill>
                  <a:schemeClr val="tx1">
                    <a:lumMod val="65000"/>
                    <a:lumOff val="35000"/>
                  </a:schemeClr>
                </a:solidFill>
                <a:latin typeface="Helvetica Light" panose="020B0403020202020204" pitchFamily="34" charset="0"/>
              </a:rPr>
            </a:br>
            <a:r>
              <a:rPr lang="en-US" sz="2200" i="1" dirty="0">
                <a:solidFill>
                  <a:schemeClr val="tx1">
                    <a:lumMod val="65000"/>
                    <a:lumOff val="35000"/>
                  </a:schemeClr>
                </a:solidFill>
                <a:latin typeface="Helvetica Light" panose="020B0403020202020204" pitchFamily="34" charset="0"/>
              </a:rPr>
              <a:t>	</a:t>
            </a:r>
            <a:r>
              <a:rPr lang="en-US" sz="1600" b="1" dirty="0">
                <a:solidFill>
                  <a:schemeClr val="tx1">
                    <a:lumMod val="65000"/>
                    <a:lumOff val="35000"/>
                  </a:schemeClr>
                </a:solidFill>
                <a:latin typeface="Helvetica" pitchFamily="2" charset="0"/>
              </a:rPr>
              <a:t>- Margaret Mead</a:t>
            </a:r>
          </a:p>
        </p:txBody>
      </p:sp>
      <p:pic>
        <p:nvPicPr>
          <p:cNvPr id="220162" name="Picture 2"/>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5362577" y="1"/>
            <a:ext cx="3810000" cy="2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21458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Students protest climate change by wearing breathing masks and holding signs reading, âWhat I stand for is what I stand on.â">
            <a:extLst>
              <a:ext uri="{FF2B5EF4-FFF2-40B4-BE49-F238E27FC236}">
                <a16:creationId xmlns:a16="http://schemas.microsoft.com/office/drawing/2014/main" id="{A6745441-C7F1-6544-AA3B-17ACBAE104E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 y="0"/>
            <a:ext cx="9664262"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9831679" y="326013"/>
            <a:ext cx="2238702" cy="2246769"/>
          </a:xfrm>
          <a:prstGeom prst="rect">
            <a:avLst/>
          </a:prstGeom>
          <a:noFill/>
        </p:spPr>
        <p:txBody>
          <a:bodyPr wrap="square" rtlCol="0">
            <a:spAutoFit/>
          </a:bodyPr>
          <a:lstStyle/>
          <a:p>
            <a:r>
              <a:rPr lang="en-US" sz="2800" b="1" dirty="0">
                <a:solidFill>
                  <a:srgbClr val="113A75"/>
                </a:solidFill>
                <a:latin typeface="Helvetica" pitchFamily="2" charset="0"/>
                <a:cs typeface="Arial"/>
              </a:rPr>
              <a:t>Youth Climate Strike #</a:t>
            </a:r>
            <a:r>
              <a:rPr lang="en-US" sz="2800" b="1" dirty="0" err="1">
                <a:solidFill>
                  <a:srgbClr val="113A75"/>
                </a:solidFill>
                <a:latin typeface="Helvetica" pitchFamily="2" charset="0"/>
                <a:cs typeface="Arial"/>
              </a:rPr>
              <a:t>FridaysForFuture</a:t>
            </a:r>
            <a:endParaRPr lang="en-US" sz="4600" b="1" dirty="0">
              <a:solidFill>
                <a:srgbClr val="113A75"/>
              </a:solidFill>
              <a:latin typeface="Helvetica" pitchFamily="2" charset="0"/>
              <a:cs typeface="Arial"/>
            </a:endParaRPr>
          </a:p>
        </p:txBody>
      </p:sp>
      <p:sp>
        <p:nvSpPr>
          <p:cNvPr id="9" name="Pentagon 8"/>
          <p:cNvSpPr/>
          <p:nvPr/>
        </p:nvSpPr>
        <p:spPr>
          <a:xfrm>
            <a:off x="-1" y="5486400"/>
            <a:ext cx="3626070" cy="1020344"/>
          </a:xfrm>
          <a:prstGeom prst="homePlat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latin typeface="Helvetica Light" panose="020B0403020202020204" pitchFamily="34" charset="0"/>
                <a:cs typeface="Calibri (Body)"/>
              </a:rPr>
              <a:t>1.4 million youth </a:t>
            </a:r>
            <a:br>
              <a:rPr lang="en-US" sz="2400" dirty="0">
                <a:solidFill>
                  <a:schemeClr val="tx1"/>
                </a:solidFill>
                <a:latin typeface="Helvetica Light" panose="020B0403020202020204" pitchFamily="34" charset="0"/>
                <a:cs typeface="Calibri (Body)"/>
              </a:rPr>
            </a:br>
            <a:r>
              <a:rPr lang="en-US" sz="2400" dirty="0">
                <a:solidFill>
                  <a:schemeClr val="tx1"/>
                </a:solidFill>
                <a:latin typeface="Helvetica Light" panose="020B0403020202020204" pitchFamily="34" charset="0"/>
                <a:cs typeface="Calibri (Body)"/>
              </a:rPr>
              <a:t>in 123 countries! </a:t>
            </a:r>
          </a:p>
        </p:txBody>
      </p:sp>
      <p:sp>
        <p:nvSpPr>
          <p:cNvPr id="10" name="TextBox 9">
            <a:extLst>
              <a:ext uri="{FF2B5EF4-FFF2-40B4-BE49-F238E27FC236}">
                <a16:creationId xmlns:a16="http://schemas.microsoft.com/office/drawing/2014/main" id="{F58A74C5-D94D-4058-B703-FBCA16A4C404}"/>
              </a:ext>
            </a:extLst>
          </p:cNvPr>
          <p:cNvSpPr txBox="1"/>
          <p:nvPr/>
        </p:nvSpPr>
        <p:spPr>
          <a:xfrm>
            <a:off x="9831679" y="5798858"/>
            <a:ext cx="2238702" cy="400110"/>
          </a:xfrm>
          <a:prstGeom prst="rect">
            <a:avLst/>
          </a:prstGeom>
          <a:noFill/>
        </p:spPr>
        <p:txBody>
          <a:bodyPr wrap="square" rtlCol="0">
            <a:spAutoFit/>
          </a:bodyPr>
          <a:lstStyle/>
          <a:p>
            <a:r>
              <a:rPr lang="en-US" sz="2000" i="1" dirty="0">
                <a:solidFill>
                  <a:srgbClr val="113A75"/>
                </a:solidFill>
                <a:latin typeface="Helvetica Light Oblique" panose="020B0403020202020204" pitchFamily="34" charset="0"/>
                <a:cs typeface="Arial"/>
              </a:rPr>
              <a:t>March 15</a:t>
            </a:r>
            <a:r>
              <a:rPr lang="en-US" sz="2000" i="1" baseline="30000" dirty="0">
                <a:solidFill>
                  <a:srgbClr val="113A75"/>
                </a:solidFill>
                <a:latin typeface="Helvetica Light Oblique" panose="020B0403020202020204" pitchFamily="34" charset="0"/>
                <a:cs typeface="Arial"/>
              </a:rPr>
              <a:t>th</a:t>
            </a:r>
            <a:r>
              <a:rPr lang="en-US" sz="2000" i="1" dirty="0">
                <a:solidFill>
                  <a:srgbClr val="113A75"/>
                </a:solidFill>
                <a:latin typeface="Helvetica Light Oblique" panose="020B0403020202020204" pitchFamily="34" charset="0"/>
                <a:cs typeface="Arial"/>
              </a:rPr>
              <a:t>, 2019</a:t>
            </a:r>
          </a:p>
        </p:txBody>
      </p:sp>
    </p:spTree>
    <p:extLst>
      <p:ext uri="{BB962C8B-B14F-4D97-AF65-F5344CB8AC3E}">
        <p14:creationId xmlns:p14="http://schemas.microsoft.com/office/powerpoint/2010/main" val="14064920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8778C-A4E6-8949-912B-2F9B5679F55E}"/>
              </a:ext>
            </a:extLst>
          </p:cNvPr>
          <p:cNvSpPr>
            <a:spLocks noGrp="1"/>
          </p:cNvSpPr>
          <p:nvPr>
            <p:ph type="ctrTitle"/>
          </p:nvPr>
        </p:nvSpPr>
        <p:spPr/>
        <p:txBody>
          <a:bodyPr/>
          <a:lstStyle/>
          <a:p>
            <a:r>
              <a:rPr lang="en-US"/>
              <a:t>Debriefing Discussion</a:t>
            </a:r>
            <a:endParaRPr lang="en-US" dirty="0"/>
          </a:p>
        </p:txBody>
      </p:sp>
      <p:sp>
        <p:nvSpPr>
          <p:cNvPr id="3" name="Content Placeholder 2">
            <a:extLst>
              <a:ext uri="{FF2B5EF4-FFF2-40B4-BE49-F238E27FC236}">
                <a16:creationId xmlns:a16="http://schemas.microsoft.com/office/drawing/2014/main" id="{A5083AB8-D9E0-A94D-95B1-1C58E6CFFCE4}"/>
              </a:ext>
            </a:extLst>
          </p:cNvPr>
          <p:cNvSpPr>
            <a:spLocks noGrp="1"/>
          </p:cNvSpPr>
          <p:nvPr>
            <p:ph idx="1"/>
          </p:nvPr>
        </p:nvSpPr>
        <p:spPr/>
        <p:txBody>
          <a:bodyPr/>
          <a:lstStyle/>
          <a:p>
            <a:r>
              <a:rPr lang="en-US">
                <a:sym typeface="Times New Roman"/>
              </a:rPr>
              <a:t>What surprised you? </a:t>
            </a:r>
          </a:p>
          <a:p>
            <a:r>
              <a:rPr lang="en-US">
                <a:sym typeface="Times New Roman"/>
              </a:rPr>
              <a:t>What were your key insights?</a:t>
            </a:r>
          </a:p>
          <a:p>
            <a:r>
              <a:rPr lang="en-US">
                <a:sym typeface="Times New Roman"/>
              </a:rPr>
              <a:t>What will you take away from today, and how can you apply what you learned to the real world?   </a:t>
            </a:r>
            <a:endParaRPr lang="en-US" dirty="0"/>
          </a:p>
        </p:txBody>
      </p:sp>
      <p:pic>
        <p:nvPicPr>
          <p:cNvPr id="8" name="Content Placeholder 6">
            <a:extLst>
              <a:ext uri="{FF2B5EF4-FFF2-40B4-BE49-F238E27FC236}">
                <a16:creationId xmlns:a16="http://schemas.microsoft.com/office/drawing/2014/main" id="{D5AC0A81-A3C1-A845-94BA-5C68FCEE3BA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72738" y="6147011"/>
            <a:ext cx="1523999" cy="574463"/>
          </a:xfrm>
          <a:prstGeom prst="rect">
            <a:avLst/>
          </a:prstGeom>
        </p:spPr>
      </p:pic>
    </p:spTree>
    <p:extLst>
      <p:ext uri="{BB962C8B-B14F-4D97-AF65-F5344CB8AC3E}">
        <p14:creationId xmlns:p14="http://schemas.microsoft.com/office/powerpoint/2010/main" val="41693009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5372284" cy="6872494"/>
          </a:xfrm>
          <a:prstGeom prst="rect">
            <a:avLst/>
          </a:prstGeom>
        </p:spPr>
      </p:pic>
      <p:sp>
        <p:nvSpPr>
          <p:cNvPr id="5" name="TextBox 4"/>
          <p:cNvSpPr txBox="1"/>
          <p:nvPr/>
        </p:nvSpPr>
        <p:spPr>
          <a:xfrm>
            <a:off x="5785945" y="6375552"/>
            <a:ext cx="2406870" cy="338554"/>
          </a:xfrm>
          <a:prstGeom prst="rect">
            <a:avLst/>
          </a:prstGeom>
          <a:noFill/>
        </p:spPr>
        <p:txBody>
          <a:bodyPr wrap="square" rtlCol="0">
            <a:spAutoFit/>
          </a:bodyPr>
          <a:lstStyle/>
          <a:p>
            <a:pPr algn="r"/>
            <a:r>
              <a:rPr lang="en-US" sz="1600" dirty="0">
                <a:solidFill>
                  <a:schemeClr val="bg1"/>
                </a:solidFill>
                <a:latin typeface="Helvetica Light" panose="020B0403020202020204" pitchFamily="34" charset="0"/>
                <a:ea typeface="Futura Medium" charset="0"/>
                <a:cs typeface="Futura Medium" charset="0"/>
              </a:rPr>
              <a:t>Illustration by Elise </a:t>
            </a:r>
            <a:r>
              <a:rPr lang="en-US" sz="1600" dirty="0" err="1">
                <a:solidFill>
                  <a:schemeClr val="bg1"/>
                </a:solidFill>
                <a:latin typeface="Helvetica Light" panose="020B0403020202020204" pitchFamily="34" charset="0"/>
                <a:ea typeface="Futura Medium" charset="0"/>
                <a:cs typeface="Futura Medium" charset="0"/>
              </a:rPr>
              <a:t>Amel</a:t>
            </a:r>
            <a:endParaRPr lang="en-US" sz="1600" dirty="0">
              <a:solidFill>
                <a:schemeClr val="bg1"/>
              </a:solidFill>
              <a:latin typeface="Helvetica Light" panose="020B0403020202020204" pitchFamily="34" charset="0"/>
              <a:ea typeface="Futura Medium" charset="0"/>
              <a:cs typeface="Futura Medium" charset="0"/>
            </a:endParaRPr>
          </a:p>
        </p:txBody>
      </p:sp>
      <p:sp>
        <p:nvSpPr>
          <p:cNvPr id="7" name="Shape 133">
            <a:extLst>
              <a:ext uri="{FF2B5EF4-FFF2-40B4-BE49-F238E27FC236}">
                <a16:creationId xmlns:a16="http://schemas.microsoft.com/office/drawing/2014/main" id="{9AC2DB10-CECB-4164-9B18-84C3DAD13E80}"/>
              </a:ext>
            </a:extLst>
          </p:cNvPr>
          <p:cNvSpPr txBox="1"/>
          <p:nvPr/>
        </p:nvSpPr>
        <p:spPr>
          <a:xfrm>
            <a:off x="6835049" y="956204"/>
            <a:ext cx="4043158" cy="857400"/>
          </a:xfrm>
          <a:prstGeom prst="rect">
            <a:avLst/>
          </a:prstGeom>
          <a:noFill/>
          <a:ln>
            <a:noFill/>
          </a:ln>
        </p:spPr>
        <p:txBody>
          <a:bodyPr spcFirstLastPara="1" wrap="square" lIns="91425" tIns="45700" rIns="91425" bIns="45700" anchor="t" anchorCtr="0">
            <a:noAutofit/>
          </a:bodyPr>
          <a:lstStyle/>
          <a:p>
            <a:pPr>
              <a:lnSpc>
                <a:spcPct val="90000"/>
              </a:lnSpc>
              <a:buClr>
                <a:srgbClr val="1E4E79"/>
              </a:buClr>
              <a:buSzPts val="4400"/>
            </a:pPr>
            <a:r>
              <a:rPr lang="en-US" sz="6000" b="1" i="1" dirty="0">
                <a:solidFill>
                  <a:schemeClr val="bg1"/>
                </a:solidFill>
                <a:latin typeface="Helvetica Bold Oblique" pitchFamily="2" charset="0"/>
                <a:ea typeface="Calibri"/>
                <a:cs typeface="Calibri"/>
                <a:sym typeface="Calibri"/>
              </a:rPr>
              <a:t>What can you do?</a:t>
            </a:r>
          </a:p>
        </p:txBody>
      </p:sp>
      <p:pic>
        <p:nvPicPr>
          <p:cNvPr id="8" name="Content Placeholder 6">
            <a:extLst>
              <a:ext uri="{FF2B5EF4-FFF2-40B4-BE49-F238E27FC236}">
                <a16:creationId xmlns:a16="http://schemas.microsoft.com/office/drawing/2014/main" id="{6636A2F7-7F49-1D48-8F42-D7BFBD11181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72738" y="6147011"/>
            <a:ext cx="1523999" cy="574463"/>
          </a:xfrm>
          <a:prstGeom prst="rect">
            <a:avLst/>
          </a:prstGeom>
        </p:spPr>
      </p:pic>
    </p:spTree>
    <p:extLst>
      <p:ext uri="{BB962C8B-B14F-4D97-AF65-F5344CB8AC3E}">
        <p14:creationId xmlns:p14="http://schemas.microsoft.com/office/powerpoint/2010/main" val="34963775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33">
            <a:extLst>
              <a:ext uri="{FF2B5EF4-FFF2-40B4-BE49-F238E27FC236}">
                <a16:creationId xmlns:a16="http://schemas.microsoft.com/office/drawing/2014/main" id="{10572E70-D443-4B59-8D19-3ED81AC2A287}"/>
              </a:ext>
            </a:extLst>
          </p:cNvPr>
          <p:cNvSpPr txBox="1"/>
          <p:nvPr/>
        </p:nvSpPr>
        <p:spPr>
          <a:xfrm>
            <a:off x="7347856" y="761912"/>
            <a:ext cx="4494643" cy="3189602"/>
          </a:xfrm>
          <a:prstGeom prst="rect">
            <a:avLst/>
          </a:prstGeom>
        </p:spPr>
        <p:txBody>
          <a:bodyPr spcFirstLastPara="1" vert="horz" lIns="91440" tIns="45720" rIns="91440" bIns="45720" rtlCol="0" anchor="b" anchorCtr="0">
            <a:noAutofit/>
          </a:bodyPr>
          <a:lstStyle/>
          <a:p>
            <a:pPr defTabSz="914400">
              <a:lnSpc>
                <a:spcPct val="90000"/>
              </a:lnSpc>
              <a:spcBef>
                <a:spcPct val="0"/>
              </a:spcBef>
              <a:spcAft>
                <a:spcPts val="600"/>
              </a:spcAft>
              <a:buClr>
                <a:srgbClr val="1E4E79"/>
              </a:buClr>
              <a:buSzPts val="4400"/>
            </a:pPr>
            <a:r>
              <a:rPr lang="en-US" sz="6000" b="1" dirty="0">
                <a:solidFill>
                  <a:srgbClr val="FFC84B"/>
                </a:solidFill>
                <a:latin typeface="Helvetica" pitchFamily="2" charset="0"/>
                <a:ea typeface="+mj-ea"/>
                <a:cs typeface="+mj-cs"/>
                <a:sym typeface="Calibri"/>
              </a:rPr>
              <a:t>Thank You!</a:t>
            </a:r>
          </a:p>
          <a:p>
            <a:pPr defTabSz="914400">
              <a:lnSpc>
                <a:spcPct val="90000"/>
              </a:lnSpc>
              <a:spcBef>
                <a:spcPct val="0"/>
              </a:spcBef>
              <a:spcAft>
                <a:spcPts val="600"/>
              </a:spcAft>
              <a:buClr>
                <a:srgbClr val="1E4E79"/>
              </a:buClr>
              <a:buSzPts val="4400"/>
            </a:pPr>
            <a:endParaRPr lang="en-US" sz="4000" b="1" dirty="0">
              <a:latin typeface="Helvetica" pitchFamily="2" charset="0"/>
              <a:ea typeface="+mj-ea"/>
              <a:cs typeface="+mj-cs"/>
              <a:sym typeface="Calibri"/>
            </a:endParaRPr>
          </a:p>
          <a:p>
            <a:pPr defTabSz="914400">
              <a:lnSpc>
                <a:spcPct val="90000"/>
              </a:lnSpc>
              <a:spcBef>
                <a:spcPct val="0"/>
              </a:spcBef>
              <a:spcAft>
                <a:spcPts val="600"/>
              </a:spcAft>
              <a:buClr>
                <a:srgbClr val="1E4E79"/>
              </a:buClr>
              <a:buSzPts val="4400"/>
            </a:pPr>
            <a:r>
              <a:rPr lang="en-US" sz="3000" dirty="0">
                <a:solidFill>
                  <a:srgbClr val="FFFFFF"/>
                </a:solidFill>
                <a:latin typeface="Helvetica Light" panose="020B0403020202020204" pitchFamily="34" charset="0"/>
                <a:ea typeface="+mj-ea"/>
                <a:cs typeface="+mj-cs"/>
                <a:sym typeface="Calibri"/>
              </a:rPr>
              <a:t>Visit: </a:t>
            </a:r>
          </a:p>
          <a:p>
            <a:pPr defTabSz="914400">
              <a:lnSpc>
                <a:spcPct val="90000"/>
              </a:lnSpc>
              <a:spcBef>
                <a:spcPct val="0"/>
              </a:spcBef>
              <a:spcAft>
                <a:spcPts val="600"/>
              </a:spcAft>
              <a:buClr>
                <a:srgbClr val="1E4E79"/>
              </a:buClr>
              <a:buSzPts val="4400"/>
            </a:pPr>
            <a:r>
              <a:rPr lang="en-US" sz="3000" u="sng" dirty="0" err="1">
                <a:solidFill>
                  <a:srgbClr val="FFC84B"/>
                </a:solidFill>
                <a:latin typeface="Helvetica Light" panose="020B0403020202020204" pitchFamily="34" charset="0"/>
                <a:ea typeface="+mj-ea"/>
                <a:cs typeface="+mj-cs"/>
                <a:sym typeface="Calibri"/>
              </a:rPr>
              <a:t>climateinteractive.org</a:t>
            </a:r>
            <a:endParaRPr lang="en-US" sz="3000" u="sng" dirty="0">
              <a:solidFill>
                <a:srgbClr val="FFC84B"/>
              </a:solidFill>
              <a:latin typeface="Helvetica Light" panose="020B0403020202020204" pitchFamily="34" charset="0"/>
              <a:ea typeface="+mj-ea"/>
              <a:cs typeface="+mj-cs"/>
              <a:sym typeface="Calibri"/>
            </a:endParaRPr>
          </a:p>
        </p:txBody>
      </p:sp>
      <p:sp>
        <p:nvSpPr>
          <p:cNvPr id="5" name="Rectangle 4">
            <a:extLst>
              <a:ext uri="{FF2B5EF4-FFF2-40B4-BE49-F238E27FC236}">
                <a16:creationId xmlns:a16="http://schemas.microsoft.com/office/drawing/2014/main" id="{CAE8AA78-817A-4554-B295-AE784C164BC4}"/>
              </a:ext>
            </a:extLst>
          </p:cNvPr>
          <p:cNvSpPr/>
          <p:nvPr/>
        </p:nvSpPr>
        <p:spPr>
          <a:xfrm>
            <a:off x="7645101" y="1"/>
            <a:ext cx="3022899" cy="591671"/>
          </a:xfrm>
          <a:prstGeom prst="rect">
            <a:avLst/>
          </a:prstGeom>
          <a:solidFill>
            <a:srgbClr val="114C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F405E4D-A768-AD49-A16C-3137EAFF72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0957" y="1209519"/>
            <a:ext cx="6446157" cy="4293938"/>
          </a:xfrm>
          <a:prstGeom prst="rect">
            <a:avLst/>
          </a:prstGeom>
        </p:spPr>
      </p:pic>
      <p:pic>
        <p:nvPicPr>
          <p:cNvPr id="9" name="Content Placeholder 6">
            <a:extLst>
              <a:ext uri="{FF2B5EF4-FFF2-40B4-BE49-F238E27FC236}">
                <a16:creationId xmlns:a16="http://schemas.microsoft.com/office/drawing/2014/main" id="{720AC694-4297-804A-A3D7-34B9443655E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72738" y="6147011"/>
            <a:ext cx="1523999" cy="574463"/>
          </a:xfrm>
          <a:prstGeom prst="rect">
            <a:avLst/>
          </a:prstGeom>
        </p:spPr>
      </p:pic>
    </p:spTree>
    <p:extLst>
      <p:ext uri="{BB962C8B-B14F-4D97-AF65-F5344CB8AC3E}">
        <p14:creationId xmlns:p14="http://schemas.microsoft.com/office/powerpoint/2010/main" val="639250250"/>
      </p:ext>
    </p:extLst>
  </p:cSld>
  <p:clrMapOvr>
    <a:masterClrMapping/>
  </p:clrMapOvr>
</p:sld>
</file>

<file path=ppt/theme/theme1.xml><?xml version="1.0" encoding="utf-8"?>
<a:theme xmlns:a="http://schemas.openxmlformats.org/drawingml/2006/main" name="Office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AAF32C27-F80C-5841-8385-785153BE6471}" vid="{6466B298-1E8E-1441-9A8A-046124CA62F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98</TotalTime>
  <Words>3122</Words>
  <Application>Microsoft Office PowerPoint</Application>
  <PresentationFormat>Widescreen</PresentationFormat>
  <Paragraphs>266</Paragraphs>
  <Slides>42</Slides>
  <Notes>30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42</vt:i4>
      </vt:variant>
    </vt:vector>
  </HeadingPairs>
  <TitlesOfParts>
    <vt:vector size="53" baseType="lpstr">
      <vt:lpstr>Arial</vt:lpstr>
      <vt:lpstr>Calibri</vt:lpstr>
      <vt:lpstr>Century Gothic</vt:lpstr>
      <vt:lpstr>Courier New</vt:lpstr>
      <vt:lpstr>Helvetica</vt:lpstr>
      <vt:lpstr>Helvetica Bold Oblique</vt:lpstr>
      <vt:lpstr>Helvetica Light</vt:lpstr>
      <vt:lpstr>Helvetica Light Oblique</vt:lpstr>
      <vt:lpstr>Times</vt:lpstr>
      <vt:lpstr>Wingdings 2</vt:lpstr>
      <vt:lpstr>Office Theme</vt:lpstr>
      <vt:lpstr>PowerPoint Presentation</vt:lpstr>
      <vt:lpstr>Developed by:</vt:lpstr>
      <vt:lpstr>Agenda:</vt:lpstr>
      <vt:lpstr>PowerPoint Presentation</vt:lpstr>
      <vt:lpstr>En-ROADS is a cutting-edge simulation model to test climate solutions and generate climate scenarios for the future.</vt:lpstr>
      <vt:lpstr>PowerPoint Presentation</vt:lpstr>
      <vt:lpstr>PowerPoint Presentation</vt:lpstr>
      <vt:lpstr>PowerPoint Presentation</vt:lpstr>
      <vt:lpstr>Atmospheric CO2 is higher than any time in that last 800,000 years, and levels are increasing faster than any time in millions of years.</vt:lpstr>
      <vt:lpstr>Global Average Surface Temperature Anomaly</vt:lpstr>
      <vt:lpstr>CO2 Emissions by Source 1860-2016</vt:lpstr>
      <vt:lpstr>Total annual greenhouse gas emissions by gases 1970- 2010</vt:lpstr>
      <vt:lpstr>PowerPoint Presentation</vt:lpstr>
      <vt:lpstr>Bathtub Dynamics</vt:lpstr>
      <vt:lpstr>What does +4 °C of warming mean?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Climate-related disasters have cost the world $650 billion over 2016-2018. Damages associated with global warming could total $54 trillion by 2040, according to a UN panel.</vt:lpstr>
      <vt:lpstr>2- 3 ºC of warming (or 3.6- 5.4˚F)</vt:lpstr>
      <vt:lpstr>~2 ˚C of warming (or 3.6˚F) </vt:lpstr>
      <vt:lpstr>~1.5 ºC of warming (or 2.7˚F) </vt:lpstr>
      <vt:lpstr>Benefits of Climate Action</vt:lpstr>
      <vt:lpstr>PowerPoint Presentation</vt:lpstr>
      <vt:lpstr>PowerPoint Presentation</vt:lpstr>
      <vt:lpstr>What Will It Take?</vt:lpstr>
      <vt:lpstr>Activity</vt:lpstr>
      <vt:lpstr>PowerPoint Presentation</vt:lpstr>
      <vt:lpstr>Reflection</vt:lpstr>
      <vt:lpstr>Looking ahead</vt:lpstr>
      <vt:lpstr>Companies are taking action</vt:lpstr>
      <vt:lpstr>Carbon prices are being enacted around the world</vt:lpstr>
      <vt:lpstr>PowerPoint Presentation</vt:lpstr>
      <vt:lpstr>PowerPoint Presentation</vt:lpstr>
      <vt:lpstr>Debriefing Discussion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America’s Next Top Climate Model</dc:title>
  <dc:creator>Caroline Reed</dc:creator>
  <cp:lastModifiedBy>David Preece</cp:lastModifiedBy>
  <cp:revision>14</cp:revision>
  <dcterms:created xsi:type="dcterms:W3CDTF">2019-11-19T17:11:16Z</dcterms:created>
  <dcterms:modified xsi:type="dcterms:W3CDTF">2020-05-16T16:03:27Z</dcterms:modified>
</cp:coreProperties>
</file>