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322" r:id="rId2"/>
    <p:sldId id="323" r:id="rId3"/>
    <p:sldId id="324" r:id="rId4"/>
    <p:sldId id="325" r:id="rId5"/>
    <p:sldId id="269" r:id="rId6"/>
    <p:sldId id="281" r:id="rId7"/>
    <p:sldId id="293" r:id="rId8"/>
    <p:sldId id="294" r:id="rId9"/>
    <p:sldId id="270" r:id="rId10"/>
    <p:sldId id="271" r:id="rId11"/>
    <p:sldId id="272" r:id="rId12"/>
    <p:sldId id="280" r:id="rId13"/>
    <p:sldId id="273" r:id="rId14"/>
    <p:sldId id="275" r:id="rId15"/>
    <p:sldId id="284" r:id="rId16"/>
    <p:sldId id="282" r:id="rId17"/>
    <p:sldId id="287" r:id="rId18"/>
    <p:sldId id="283" r:id="rId19"/>
    <p:sldId id="285" r:id="rId20"/>
    <p:sldId id="288" r:id="rId21"/>
    <p:sldId id="289" r:id="rId22"/>
    <p:sldId id="290" r:id="rId23"/>
    <p:sldId id="291" r:id="rId24"/>
    <p:sldId id="292" r:id="rId25"/>
    <p:sldId id="286" r:id="rId26"/>
    <p:sldId id="335" r:id="rId27"/>
    <p:sldId id="277" r:id="rId28"/>
    <p:sldId id="295" r:id="rId29"/>
    <p:sldId id="297" r:id="rId30"/>
    <p:sldId id="298" r:id="rId31"/>
    <p:sldId id="299" r:id="rId32"/>
    <p:sldId id="326" r:id="rId33"/>
    <p:sldId id="327" r:id="rId34"/>
    <p:sldId id="296" r:id="rId35"/>
    <p:sldId id="301" r:id="rId36"/>
    <p:sldId id="300" r:id="rId37"/>
    <p:sldId id="336" r:id="rId38"/>
    <p:sldId id="302" r:id="rId39"/>
    <p:sldId id="303" r:id="rId40"/>
    <p:sldId id="304" r:id="rId41"/>
    <p:sldId id="305" r:id="rId42"/>
    <p:sldId id="306" r:id="rId43"/>
    <p:sldId id="328" r:id="rId44"/>
    <p:sldId id="337" r:id="rId45"/>
    <p:sldId id="329" r:id="rId46"/>
    <p:sldId id="338" r:id="rId47"/>
    <p:sldId id="331" r:id="rId48"/>
    <p:sldId id="334" r:id="rId49"/>
    <p:sldId id="332" r:id="rId50"/>
    <p:sldId id="333" r:id="rId51"/>
    <p:sldId id="307" r:id="rId52"/>
    <p:sldId id="256" r:id="rId53"/>
    <p:sldId id="257" r:id="rId54"/>
    <p:sldId id="308" r:id="rId55"/>
    <p:sldId id="260" r:id="rId56"/>
    <p:sldId id="268" r:id="rId57"/>
    <p:sldId id="339" r:id="rId58"/>
    <p:sldId id="262" r:id="rId59"/>
    <p:sldId id="261" r:id="rId60"/>
    <p:sldId id="340" r:id="rId61"/>
    <p:sldId id="259" r:id="rId62"/>
    <p:sldId id="264" r:id="rId63"/>
    <p:sldId id="263" r:id="rId64"/>
    <p:sldId id="309" r:id="rId65"/>
    <p:sldId id="310" r:id="rId66"/>
    <p:sldId id="311" r:id="rId67"/>
    <p:sldId id="312" r:id="rId68"/>
    <p:sldId id="313" r:id="rId69"/>
    <p:sldId id="314" r:id="rId70"/>
    <p:sldId id="276" r:id="rId71"/>
    <p:sldId id="315" r:id="rId72"/>
    <p:sldId id="316" r:id="rId73"/>
    <p:sldId id="279" r:id="rId74"/>
    <p:sldId id="265" r:id="rId75"/>
    <p:sldId id="317" r:id="rId76"/>
    <p:sldId id="318" r:id="rId77"/>
    <p:sldId id="319" r:id="rId78"/>
    <p:sldId id="342" r:id="rId79"/>
    <p:sldId id="321" r:id="rId80"/>
    <p:sldId id="266" r:id="rId81"/>
    <p:sldId id="267" r:id="rId82"/>
    <p:sldId id="341" r:id="rId83"/>
    <p:sldId id="320" r:id="rId84"/>
    <p:sldId id="344" r:id="rId85"/>
    <p:sldId id="345" r:id="rId86"/>
    <p:sldId id="343" r:id="rId87"/>
    <p:sldId id="346" r:id="rId8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autoAdjust="0"/>
    <p:restoredTop sz="94660" autoAdjust="0"/>
  </p:normalViewPr>
  <p:slideViewPr>
    <p:cSldViewPr>
      <p:cViewPr varScale="1">
        <p:scale>
          <a:sx n="108" d="100"/>
          <a:sy n="108" d="100"/>
        </p:scale>
        <p:origin x="170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39307CFA-F4FA-4C75-8787-2DF400E688DD}" type="datetimeFigureOut">
              <a:rPr lang="en-US"/>
              <a:pPr/>
              <a:t>2/19/2021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5892A4D-1FC4-4A8D-951D-FAC12FA6003A}" type="slidenum">
              <a:rPr lang="en-GB"/>
              <a:pPr/>
              <a:t>‹#›</a:t>
            </a:fld>
            <a:endParaRPr lang="en-GB"/>
          </a:p>
        </p:txBody>
      </p:sp>
    </p:spTree>
    <p:extLst>
      <p:ext uri="{BB962C8B-B14F-4D97-AF65-F5344CB8AC3E}">
        <p14:creationId xmlns:p14="http://schemas.microsoft.com/office/powerpoint/2010/main" val="20483034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fld id="{8A0C7A1E-066E-49F6-AE36-10F6AE727ADB}" type="datetimeFigureOut">
              <a:rPr lang="en-US"/>
              <a:pPr/>
              <a:t>2/19/2021</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D61D5A52-CE1F-4F86-B0E3-263FCAAA7252}" type="slidenum">
              <a:rPr lang="en-GB"/>
              <a:pPr/>
              <a:t>‹#›</a:t>
            </a:fld>
            <a:endParaRPr lang="en-GB"/>
          </a:p>
        </p:txBody>
      </p:sp>
    </p:spTree>
    <p:extLst>
      <p:ext uri="{BB962C8B-B14F-4D97-AF65-F5344CB8AC3E}">
        <p14:creationId xmlns:p14="http://schemas.microsoft.com/office/powerpoint/2010/main" val="381793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A4D1BF85-2C0B-43CC-8697-8796FC5CBAFD}" type="datetimeFigureOut">
              <a:rPr lang="en-US"/>
              <a:pPr/>
              <a:t>2/19/2021</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12A0A839-E597-40D0-A4BE-2601BC105EB8}" type="slidenum">
              <a:rPr lang="en-GB"/>
              <a:pPr/>
              <a:t>‹#›</a:t>
            </a:fld>
            <a:endParaRPr lang="en-GB"/>
          </a:p>
        </p:txBody>
      </p:sp>
    </p:spTree>
    <p:extLst>
      <p:ext uri="{BB962C8B-B14F-4D97-AF65-F5344CB8AC3E}">
        <p14:creationId xmlns:p14="http://schemas.microsoft.com/office/powerpoint/2010/main" val="578538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FC42DFE0-21D4-441A-ADFB-3837C5BA586C}" type="datetimeFigureOut">
              <a:rPr lang="en-US"/>
              <a:pPr/>
              <a:t>2/19/2021</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30E012D1-9656-4743-BD9E-2FC7EDA59270}" type="slidenum">
              <a:rPr lang="en-GB"/>
              <a:pPr/>
              <a:t>‹#›</a:t>
            </a:fld>
            <a:endParaRPr lang="en-GB"/>
          </a:p>
        </p:txBody>
      </p:sp>
    </p:spTree>
    <p:extLst>
      <p:ext uri="{BB962C8B-B14F-4D97-AF65-F5344CB8AC3E}">
        <p14:creationId xmlns:p14="http://schemas.microsoft.com/office/powerpoint/2010/main" val="92151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fld id="{15B11D60-9380-470D-8A4F-8C733F48B7D6}" type="datetimeFigureOut">
              <a:rPr lang="en-US"/>
              <a:pPr/>
              <a:t>2/19/2021</a:t>
            </a:fld>
            <a:endParaRPr lang="en-GB"/>
          </a:p>
        </p:txBody>
      </p:sp>
      <p:sp>
        <p:nvSpPr>
          <p:cNvPr id="6" name="Footer Placeholder 4"/>
          <p:cNvSpPr>
            <a:spLocks noGrp="1"/>
          </p:cNvSpPr>
          <p:nvPr>
            <p:ph type="ftr" sz="quarter" idx="11"/>
          </p:nvPr>
        </p:nvSpPr>
        <p:spPr/>
        <p:txBody>
          <a:bodyPr/>
          <a:lstStyle>
            <a:lvl1pPr>
              <a:defRPr/>
            </a:lvl1pPr>
          </a:lstStyle>
          <a:p>
            <a:endParaRPr lang="en-GB"/>
          </a:p>
        </p:txBody>
      </p:sp>
      <p:sp>
        <p:nvSpPr>
          <p:cNvPr id="7" name="Slide Number Placeholder 5"/>
          <p:cNvSpPr>
            <a:spLocks noGrp="1"/>
          </p:cNvSpPr>
          <p:nvPr>
            <p:ph type="sldNum" sz="quarter" idx="12"/>
          </p:nvPr>
        </p:nvSpPr>
        <p:spPr/>
        <p:txBody>
          <a:bodyPr/>
          <a:lstStyle>
            <a:lvl1pPr>
              <a:defRPr/>
            </a:lvl1pPr>
          </a:lstStyle>
          <a:p>
            <a:fld id="{6B37A1F4-9DE9-4078-A9BC-EA6F7EED6D33}" type="slidenum">
              <a:rPr lang="en-GB"/>
              <a:pPr/>
              <a:t>‹#›</a:t>
            </a:fld>
            <a:endParaRPr lang="en-GB"/>
          </a:p>
        </p:txBody>
      </p:sp>
    </p:spTree>
    <p:extLst>
      <p:ext uri="{BB962C8B-B14F-4D97-AF65-F5344CB8AC3E}">
        <p14:creationId xmlns:p14="http://schemas.microsoft.com/office/powerpoint/2010/main" val="136367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fld id="{C069C4E9-E620-4C0A-A128-627B72C26DC3}" type="datetimeFigureOut">
              <a:rPr lang="en-US"/>
              <a:pPr/>
              <a:t>2/19/2021</a:t>
            </a:fld>
            <a:endParaRPr lang="en-GB"/>
          </a:p>
        </p:txBody>
      </p:sp>
      <p:sp>
        <p:nvSpPr>
          <p:cNvPr id="8" name="Footer Placeholder 4"/>
          <p:cNvSpPr>
            <a:spLocks noGrp="1"/>
          </p:cNvSpPr>
          <p:nvPr>
            <p:ph type="ftr" sz="quarter" idx="11"/>
          </p:nvPr>
        </p:nvSpPr>
        <p:spPr/>
        <p:txBody>
          <a:bodyPr/>
          <a:lstStyle>
            <a:lvl1pPr>
              <a:defRPr/>
            </a:lvl1pPr>
          </a:lstStyle>
          <a:p>
            <a:endParaRPr lang="en-GB"/>
          </a:p>
        </p:txBody>
      </p:sp>
      <p:sp>
        <p:nvSpPr>
          <p:cNvPr id="9" name="Slide Number Placeholder 5"/>
          <p:cNvSpPr>
            <a:spLocks noGrp="1"/>
          </p:cNvSpPr>
          <p:nvPr>
            <p:ph type="sldNum" sz="quarter" idx="12"/>
          </p:nvPr>
        </p:nvSpPr>
        <p:spPr/>
        <p:txBody>
          <a:bodyPr/>
          <a:lstStyle>
            <a:lvl1pPr>
              <a:defRPr/>
            </a:lvl1pPr>
          </a:lstStyle>
          <a:p>
            <a:fld id="{A28DD754-6460-43D4-B5D4-375F39FB8E90}" type="slidenum">
              <a:rPr lang="en-GB"/>
              <a:pPr/>
              <a:t>‹#›</a:t>
            </a:fld>
            <a:endParaRPr lang="en-GB"/>
          </a:p>
        </p:txBody>
      </p:sp>
    </p:spTree>
    <p:extLst>
      <p:ext uri="{BB962C8B-B14F-4D97-AF65-F5344CB8AC3E}">
        <p14:creationId xmlns:p14="http://schemas.microsoft.com/office/powerpoint/2010/main" val="1957760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fld id="{F93D6FA3-5509-4DF6-B370-FB6D66FA0CC0}" type="datetimeFigureOut">
              <a:rPr lang="en-US"/>
              <a:pPr/>
              <a:t>2/19/2021</a:t>
            </a:fld>
            <a:endParaRPr lang="en-GB"/>
          </a:p>
        </p:txBody>
      </p:sp>
      <p:sp>
        <p:nvSpPr>
          <p:cNvPr id="4" name="Footer Placeholder 4"/>
          <p:cNvSpPr>
            <a:spLocks noGrp="1"/>
          </p:cNvSpPr>
          <p:nvPr>
            <p:ph type="ftr" sz="quarter" idx="11"/>
          </p:nvPr>
        </p:nvSpPr>
        <p:spPr/>
        <p:txBody>
          <a:bodyPr/>
          <a:lstStyle>
            <a:lvl1pPr>
              <a:defRPr/>
            </a:lvl1pPr>
          </a:lstStyle>
          <a:p>
            <a:endParaRPr lang="en-GB"/>
          </a:p>
        </p:txBody>
      </p:sp>
      <p:sp>
        <p:nvSpPr>
          <p:cNvPr id="5" name="Slide Number Placeholder 5"/>
          <p:cNvSpPr>
            <a:spLocks noGrp="1"/>
          </p:cNvSpPr>
          <p:nvPr>
            <p:ph type="sldNum" sz="quarter" idx="12"/>
          </p:nvPr>
        </p:nvSpPr>
        <p:spPr/>
        <p:txBody>
          <a:bodyPr/>
          <a:lstStyle>
            <a:lvl1pPr>
              <a:defRPr/>
            </a:lvl1pPr>
          </a:lstStyle>
          <a:p>
            <a:fld id="{3508F6B2-B587-4296-907C-1854F9514D52}" type="slidenum">
              <a:rPr lang="en-GB"/>
              <a:pPr/>
              <a:t>‹#›</a:t>
            </a:fld>
            <a:endParaRPr lang="en-GB"/>
          </a:p>
        </p:txBody>
      </p:sp>
    </p:spTree>
    <p:extLst>
      <p:ext uri="{BB962C8B-B14F-4D97-AF65-F5344CB8AC3E}">
        <p14:creationId xmlns:p14="http://schemas.microsoft.com/office/powerpoint/2010/main" val="276270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6BEB709-4313-498F-8AC2-D7DB20CB5EE7}" type="datetimeFigureOut">
              <a:rPr lang="en-US"/>
              <a:pPr/>
              <a:t>2/19/2021</a:t>
            </a:fld>
            <a:endParaRPr lang="en-GB"/>
          </a:p>
        </p:txBody>
      </p:sp>
      <p:sp>
        <p:nvSpPr>
          <p:cNvPr id="3" name="Footer Placeholder 4"/>
          <p:cNvSpPr>
            <a:spLocks noGrp="1"/>
          </p:cNvSpPr>
          <p:nvPr>
            <p:ph type="ftr" sz="quarter" idx="11"/>
          </p:nvPr>
        </p:nvSpPr>
        <p:spPr/>
        <p:txBody>
          <a:bodyPr/>
          <a:lstStyle>
            <a:lvl1pPr>
              <a:defRPr/>
            </a:lvl1pPr>
          </a:lstStyle>
          <a:p>
            <a:endParaRPr lang="en-GB"/>
          </a:p>
        </p:txBody>
      </p:sp>
      <p:sp>
        <p:nvSpPr>
          <p:cNvPr id="4" name="Slide Number Placeholder 5"/>
          <p:cNvSpPr>
            <a:spLocks noGrp="1"/>
          </p:cNvSpPr>
          <p:nvPr>
            <p:ph type="sldNum" sz="quarter" idx="12"/>
          </p:nvPr>
        </p:nvSpPr>
        <p:spPr/>
        <p:txBody>
          <a:bodyPr/>
          <a:lstStyle>
            <a:lvl1pPr>
              <a:defRPr/>
            </a:lvl1pPr>
          </a:lstStyle>
          <a:p>
            <a:fld id="{920AEC2F-68D9-4854-B57C-FBDCCA3490D3}" type="slidenum">
              <a:rPr lang="en-GB"/>
              <a:pPr/>
              <a:t>‹#›</a:t>
            </a:fld>
            <a:endParaRPr lang="en-GB"/>
          </a:p>
        </p:txBody>
      </p:sp>
    </p:spTree>
    <p:extLst>
      <p:ext uri="{BB962C8B-B14F-4D97-AF65-F5344CB8AC3E}">
        <p14:creationId xmlns:p14="http://schemas.microsoft.com/office/powerpoint/2010/main" val="3572404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43BC5920-1EE2-480A-BF0D-D6A4869705FC}" type="datetimeFigureOut">
              <a:rPr lang="en-US"/>
              <a:pPr/>
              <a:t>2/19/2021</a:t>
            </a:fld>
            <a:endParaRPr lang="en-GB"/>
          </a:p>
        </p:txBody>
      </p:sp>
      <p:sp>
        <p:nvSpPr>
          <p:cNvPr id="6" name="Footer Placeholder 4"/>
          <p:cNvSpPr>
            <a:spLocks noGrp="1"/>
          </p:cNvSpPr>
          <p:nvPr>
            <p:ph type="ftr" sz="quarter" idx="11"/>
          </p:nvPr>
        </p:nvSpPr>
        <p:spPr/>
        <p:txBody>
          <a:bodyPr/>
          <a:lstStyle>
            <a:lvl1pPr>
              <a:defRPr/>
            </a:lvl1pPr>
          </a:lstStyle>
          <a:p>
            <a:endParaRPr lang="en-GB"/>
          </a:p>
        </p:txBody>
      </p:sp>
      <p:sp>
        <p:nvSpPr>
          <p:cNvPr id="7" name="Slide Number Placeholder 5"/>
          <p:cNvSpPr>
            <a:spLocks noGrp="1"/>
          </p:cNvSpPr>
          <p:nvPr>
            <p:ph type="sldNum" sz="quarter" idx="12"/>
          </p:nvPr>
        </p:nvSpPr>
        <p:spPr/>
        <p:txBody>
          <a:bodyPr/>
          <a:lstStyle>
            <a:lvl1pPr>
              <a:defRPr/>
            </a:lvl1pPr>
          </a:lstStyle>
          <a:p>
            <a:fld id="{9EECD637-1A2A-45C2-BFC8-15BD36BDA0C6}" type="slidenum">
              <a:rPr lang="en-GB"/>
              <a:pPr/>
              <a:t>‹#›</a:t>
            </a:fld>
            <a:endParaRPr lang="en-GB"/>
          </a:p>
        </p:txBody>
      </p:sp>
    </p:spTree>
    <p:extLst>
      <p:ext uri="{BB962C8B-B14F-4D97-AF65-F5344CB8AC3E}">
        <p14:creationId xmlns:p14="http://schemas.microsoft.com/office/powerpoint/2010/main" val="704118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331733C3-B8CB-4BD2-8378-FC010AB37BF7}" type="datetimeFigureOut">
              <a:rPr lang="en-US"/>
              <a:pPr/>
              <a:t>2/19/2021</a:t>
            </a:fld>
            <a:endParaRPr lang="en-GB"/>
          </a:p>
        </p:txBody>
      </p:sp>
      <p:sp>
        <p:nvSpPr>
          <p:cNvPr id="6" name="Footer Placeholder 4"/>
          <p:cNvSpPr>
            <a:spLocks noGrp="1"/>
          </p:cNvSpPr>
          <p:nvPr>
            <p:ph type="ftr" sz="quarter" idx="11"/>
          </p:nvPr>
        </p:nvSpPr>
        <p:spPr/>
        <p:txBody>
          <a:bodyPr/>
          <a:lstStyle>
            <a:lvl1pPr>
              <a:defRPr/>
            </a:lvl1pPr>
          </a:lstStyle>
          <a:p>
            <a:endParaRPr lang="en-GB"/>
          </a:p>
        </p:txBody>
      </p:sp>
      <p:sp>
        <p:nvSpPr>
          <p:cNvPr id="7" name="Slide Number Placeholder 5"/>
          <p:cNvSpPr>
            <a:spLocks noGrp="1"/>
          </p:cNvSpPr>
          <p:nvPr>
            <p:ph type="sldNum" sz="quarter" idx="12"/>
          </p:nvPr>
        </p:nvSpPr>
        <p:spPr/>
        <p:txBody>
          <a:bodyPr/>
          <a:lstStyle>
            <a:lvl1pPr>
              <a:defRPr/>
            </a:lvl1pPr>
          </a:lstStyle>
          <a:p>
            <a:fld id="{E58B6ABC-6B68-4BF8-9A1D-9846D826B89F}" type="slidenum">
              <a:rPr lang="en-GB"/>
              <a:pPr/>
              <a:t>‹#›</a:t>
            </a:fld>
            <a:endParaRPr lang="en-GB"/>
          </a:p>
        </p:txBody>
      </p:sp>
    </p:spTree>
    <p:extLst>
      <p:ext uri="{BB962C8B-B14F-4D97-AF65-F5344CB8AC3E}">
        <p14:creationId xmlns:p14="http://schemas.microsoft.com/office/powerpoint/2010/main" val="644518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D4750B0A-1AEC-4083-8C85-0AFF7FA521BD}" type="datetimeFigureOut">
              <a:rPr lang="en-US"/>
              <a:pPr/>
              <a:t>2/19/2021</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B9BE6721-2785-4EB4-9ACB-EF183ECBB839}" type="slidenum">
              <a:rPr lang="en-GB"/>
              <a:pPr/>
              <a:t>‹#›</a:t>
            </a:fld>
            <a:endParaRPr lang="en-GB"/>
          </a:p>
        </p:txBody>
      </p:sp>
    </p:spTree>
    <p:extLst>
      <p:ext uri="{BB962C8B-B14F-4D97-AF65-F5344CB8AC3E}">
        <p14:creationId xmlns:p14="http://schemas.microsoft.com/office/powerpoint/2010/main" val="1307351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ECDA1F04-74FA-4489-9789-7E8C78CA6ADF}" type="datetimeFigureOut">
              <a:rPr lang="en-US"/>
              <a:pPr/>
              <a:t>2/19/2021</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84F7B9E7-7D3F-45FF-AFF7-A99540F5DFD9}" type="slidenum">
              <a:rPr lang="en-GB"/>
              <a:pPr/>
              <a:t>‹#›</a:t>
            </a:fld>
            <a:endParaRPr lang="en-GB"/>
          </a:p>
        </p:txBody>
      </p:sp>
    </p:spTree>
    <p:extLst>
      <p:ext uri="{BB962C8B-B14F-4D97-AF65-F5344CB8AC3E}">
        <p14:creationId xmlns:p14="http://schemas.microsoft.com/office/powerpoint/2010/main" val="918057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568C771C-4406-4D37-ABE5-BB52DAD5D334}" type="datetimeFigureOut">
              <a:rPr lang="en-US"/>
              <a:pPr/>
              <a:t>2/19/2021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4C9E837F-372C-4BAB-9A15-3133485FFD49}" type="slidenum">
              <a:rPr lang="en-GB"/>
              <a:pPr/>
              <a:t>‹#›</a:t>
            </a:fld>
            <a:endParaRPr lang="en-GB"/>
          </a:p>
        </p:txBody>
      </p:sp>
    </p:spTree>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nhc.noaa.gov/aboutnames.s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www.youtube.com/watch?v=VoO89cqDgJU&amp;safe=active" TargetMode="External"/><Relationship Id="rId2" Type="http://schemas.openxmlformats.org/officeDocument/2006/relationships/hyperlink" Target="https://www.youtube.com/watch?v=izBoIs7jww0&amp;safe=active"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www.youtube.com/watch?v=lmWh9jV_1ac&amp;safe=active"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hyperlink" Target="https://news.nationalgeographic.com/2015/07/150708-twister-storm-chasers-moore-oklahoma-weather-tornado-alley-ngbooktalk/" TargetMode="External"/><Relationship Id="rId7" Type="http://schemas.openxmlformats.org/officeDocument/2006/relationships/hyperlink" Target="https://www.theguardian.com/us-news/2019/mar/04/alabama-tornado-deaths-catastrophic-damage" TargetMode="External"/><Relationship Id="rId2" Type="http://schemas.openxmlformats.org/officeDocument/2006/relationships/hyperlink" Target="https://edition.cnn.com/2014/05/20/us/oklahoma-moore-tornado-anniversary/index.html" TargetMode="External"/><Relationship Id="rId1" Type="http://schemas.openxmlformats.org/officeDocument/2006/relationships/slideLayout" Target="../slideLayouts/slideLayout2.xml"/><Relationship Id="rId6" Type="http://schemas.openxmlformats.org/officeDocument/2006/relationships/hyperlink" Target="https://edition.cnn.com/2019/03/06/us/alabama-tornadoes-before-and-after/index.html" TargetMode="External"/><Relationship Id="rId5" Type="http://schemas.openxmlformats.org/officeDocument/2006/relationships/hyperlink" Target="https://edition.cnn.com/videos/weather/2019/03/04/alabama-tornadoes-walk-through-blackwell-nr-vpx.cnn" TargetMode="External"/><Relationship Id="rId4" Type="http://schemas.openxmlformats.org/officeDocument/2006/relationships/hyperlink" Target="https://www.theatlantic.com/photo/2013/05/photos-of-tornado-damage-in-moore-oklahoma/100518/"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317673"/>
          </a:xfrm>
          <a:prstGeom prst="rect">
            <a:avLst/>
          </a:prstGeom>
        </p:spPr>
      </p:pic>
      <p:sp>
        <p:nvSpPr>
          <p:cNvPr id="3" name="TextBox 2">
            <a:extLst>
              <a:ext uri="{FF2B5EF4-FFF2-40B4-BE49-F238E27FC236}">
                <a16:creationId xmlns:a16="http://schemas.microsoft.com/office/drawing/2014/main" id="{33259407-7112-46D4-A982-807E8341FD7B}"/>
              </a:ext>
            </a:extLst>
          </p:cNvPr>
          <p:cNvSpPr txBox="1"/>
          <p:nvPr/>
        </p:nvSpPr>
        <p:spPr>
          <a:xfrm>
            <a:off x="1139105" y="5733256"/>
            <a:ext cx="6865790" cy="707886"/>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GB" sz="4000" dirty="0">
                <a:latin typeface="+mn-lt"/>
              </a:rPr>
              <a:t>Unit 9. Hazardous Environments</a:t>
            </a:r>
          </a:p>
        </p:txBody>
      </p:sp>
    </p:spTree>
    <p:extLst>
      <p:ext uri="{BB962C8B-B14F-4D97-AF65-F5344CB8AC3E}">
        <p14:creationId xmlns:p14="http://schemas.microsoft.com/office/powerpoint/2010/main" val="912632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0BE3D-CDA0-424F-B799-79744A78980E}"/>
              </a:ext>
            </a:extLst>
          </p:cNvPr>
          <p:cNvSpPr>
            <a:spLocks noGrp="1"/>
          </p:cNvSpPr>
          <p:nvPr>
            <p:ph type="title"/>
          </p:nvPr>
        </p:nvSpPr>
        <p:spPr/>
        <p:txBody>
          <a:bodyPr/>
          <a:lstStyle/>
          <a:p>
            <a:pPr algn="l"/>
            <a:r>
              <a:rPr lang="en-GB" b="1" dirty="0"/>
              <a:t>Syllabus Content</a:t>
            </a:r>
          </a:p>
        </p:txBody>
      </p:sp>
      <p:sp>
        <p:nvSpPr>
          <p:cNvPr id="3" name="Content Placeholder 2">
            <a:extLst>
              <a:ext uri="{FF2B5EF4-FFF2-40B4-BE49-F238E27FC236}">
                <a16:creationId xmlns:a16="http://schemas.microsoft.com/office/drawing/2014/main" id="{B78F5FCA-DABF-4534-AE15-2CC9BA42F475}"/>
              </a:ext>
            </a:extLst>
          </p:cNvPr>
          <p:cNvSpPr>
            <a:spLocks noGrp="1"/>
          </p:cNvSpPr>
          <p:nvPr>
            <p:ph idx="1"/>
          </p:nvPr>
        </p:nvSpPr>
        <p:spPr/>
        <p:txBody>
          <a:bodyPr>
            <a:normAutofit/>
          </a:bodyPr>
          <a:lstStyle/>
          <a:p>
            <a:r>
              <a:rPr lang="en-GB" dirty="0"/>
              <a:t>9.1 Hazards resulting from tectonic processes</a:t>
            </a:r>
          </a:p>
          <a:p>
            <a:r>
              <a:rPr lang="en-GB" dirty="0"/>
              <a:t>9.2 Hazards resulting from mass movements</a:t>
            </a:r>
          </a:p>
          <a:p>
            <a:r>
              <a:rPr lang="en-GB" dirty="0">
                <a:solidFill>
                  <a:srgbClr val="00B0F0"/>
                </a:solidFill>
              </a:rPr>
              <a:t>9.3 Hazards resulting from atmospheric disturbances</a:t>
            </a:r>
          </a:p>
          <a:p>
            <a:r>
              <a:rPr lang="en-GB" dirty="0"/>
              <a:t>9.4 Sustainable management in hazardous environments</a:t>
            </a:r>
          </a:p>
          <a:p>
            <a:endParaRPr lang="en-GB" dirty="0"/>
          </a:p>
        </p:txBody>
      </p:sp>
    </p:spTree>
    <p:extLst>
      <p:ext uri="{BB962C8B-B14F-4D97-AF65-F5344CB8AC3E}">
        <p14:creationId xmlns:p14="http://schemas.microsoft.com/office/powerpoint/2010/main" val="3559024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40B5A8-5A36-402A-B78E-1015F946CE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3" name="TextBox 2">
            <a:extLst>
              <a:ext uri="{FF2B5EF4-FFF2-40B4-BE49-F238E27FC236}">
                <a16:creationId xmlns:a16="http://schemas.microsoft.com/office/drawing/2014/main" id="{CE1EB7F6-9B28-4C12-A3A1-D71E3BA353CD}"/>
              </a:ext>
            </a:extLst>
          </p:cNvPr>
          <p:cNvSpPr txBox="1"/>
          <p:nvPr/>
        </p:nvSpPr>
        <p:spPr>
          <a:xfrm>
            <a:off x="501429" y="332656"/>
            <a:ext cx="8141139" cy="523220"/>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GB" sz="2800" dirty="0"/>
              <a:t>9.3. Hazards Resulting From Atmospheric Disturbances</a:t>
            </a:r>
          </a:p>
        </p:txBody>
      </p:sp>
    </p:spTree>
    <p:extLst>
      <p:ext uri="{BB962C8B-B14F-4D97-AF65-F5344CB8AC3E}">
        <p14:creationId xmlns:p14="http://schemas.microsoft.com/office/powerpoint/2010/main" val="3631122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B37EF-1442-4AE6-97A7-B6796B3AD679}"/>
              </a:ext>
            </a:extLst>
          </p:cNvPr>
          <p:cNvSpPr>
            <a:spLocks noGrp="1"/>
          </p:cNvSpPr>
          <p:nvPr>
            <p:ph type="title"/>
          </p:nvPr>
        </p:nvSpPr>
        <p:spPr/>
        <p:txBody>
          <a:bodyPr/>
          <a:lstStyle/>
          <a:p>
            <a:pPr algn="l"/>
            <a:r>
              <a:rPr lang="en-GB" sz="2800" dirty="0"/>
              <a:t>9.3. Hazards Resulting From Atmospheric Disturbances</a:t>
            </a:r>
          </a:p>
        </p:txBody>
      </p:sp>
      <p:sp>
        <p:nvSpPr>
          <p:cNvPr id="3" name="Content Placeholder 2">
            <a:extLst>
              <a:ext uri="{FF2B5EF4-FFF2-40B4-BE49-F238E27FC236}">
                <a16:creationId xmlns:a16="http://schemas.microsoft.com/office/drawing/2014/main" id="{770172E7-D421-4824-AEA0-ECE4540EBB2A}"/>
              </a:ext>
            </a:extLst>
          </p:cNvPr>
          <p:cNvSpPr>
            <a:spLocks noGrp="1"/>
          </p:cNvSpPr>
          <p:nvPr>
            <p:ph idx="1"/>
          </p:nvPr>
        </p:nvSpPr>
        <p:spPr/>
        <p:txBody>
          <a:bodyPr/>
          <a:lstStyle/>
          <a:p>
            <a:pPr algn="l"/>
            <a:r>
              <a:rPr lang="en-US" sz="1800" b="0" i="0" u="none" strike="noStrike" baseline="0" dirty="0">
                <a:latin typeface="UniversLTStd-Light"/>
              </a:rPr>
              <a:t>Global distribution of areas most at risk from large scale tropical disturbances (cyclones, hurricanes, typhoons) and small scale atmospheric disturbances (tornadoes).</a:t>
            </a:r>
          </a:p>
          <a:p>
            <a:pPr algn="l"/>
            <a:r>
              <a:rPr lang="en-US" sz="1800" b="0" i="0" u="none" strike="noStrike" baseline="0" dirty="0">
                <a:latin typeface="UniversLTStd-Light"/>
              </a:rPr>
              <a:t>Processes causing the formation and development of cyclones, hurricanes, typhoons and tornadoes.</a:t>
            </a:r>
          </a:p>
          <a:p>
            <a:pPr algn="l"/>
            <a:r>
              <a:rPr lang="en-US" sz="1800" b="0" i="0" u="none" strike="noStrike" baseline="0" dirty="0">
                <a:latin typeface="UniversLTStd-Light"/>
              </a:rPr>
              <a:t>Hazards from large scale atmospheric disturbances: storm surges, coastal flooding, intense rainfall leading to severe river floods and mass movement, and high winds.</a:t>
            </a:r>
          </a:p>
          <a:p>
            <a:pPr algn="l"/>
            <a:r>
              <a:rPr lang="en-US" sz="1800" b="0" i="0" u="none" strike="noStrike" baseline="0" dirty="0">
                <a:latin typeface="UniversLTStd-Light"/>
              </a:rPr>
              <a:t>Hazards from small scale atmospheric disturbances: intense precipitation (rain and hail), high winds, </a:t>
            </a:r>
            <a:r>
              <a:rPr lang="en-GB" sz="1800" b="0" i="0" u="none" strike="noStrike" baseline="0" dirty="0">
                <a:latin typeface="UniversLTStd-Light"/>
              </a:rPr>
              <a:t>and pressure imbalances.</a:t>
            </a:r>
          </a:p>
          <a:p>
            <a:pPr algn="l"/>
            <a:r>
              <a:rPr lang="en-US" sz="1800" b="0" i="0" u="none" strike="noStrike" baseline="0" dirty="0">
                <a:latin typeface="UniversLTStd-Light"/>
              </a:rPr>
              <a:t>Primary and secondary impacts on lives and property.</a:t>
            </a:r>
          </a:p>
          <a:p>
            <a:pPr algn="l"/>
            <a:r>
              <a:rPr lang="en-US" sz="1800" b="0" i="0" u="none" strike="noStrike" baseline="0" dirty="0">
                <a:latin typeface="UniversLTStd-Light"/>
              </a:rPr>
              <a:t>Prediction, preparedness and monitoring of large and small scale atmospheric disturbances and </a:t>
            </a:r>
            <a:r>
              <a:rPr lang="en-GB" sz="1800" b="0" i="0" u="none" strike="noStrike" baseline="0" dirty="0">
                <a:latin typeface="UniversLTStd-Light"/>
              </a:rPr>
              <a:t>perception of risk.</a:t>
            </a:r>
          </a:p>
          <a:p>
            <a:pPr algn="l"/>
            <a:endParaRPr lang="en-GB" sz="1800" dirty="0">
              <a:latin typeface="UniversLTStd-Light"/>
            </a:endParaRPr>
          </a:p>
          <a:p>
            <a:pPr algn="l"/>
            <a:r>
              <a:rPr lang="en-GB" sz="1800" dirty="0">
                <a:solidFill>
                  <a:srgbClr val="00B0F0"/>
                </a:solidFill>
                <a:latin typeface="UniversLTStd-Light"/>
              </a:rPr>
              <a:t>Key is to recognise the two TYPES and SCALES of hazard – and be able to compare/contrast</a:t>
            </a:r>
            <a:endParaRPr lang="en-GB" dirty="0">
              <a:solidFill>
                <a:srgbClr val="00B0F0"/>
              </a:solidFill>
            </a:endParaRPr>
          </a:p>
        </p:txBody>
      </p:sp>
    </p:spTree>
    <p:extLst>
      <p:ext uri="{BB962C8B-B14F-4D97-AF65-F5344CB8AC3E}">
        <p14:creationId xmlns:p14="http://schemas.microsoft.com/office/powerpoint/2010/main" val="1439888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7136"/>
            <a:ext cx="9144000" cy="6450863"/>
          </a:xfrm>
          <a:prstGeom prst="rect">
            <a:avLst/>
          </a:prstGeom>
        </p:spPr>
      </p:pic>
      <p:sp>
        <p:nvSpPr>
          <p:cNvPr id="4" name="Title 3"/>
          <p:cNvSpPr>
            <a:spLocks noGrp="1"/>
          </p:cNvSpPr>
          <p:nvPr>
            <p:ph type="ctrTitle"/>
          </p:nvPr>
        </p:nvSpPr>
        <p:spPr>
          <a:xfrm>
            <a:off x="685800" y="4869160"/>
            <a:ext cx="7772400" cy="1470025"/>
          </a:xfrm>
        </p:spPr>
        <p:txBody>
          <a:bodyPr/>
          <a:lstStyle/>
          <a:p>
            <a:pPr algn="l"/>
            <a:r>
              <a:rPr lang="en-GB" sz="3600" b="1" dirty="0">
                <a:solidFill>
                  <a:schemeClr val="bg1"/>
                </a:solidFill>
              </a:rPr>
              <a:t>Large Scale Atmospheric Disturbances: Tropical Revolving Storms</a:t>
            </a:r>
          </a:p>
        </p:txBody>
      </p:sp>
      <p:sp>
        <p:nvSpPr>
          <p:cNvPr id="5" name="Subtitle 4"/>
          <p:cNvSpPr>
            <a:spLocks noGrp="1"/>
          </p:cNvSpPr>
          <p:nvPr>
            <p:ph type="subTitle" idx="1"/>
          </p:nvPr>
        </p:nvSpPr>
        <p:spPr/>
        <p:txBody>
          <a:bodyPr/>
          <a:lstStyle/>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What are they? (p46)</a:t>
            </a:r>
          </a:p>
        </p:txBody>
      </p:sp>
      <p:sp>
        <p:nvSpPr>
          <p:cNvPr id="3" name="Content Placeholder 2"/>
          <p:cNvSpPr>
            <a:spLocks noGrp="1"/>
          </p:cNvSpPr>
          <p:nvPr>
            <p:ph idx="1"/>
          </p:nvPr>
        </p:nvSpPr>
        <p:spPr/>
        <p:txBody>
          <a:bodyPr/>
          <a:lstStyle/>
          <a:p>
            <a:r>
              <a:rPr lang="en-GB" dirty="0"/>
              <a:t>Most significant atmospheric hazard in terms of loss of life.</a:t>
            </a:r>
          </a:p>
          <a:p>
            <a:r>
              <a:rPr lang="en-GB" dirty="0"/>
              <a:t>Difficult to predict, track and monitor.</a:t>
            </a:r>
          </a:p>
          <a:p>
            <a:r>
              <a:rPr lang="en-GB" dirty="0"/>
              <a:t>Can release Mt of energy – beyond all we can control</a:t>
            </a:r>
          </a:p>
        </p:txBody>
      </p:sp>
    </p:spTree>
    <p:extLst>
      <p:ext uri="{BB962C8B-B14F-4D97-AF65-F5344CB8AC3E}">
        <p14:creationId xmlns:p14="http://schemas.microsoft.com/office/powerpoint/2010/main" val="3250791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576064"/>
            <a:ext cx="9173209" cy="5733256"/>
          </a:xfrm>
        </p:spPr>
      </p:pic>
    </p:spTree>
    <p:extLst>
      <p:ext uri="{BB962C8B-B14F-4D97-AF65-F5344CB8AC3E}">
        <p14:creationId xmlns:p14="http://schemas.microsoft.com/office/powerpoint/2010/main" val="1818048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208181" cy="6858000"/>
          </a:xfrm>
        </p:spPr>
      </p:pic>
    </p:spTree>
    <p:extLst>
      <p:ext uri="{BB962C8B-B14F-4D97-AF65-F5344CB8AC3E}">
        <p14:creationId xmlns:p14="http://schemas.microsoft.com/office/powerpoint/2010/main" val="330248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Structure</a:t>
            </a:r>
          </a:p>
        </p:txBody>
      </p:sp>
      <p:sp>
        <p:nvSpPr>
          <p:cNvPr id="3" name="Content Placeholder 2"/>
          <p:cNvSpPr>
            <a:spLocks noGrp="1"/>
          </p:cNvSpPr>
          <p:nvPr>
            <p:ph idx="1"/>
          </p:nvPr>
        </p:nvSpPr>
        <p:spPr/>
        <p:txBody>
          <a:bodyPr/>
          <a:lstStyle/>
          <a:p>
            <a:r>
              <a:rPr lang="en-GB" dirty="0"/>
              <a:t>Distribution – Spatial and Temporal</a:t>
            </a:r>
          </a:p>
          <a:p>
            <a:r>
              <a:rPr lang="en-GB" dirty="0"/>
              <a:t>Formation of Tropical Cyclones</a:t>
            </a:r>
          </a:p>
          <a:p>
            <a:r>
              <a:rPr lang="en-GB" dirty="0"/>
              <a:t>Principal Hazards</a:t>
            </a:r>
          </a:p>
          <a:p>
            <a:r>
              <a:rPr lang="en-GB" dirty="0"/>
              <a:t>Analysis Framework</a:t>
            </a:r>
          </a:p>
          <a:p>
            <a:pPr lvl="1"/>
            <a:r>
              <a:rPr lang="en-GB" dirty="0"/>
              <a:t>Where we go for our case studies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Tropical Revolving Storms</a:t>
            </a:r>
          </a:p>
        </p:txBody>
      </p:sp>
      <p:sp>
        <p:nvSpPr>
          <p:cNvPr id="3" name="Content Placeholder 2"/>
          <p:cNvSpPr>
            <a:spLocks noGrp="1"/>
          </p:cNvSpPr>
          <p:nvPr>
            <p:ph idx="1"/>
          </p:nvPr>
        </p:nvSpPr>
        <p:spPr/>
        <p:txBody>
          <a:bodyPr/>
          <a:lstStyle/>
          <a:p>
            <a:r>
              <a:rPr lang="en-GB" dirty="0">
                <a:solidFill>
                  <a:schemeClr val="bg2">
                    <a:lumMod val="60000"/>
                    <a:lumOff val="40000"/>
                  </a:schemeClr>
                </a:solidFill>
              </a:rPr>
              <a:t>Distribution – Spatial and Temporal</a:t>
            </a:r>
          </a:p>
          <a:p>
            <a:r>
              <a:rPr lang="en-GB" dirty="0"/>
              <a:t>Formation of Tropical Cyclones</a:t>
            </a:r>
          </a:p>
          <a:p>
            <a:r>
              <a:rPr lang="en-GB" dirty="0"/>
              <a:t>Principal Hazards</a:t>
            </a:r>
          </a:p>
          <a:p>
            <a:r>
              <a:rPr lang="en-GB" dirty="0"/>
              <a:t>Analysis Framework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Distribution – Spatial </a:t>
            </a:r>
          </a:p>
        </p:txBody>
      </p:sp>
      <p:sp>
        <p:nvSpPr>
          <p:cNvPr id="3" name="Content Placeholder 2"/>
          <p:cNvSpPr>
            <a:spLocks noGrp="1"/>
          </p:cNvSpPr>
          <p:nvPr>
            <p:ph idx="1"/>
          </p:nvPr>
        </p:nvSpPr>
        <p:spPr/>
        <p:txBody>
          <a:bodyPr>
            <a:normAutofit fontScale="85000" lnSpcReduction="20000"/>
          </a:bodyPr>
          <a:lstStyle/>
          <a:p>
            <a:r>
              <a:rPr lang="en-GB" dirty="0"/>
              <a:t>Look at the map of world distribution, p47</a:t>
            </a:r>
          </a:p>
          <a:p>
            <a:r>
              <a:rPr lang="en-GB" dirty="0"/>
              <a:t>Describe the principal locations </a:t>
            </a:r>
          </a:p>
          <a:p>
            <a:pPr lvl="1"/>
            <a:r>
              <a:rPr lang="en-GB" dirty="0"/>
              <a:t>Consider geography</a:t>
            </a:r>
          </a:p>
          <a:p>
            <a:pPr lvl="1"/>
            <a:r>
              <a:rPr lang="en-GB" dirty="0"/>
              <a:t>Consider atmospheric circulation features</a:t>
            </a:r>
          </a:p>
          <a:p>
            <a:r>
              <a:rPr lang="en-GB" dirty="0"/>
              <a:t>What does this suggest about the features or formation of tropical cyclones?</a:t>
            </a:r>
          </a:p>
          <a:p>
            <a:r>
              <a:rPr lang="en-GB" dirty="0"/>
              <a:t>Names related to geographical area – focus is normally on </a:t>
            </a:r>
          </a:p>
          <a:p>
            <a:pPr lvl="1"/>
            <a:r>
              <a:rPr lang="en-GB" dirty="0"/>
              <a:t>‘hurricane’ (Atlantic)</a:t>
            </a:r>
          </a:p>
          <a:p>
            <a:pPr lvl="1"/>
            <a:r>
              <a:rPr lang="en-GB" dirty="0"/>
              <a:t>‘typhoon’ (Pacific)</a:t>
            </a:r>
          </a:p>
          <a:p>
            <a:pPr lvl="1"/>
            <a:r>
              <a:rPr lang="en-GB" dirty="0"/>
              <a:t>‘cyclone’ (Indian Ocean)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20688"/>
            <a:ext cx="9144000" cy="5544616"/>
          </a:xfrm>
          <a:prstGeom prst="rect">
            <a:avLst/>
          </a:prstGeom>
        </p:spPr>
      </p:pic>
    </p:spTree>
    <p:extLst>
      <p:ext uri="{BB962C8B-B14F-4D97-AF65-F5344CB8AC3E}">
        <p14:creationId xmlns:p14="http://schemas.microsoft.com/office/powerpoint/2010/main" val="685281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Distribution – Temporal </a:t>
            </a:r>
          </a:p>
        </p:txBody>
      </p:sp>
      <p:sp>
        <p:nvSpPr>
          <p:cNvPr id="3" name="Content Placeholder 2"/>
          <p:cNvSpPr>
            <a:spLocks noGrp="1"/>
          </p:cNvSpPr>
          <p:nvPr>
            <p:ph idx="1"/>
          </p:nvPr>
        </p:nvSpPr>
        <p:spPr/>
        <p:txBody>
          <a:bodyPr/>
          <a:lstStyle/>
          <a:p>
            <a:r>
              <a:rPr lang="en-GB" dirty="0"/>
              <a:t>Tropical storms typically have a ‘season’.</a:t>
            </a:r>
          </a:p>
          <a:p>
            <a:endParaRPr lang="en-GB" dirty="0"/>
          </a:p>
          <a:p>
            <a:r>
              <a:rPr lang="en-GB" dirty="0"/>
              <a:t>Hurricanes – Atlantic/Caribbean – Aug-Oct</a:t>
            </a:r>
          </a:p>
          <a:p>
            <a:r>
              <a:rPr lang="en-GB" dirty="0"/>
              <a:t>Cyclones – Indian Ocean – Oct-Nov</a:t>
            </a:r>
          </a:p>
          <a:p>
            <a:r>
              <a:rPr lang="en-GB" dirty="0"/>
              <a:t>Typhoons – East Asia – May-Dec </a:t>
            </a:r>
          </a:p>
          <a:p>
            <a:endParaRPr lang="en-GB" dirty="0"/>
          </a:p>
          <a:p>
            <a:r>
              <a:rPr lang="en-GB" dirty="0"/>
              <a:t>This relates to a variety of features – including the location. Why?</a:t>
            </a:r>
          </a:p>
          <a:p>
            <a:pPr marL="0" indent="0">
              <a:buNone/>
            </a:pP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Tropical Revolving Storms</a:t>
            </a:r>
          </a:p>
        </p:txBody>
      </p:sp>
      <p:sp>
        <p:nvSpPr>
          <p:cNvPr id="3" name="Content Placeholder 2"/>
          <p:cNvSpPr>
            <a:spLocks noGrp="1"/>
          </p:cNvSpPr>
          <p:nvPr>
            <p:ph idx="1"/>
          </p:nvPr>
        </p:nvSpPr>
        <p:spPr/>
        <p:txBody>
          <a:bodyPr/>
          <a:lstStyle/>
          <a:p>
            <a:r>
              <a:rPr lang="en-GB" dirty="0"/>
              <a:t>Distribution – Spatial and Temporal</a:t>
            </a:r>
          </a:p>
          <a:p>
            <a:r>
              <a:rPr lang="en-GB" dirty="0">
                <a:solidFill>
                  <a:schemeClr val="bg2">
                    <a:lumMod val="60000"/>
                    <a:lumOff val="40000"/>
                  </a:schemeClr>
                </a:solidFill>
              </a:rPr>
              <a:t>Formation of Tropical Cyclones</a:t>
            </a:r>
          </a:p>
          <a:p>
            <a:r>
              <a:rPr lang="en-GB" dirty="0"/>
              <a:t>Principal Hazards</a:t>
            </a:r>
          </a:p>
          <a:p>
            <a:r>
              <a:rPr lang="en-GB" dirty="0"/>
              <a:t>Analysis Framework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err="1"/>
              <a:t>Cyclogenesis</a:t>
            </a:r>
            <a:endParaRPr lang="en-GB" dirty="0"/>
          </a:p>
        </p:txBody>
      </p:sp>
      <p:sp>
        <p:nvSpPr>
          <p:cNvPr id="3" name="Content Placeholder 2"/>
          <p:cNvSpPr>
            <a:spLocks noGrp="1"/>
          </p:cNvSpPr>
          <p:nvPr>
            <p:ph idx="1"/>
          </p:nvPr>
        </p:nvSpPr>
        <p:spPr/>
        <p:txBody>
          <a:bodyPr>
            <a:normAutofit fontScale="92500"/>
          </a:bodyPr>
          <a:lstStyle/>
          <a:p>
            <a:r>
              <a:rPr lang="en-GB" dirty="0"/>
              <a:t>Technical language – formation of cyclone</a:t>
            </a:r>
          </a:p>
          <a:p>
            <a:r>
              <a:rPr lang="en-GB" dirty="0"/>
              <a:t>Not clear what forms cyclones – normally requires environmental conditions plus a trigger event</a:t>
            </a:r>
          </a:p>
          <a:p>
            <a:r>
              <a:rPr lang="en-GB" dirty="0"/>
              <a:t>Maturity and movement are relatively well understood, and can be tracked and predicted.</a:t>
            </a:r>
          </a:p>
          <a:p>
            <a:r>
              <a:rPr lang="en-GB" dirty="0"/>
              <a:t>Forecasters can normally predict how many events will occur in a season – but not when or how big they will be.</a:t>
            </a:r>
          </a:p>
        </p:txBody>
      </p:sp>
    </p:spTree>
    <p:extLst>
      <p:ext uri="{BB962C8B-B14F-4D97-AF65-F5344CB8AC3E}">
        <p14:creationId xmlns:p14="http://schemas.microsoft.com/office/powerpoint/2010/main" val="3038104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Cyclogenesis (Musk, 1988), p46</a:t>
            </a:r>
          </a:p>
        </p:txBody>
      </p:sp>
      <p:sp>
        <p:nvSpPr>
          <p:cNvPr id="3" name="Content Placeholder 2"/>
          <p:cNvSpPr>
            <a:spLocks noGrp="1"/>
          </p:cNvSpPr>
          <p:nvPr>
            <p:ph idx="1"/>
          </p:nvPr>
        </p:nvSpPr>
        <p:spPr/>
        <p:txBody>
          <a:bodyPr>
            <a:normAutofit/>
          </a:bodyPr>
          <a:lstStyle/>
          <a:p>
            <a:r>
              <a:rPr lang="en-GB" dirty="0"/>
              <a:t>Ocean heat (normally regarded as over 26degC to depth of 50-75m)</a:t>
            </a:r>
          </a:p>
          <a:p>
            <a:r>
              <a:rPr lang="en-GB" dirty="0"/>
              <a:t>Large </a:t>
            </a:r>
            <a:r>
              <a:rPr lang="en-GB" dirty="0" err="1"/>
              <a:t>Coriolis</a:t>
            </a:r>
            <a:r>
              <a:rPr lang="en-GB" dirty="0"/>
              <a:t> force</a:t>
            </a:r>
          </a:p>
          <a:p>
            <a:r>
              <a:rPr lang="en-GB" dirty="0"/>
              <a:t>Air convergence in lower atmosphere</a:t>
            </a:r>
          </a:p>
          <a:p>
            <a:r>
              <a:rPr lang="en-GB" dirty="0"/>
              <a:t>Air divergence in upper atmosphere</a:t>
            </a:r>
          </a:p>
          <a:p>
            <a:r>
              <a:rPr lang="en-GB" dirty="0"/>
              <a:t>Unstable, humid air</a:t>
            </a:r>
          </a:p>
          <a:p>
            <a:r>
              <a:rPr lang="en-GB" dirty="0"/>
              <a:t>Disturbance in lower atmosphere circulation</a:t>
            </a:r>
          </a:p>
        </p:txBody>
      </p:sp>
    </p:spTree>
    <p:extLst>
      <p:ext uri="{BB962C8B-B14F-4D97-AF65-F5344CB8AC3E}">
        <p14:creationId xmlns:p14="http://schemas.microsoft.com/office/powerpoint/2010/main" val="132186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6463" t="14883" r="4717" b="16520"/>
          <a:stretch/>
        </p:blipFill>
        <p:spPr>
          <a:xfrm>
            <a:off x="105229" y="764704"/>
            <a:ext cx="8865658" cy="5112568"/>
          </a:xfrm>
          <a:prstGeom prst="rect">
            <a:avLst/>
          </a:prstGeom>
        </p:spPr>
      </p:pic>
    </p:spTree>
    <p:extLst>
      <p:ext uri="{BB962C8B-B14F-4D97-AF65-F5344CB8AC3E}">
        <p14:creationId xmlns:p14="http://schemas.microsoft.com/office/powerpoint/2010/main" val="2609430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err="1"/>
              <a:t>Cyclogenesis</a:t>
            </a:r>
            <a:r>
              <a:rPr lang="en-GB" dirty="0"/>
              <a:t> (Musk, 1988)</a:t>
            </a:r>
          </a:p>
        </p:txBody>
      </p:sp>
      <p:sp>
        <p:nvSpPr>
          <p:cNvPr id="3" name="Content Placeholder 2"/>
          <p:cNvSpPr>
            <a:spLocks noGrp="1"/>
          </p:cNvSpPr>
          <p:nvPr>
            <p:ph idx="1"/>
          </p:nvPr>
        </p:nvSpPr>
        <p:spPr/>
        <p:txBody>
          <a:bodyPr>
            <a:normAutofit fontScale="70000" lnSpcReduction="20000"/>
          </a:bodyPr>
          <a:lstStyle/>
          <a:p>
            <a:r>
              <a:rPr lang="en-GB" dirty="0"/>
              <a:t>Ocean heat (normally regarded as over 26degC to depth of 50-75m)</a:t>
            </a:r>
          </a:p>
          <a:p>
            <a:pPr lvl="1"/>
            <a:r>
              <a:rPr lang="en-GB" dirty="0"/>
              <a:t>Generates latent heat to drive condensation and convection. </a:t>
            </a:r>
          </a:p>
          <a:p>
            <a:pPr lvl="1"/>
            <a:r>
              <a:rPr lang="en-GB" dirty="0"/>
              <a:t>The source of a tropical cyclone’s power</a:t>
            </a:r>
          </a:p>
          <a:p>
            <a:r>
              <a:rPr lang="en-GB" dirty="0"/>
              <a:t>Large </a:t>
            </a:r>
            <a:r>
              <a:rPr lang="en-GB" dirty="0" err="1"/>
              <a:t>Coriolis</a:t>
            </a:r>
            <a:r>
              <a:rPr lang="en-GB" dirty="0"/>
              <a:t> force</a:t>
            </a:r>
          </a:p>
          <a:p>
            <a:pPr lvl="1"/>
            <a:r>
              <a:rPr lang="en-GB" dirty="0"/>
              <a:t>Provides the maximum rotation of air – high spinning force</a:t>
            </a:r>
          </a:p>
          <a:p>
            <a:pPr lvl="1"/>
            <a:r>
              <a:rPr lang="en-GB" dirty="0"/>
              <a:t>Fixes cyclones to a band 5-15 </a:t>
            </a:r>
            <a:r>
              <a:rPr lang="en-GB" dirty="0" err="1"/>
              <a:t>deg</a:t>
            </a:r>
            <a:r>
              <a:rPr lang="en-GB" dirty="0"/>
              <a:t> N/S of the equator</a:t>
            </a:r>
          </a:p>
          <a:p>
            <a:r>
              <a:rPr lang="en-GB" dirty="0"/>
              <a:t>Air convergence in lower atmosphere</a:t>
            </a:r>
          </a:p>
          <a:p>
            <a:pPr lvl="1"/>
            <a:r>
              <a:rPr lang="en-GB" dirty="0"/>
              <a:t>Creates the low pressure zone to start the storm formation</a:t>
            </a:r>
          </a:p>
          <a:p>
            <a:r>
              <a:rPr lang="en-GB" dirty="0"/>
              <a:t>Air divergence in upper atmosphere</a:t>
            </a:r>
          </a:p>
          <a:p>
            <a:pPr lvl="1"/>
            <a:r>
              <a:rPr lang="en-GB" dirty="0"/>
              <a:t>Creates high </a:t>
            </a:r>
            <a:r>
              <a:rPr lang="en-GB" dirty="0" err="1"/>
              <a:t>updraught</a:t>
            </a:r>
            <a:r>
              <a:rPr lang="en-GB" dirty="0"/>
              <a:t> through centre, and takes away heat</a:t>
            </a:r>
          </a:p>
          <a:p>
            <a:r>
              <a:rPr lang="en-GB" dirty="0"/>
              <a:t>Unstable, humid air</a:t>
            </a:r>
          </a:p>
          <a:p>
            <a:pPr lvl="1"/>
            <a:r>
              <a:rPr lang="en-GB" dirty="0"/>
              <a:t>Creates right conditions for latent heat generation</a:t>
            </a:r>
          </a:p>
          <a:p>
            <a:r>
              <a:rPr lang="en-GB" dirty="0"/>
              <a:t>Disturbance in lower atmosphere circulation</a:t>
            </a:r>
          </a:p>
          <a:p>
            <a:pPr lvl="1"/>
            <a:r>
              <a:rPr lang="en-GB" dirty="0"/>
              <a:t>A “trigger” event that starts it rotating</a:t>
            </a:r>
          </a:p>
        </p:txBody>
      </p:sp>
    </p:spTree>
    <p:extLst>
      <p:ext uri="{BB962C8B-B14F-4D97-AF65-F5344CB8AC3E}">
        <p14:creationId xmlns:p14="http://schemas.microsoft.com/office/powerpoint/2010/main" val="586833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Maturity &amp; Development (p48)</a:t>
            </a:r>
          </a:p>
        </p:txBody>
      </p:sp>
      <p:sp>
        <p:nvSpPr>
          <p:cNvPr id="3" name="Content Placeholder 2"/>
          <p:cNvSpPr>
            <a:spLocks noGrp="1"/>
          </p:cNvSpPr>
          <p:nvPr>
            <p:ph idx="1"/>
          </p:nvPr>
        </p:nvSpPr>
        <p:spPr/>
        <p:txBody>
          <a:bodyPr>
            <a:normAutofit fontScale="92500" lnSpcReduction="10000"/>
          </a:bodyPr>
          <a:lstStyle/>
          <a:p>
            <a:r>
              <a:rPr lang="en-GB" dirty="0"/>
              <a:t>Exists while the supply of latent heat continues to drive circulation.</a:t>
            </a:r>
          </a:p>
          <a:p>
            <a:r>
              <a:rPr lang="en-GB" dirty="0"/>
              <a:t>Mature cyclones have a central ‘eye’</a:t>
            </a:r>
          </a:p>
          <a:p>
            <a:r>
              <a:rPr lang="en-GB" dirty="0"/>
              <a:t>This is an area of relatively calm conditions, clearer skies, and higher </a:t>
            </a:r>
            <a:r>
              <a:rPr lang="en-GB" dirty="0" err="1"/>
              <a:t>temperatues</a:t>
            </a:r>
            <a:r>
              <a:rPr lang="en-GB" dirty="0"/>
              <a:t>.</a:t>
            </a:r>
          </a:p>
          <a:p>
            <a:r>
              <a:rPr lang="en-GB" dirty="0"/>
              <a:t>The edge of the eye is the most powerful part of the storm – wind speeds in excess of 300 km/h</a:t>
            </a:r>
          </a:p>
          <a:p>
            <a:r>
              <a:rPr lang="en-GB" dirty="0"/>
              <a:t>“Stadium effect” – where the cloud banks of the eye look like a stadium</a:t>
            </a:r>
          </a:p>
          <a:p>
            <a:endParaRPr lang="en-GB" dirty="0"/>
          </a:p>
        </p:txBody>
      </p:sp>
    </p:spTree>
    <p:extLst>
      <p:ext uri="{BB962C8B-B14F-4D97-AF65-F5344CB8AC3E}">
        <p14:creationId xmlns:p14="http://schemas.microsoft.com/office/powerpoint/2010/main" val="1904962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47" y="367553"/>
            <a:ext cx="8964706" cy="6122894"/>
          </a:xfrm>
          <a:prstGeom prst="rect">
            <a:avLst/>
          </a:prstGeom>
        </p:spPr>
      </p:pic>
    </p:spTree>
    <p:extLst>
      <p:ext uri="{BB962C8B-B14F-4D97-AF65-F5344CB8AC3E}">
        <p14:creationId xmlns:p14="http://schemas.microsoft.com/office/powerpoint/2010/main" val="2126628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466725"/>
            <a:ext cx="7924800" cy="5924550"/>
          </a:xfrm>
          <a:prstGeom prst="rect">
            <a:avLst/>
          </a:prstGeom>
        </p:spPr>
      </p:pic>
    </p:spTree>
    <p:extLst>
      <p:ext uri="{BB962C8B-B14F-4D97-AF65-F5344CB8AC3E}">
        <p14:creationId xmlns:p14="http://schemas.microsoft.com/office/powerpoint/2010/main" val="2265167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466725"/>
            <a:ext cx="7924800" cy="5924550"/>
          </a:xfrm>
          <a:prstGeom prst="rect">
            <a:avLst/>
          </a:prstGeom>
        </p:spPr>
      </p:pic>
    </p:spTree>
    <p:extLst>
      <p:ext uri="{BB962C8B-B14F-4D97-AF65-F5344CB8AC3E}">
        <p14:creationId xmlns:p14="http://schemas.microsoft.com/office/powerpoint/2010/main" val="2809192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Tree>
    <p:extLst>
      <p:ext uri="{BB962C8B-B14F-4D97-AF65-F5344CB8AC3E}">
        <p14:creationId xmlns:p14="http://schemas.microsoft.com/office/powerpoint/2010/main" val="1293681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16632"/>
            <a:ext cx="8856984" cy="6642738"/>
          </a:xfrm>
          <a:prstGeom prst="rect">
            <a:avLst/>
          </a:prstGeom>
        </p:spPr>
      </p:pic>
    </p:spTree>
    <p:extLst>
      <p:ext uri="{BB962C8B-B14F-4D97-AF65-F5344CB8AC3E}">
        <p14:creationId xmlns:p14="http://schemas.microsoft.com/office/powerpoint/2010/main" val="3939460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Death</a:t>
            </a:r>
          </a:p>
        </p:txBody>
      </p:sp>
      <p:sp>
        <p:nvSpPr>
          <p:cNvPr id="3" name="Content Placeholder 2"/>
          <p:cNvSpPr>
            <a:spLocks noGrp="1"/>
          </p:cNvSpPr>
          <p:nvPr>
            <p:ph idx="1"/>
          </p:nvPr>
        </p:nvSpPr>
        <p:spPr/>
        <p:txBody>
          <a:bodyPr>
            <a:normAutofit fontScale="85000" lnSpcReduction="10000"/>
          </a:bodyPr>
          <a:lstStyle/>
          <a:p>
            <a:r>
              <a:rPr lang="en-GB" dirty="0"/>
              <a:t>Loss of latent heat:</a:t>
            </a:r>
          </a:p>
          <a:p>
            <a:pPr lvl="1"/>
            <a:r>
              <a:rPr lang="en-GB" dirty="0"/>
              <a:t>If it goes too far north/south, the water cools</a:t>
            </a:r>
          </a:p>
          <a:p>
            <a:pPr lvl="1"/>
            <a:r>
              <a:rPr lang="en-GB" dirty="0"/>
              <a:t>If it goes over land, the heat source disappears</a:t>
            </a:r>
          </a:p>
          <a:p>
            <a:r>
              <a:rPr lang="en-GB" dirty="0" err="1"/>
              <a:t>Coriolis</a:t>
            </a:r>
            <a:r>
              <a:rPr lang="en-GB" dirty="0"/>
              <a:t> deflection:</a:t>
            </a:r>
          </a:p>
          <a:p>
            <a:pPr lvl="1"/>
            <a:r>
              <a:rPr lang="en-GB" dirty="0"/>
              <a:t>Too far north/south and it no longer has rotational power</a:t>
            </a:r>
          </a:p>
          <a:p>
            <a:r>
              <a:rPr lang="en-GB" dirty="0"/>
              <a:t>Steering high level winds &amp; atmospheric constraints:</a:t>
            </a:r>
          </a:p>
          <a:p>
            <a:pPr lvl="1"/>
            <a:r>
              <a:rPr lang="en-GB" dirty="0"/>
              <a:t>Fit within atmospheric circulation model – it can’t cross the ‘cell’ boundaries and the sub-tropical high region</a:t>
            </a:r>
          </a:p>
          <a:p>
            <a:r>
              <a:rPr lang="en-GB" dirty="0"/>
              <a:t>Speed of high level winds </a:t>
            </a:r>
          </a:p>
          <a:p>
            <a:pPr lvl="1"/>
            <a:r>
              <a:rPr lang="en-GB" dirty="0"/>
              <a:t>Controls how fast it crosses an ocean.</a:t>
            </a:r>
          </a:p>
        </p:txBody>
      </p:sp>
    </p:spTree>
    <p:extLst>
      <p:ext uri="{BB962C8B-B14F-4D97-AF65-F5344CB8AC3E}">
        <p14:creationId xmlns:p14="http://schemas.microsoft.com/office/powerpoint/2010/main" val="1175960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2F8446-899C-48E1-A4EF-7B3BF32B4AE6}"/>
              </a:ext>
            </a:extLst>
          </p:cNvPr>
          <p:cNvSpPr>
            <a:spLocks noGrp="1"/>
          </p:cNvSpPr>
          <p:nvPr>
            <p:ph type="title"/>
          </p:nvPr>
        </p:nvSpPr>
        <p:spPr/>
        <p:txBody>
          <a:bodyPr/>
          <a:lstStyle/>
          <a:p>
            <a:r>
              <a:rPr lang="en-GB" dirty="0"/>
              <a:t>Measuring tropical storms</a:t>
            </a:r>
          </a:p>
        </p:txBody>
      </p:sp>
      <p:sp>
        <p:nvSpPr>
          <p:cNvPr id="5" name="Text Placeholder 4">
            <a:extLst>
              <a:ext uri="{FF2B5EF4-FFF2-40B4-BE49-F238E27FC236}">
                <a16:creationId xmlns:a16="http://schemas.microsoft.com/office/drawing/2014/main" id="{142FA28F-0ECF-4DB4-BF0A-D7F94F5729F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960039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Tropical Revolving Storms</a:t>
            </a:r>
          </a:p>
        </p:txBody>
      </p:sp>
      <p:sp>
        <p:nvSpPr>
          <p:cNvPr id="3" name="Content Placeholder 2"/>
          <p:cNvSpPr>
            <a:spLocks noGrp="1"/>
          </p:cNvSpPr>
          <p:nvPr>
            <p:ph idx="1"/>
          </p:nvPr>
        </p:nvSpPr>
        <p:spPr/>
        <p:txBody>
          <a:bodyPr/>
          <a:lstStyle/>
          <a:p>
            <a:r>
              <a:rPr lang="en-GB" dirty="0"/>
              <a:t>Distribution – Spatial and Temporal</a:t>
            </a:r>
          </a:p>
          <a:p>
            <a:r>
              <a:rPr lang="en-GB" dirty="0"/>
              <a:t>Formation of Tropical Cyclones</a:t>
            </a:r>
          </a:p>
          <a:p>
            <a:r>
              <a:rPr lang="en-GB" dirty="0">
                <a:solidFill>
                  <a:schemeClr val="bg2">
                    <a:lumMod val="60000"/>
                    <a:lumOff val="40000"/>
                  </a:schemeClr>
                </a:solidFill>
              </a:rPr>
              <a:t>Principal Hazards</a:t>
            </a:r>
          </a:p>
          <a:p>
            <a:r>
              <a:rPr lang="en-GB" dirty="0"/>
              <a:t>Analysis Framework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What does a tropical storm bring?</a:t>
            </a:r>
          </a:p>
        </p:txBody>
      </p:sp>
      <p:sp>
        <p:nvSpPr>
          <p:cNvPr id="3" name="Content Placeholder 2"/>
          <p:cNvSpPr>
            <a:spLocks noGrp="1"/>
          </p:cNvSpPr>
          <p:nvPr>
            <p:ph idx="1"/>
          </p:nvPr>
        </p:nvSpPr>
        <p:spPr/>
        <p:txBody>
          <a:bodyPr/>
          <a:lstStyle/>
          <a:p>
            <a:r>
              <a:rPr lang="en-GB" dirty="0"/>
              <a:t>Low pressure</a:t>
            </a:r>
          </a:p>
          <a:p>
            <a:r>
              <a:rPr lang="en-GB" dirty="0"/>
              <a:t>High winds</a:t>
            </a:r>
          </a:p>
          <a:p>
            <a:r>
              <a:rPr lang="en-GB" dirty="0"/>
              <a:t>Intense rainfall</a:t>
            </a:r>
          </a:p>
          <a:p>
            <a:endParaRPr lang="en-GB" dirty="0"/>
          </a:p>
          <a:p>
            <a:r>
              <a:rPr lang="en-GB" dirty="0"/>
              <a:t>Every year about 70-75 storms develop; of which about 50 will become classified as tropical revolving storms.</a:t>
            </a:r>
          </a:p>
          <a:p>
            <a:r>
              <a:rPr lang="en-GB" dirty="0"/>
              <a:t>They will then be </a:t>
            </a:r>
            <a:r>
              <a:rPr lang="en-GB" dirty="0">
                <a:hlinkClick r:id="rId2"/>
              </a:rPr>
              <a:t>given a name.</a:t>
            </a:r>
            <a:r>
              <a:rPr lang="en-GB" dirty="0"/>
              <a:t> </a:t>
            </a:r>
          </a:p>
        </p:txBody>
      </p:sp>
    </p:spTree>
    <p:extLst>
      <p:ext uri="{BB962C8B-B14F-4D97-AF65-F5344CB8AC3E}">
        <p14:creationId xmlns:p14="http://schemas.microsoft.com/office/powerpoint/2010/main" val="1382971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Measuring tropical cyclones</a:t>
            </a:r>
          </a:p>
        </p:txBody>
      </p:sp>
      <p:sp>
        <p:nvSpPr>
          <p:cNvPr id="3" name="Content Placeholder 2"/>
          <p:cNvSpPr>
            <a:spLocks noGrp="1"/>
          </p:cNvSpPr>
          <p:nvPr>
            <p:ph idx="1"/>
          </p:nvPr>
        </p:nvSpPr>
        <p:spPr/>
        <p:txBody>
          <a:bodyPr/>
          <a:lstStyle/>
          <a:p>
            <a:r>
              <a:rPr lang="en-GB" dirty="0"/>
              <a:t>Storms are measured using the </a:t>
            </a:r>
            <a:r>
              <a:rPr lang="en-GB" dirty="0" err="1"/>
              <a:t>Saffir</a:t>
            </a:r>
            <a:r>
              <a:rPr lang="en-GB" dirty="0"/>
              <a:t>-Simpson scale</a:t>
            </a:r>
          </a:p>
          <a:p>
            <a:r>
              <a:rPr lang="en-GB" dirty="0"/>
              <a:t>It combines physical features with potential impact on humans</a:t>
            </a:r>
          </a:p>
          <a:p>
            <a:r>
              <a:rPr lang="en-GB" dirty="0"/>
              <a:t>Five levels (categories) of storm strength.</a:t>
            </a:r>
          </a:p>
          <a:p>
            <a:r>
              <a:rPr lang="en-GB" dirty="0"/>
              <a:t>Uses central pressure, wind speed, storm surge, and damage potential</a:t>
            </a:r>
          </a:p>
        </p:txBody>
      </p:sp>
    </p:spTree>
    <p:extLst>
      <p:ext uri="{BB962C8B-B14F-4D97-AF65-F5344CB8AC3E}">
        <p14:creationId xmlns:p14="http://schemas.microsoft.com/office/powerpoint/2010/main" val="2632189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The </a:t>
            </a:r>
            <a:r>
              <a:rPr lang="en-GB" dirty="0" err="1"/>
              <a:t>Saffir</a:t>
            </a:r>
            <a:r>
              <a:rPr lang="en-GB" dirty="0"/>
              <a:t>-Simpson Scale</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7505"/>
          <a:stretch/>
        </p:blipFill>
        <p:spPr>
          <a:xfrm>
            <a:off x="323528" y="1556792"/>
            <a:ext cx="8568952" cy="5082466"/>
          </a:xfrm>
        </p:spPr>
      </p:pic>
    </p:spTree>
    <p:extLst>
      <p:ext uri="{BB962C8B-B14F-4D97-AF65-F5344CB8AC3E}">
        <p14:creationId xmlns:p14="http://schemas.microsoft.com/office/powerpoint/2010/main" val="3701159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7504" y="116631"/>
            <a:ext cx="8856984" cy="6597913"/>
          </a:xfrm>
        </p:spPr>
      </p:pic>
    </p:spTree>
    <p:extLst>
      <p:ext uri="{BB962C8B-B14F-4D97-AF65-F5344CB8AC3E}">
        <p14:creationId xmlns:p14="http://schemas.microsoft.com/office/powerpoint/2010/main" val="1817688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41C4-DDEF-4B9B-A2F8-AFC213E7C0FC}"/>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2EBF0798-F386-4BD0-8DBE-757C17292A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0"/>
            <a:ext cx="6984776" cy="6853812"/>
          </a:xfrm>
        </p:spPr>
      </p:pic>
    </p:spTree>
    <p:extLst>
      <p:ext uri="{BB962C8B-B14F-4D97-AF65-F5344CB8AC3E}">
        <p14:creationId xmlns:p14="http://schemas.microsoft.com/office/powerpoint/2010/main" val="3110331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003DE5-A66B-4A63-9E47-7F78A5343CC4}"/>
              </a:ext>
            </a:extLst>
          </p:cNvPr>
          <p:cNvSpPr>
            <a:spLocks noGrp="1"/>
          </p:cNvSpPr>
          <p:nvPr>
            <p:ph type="title"/>
          </p:nvPr>
        </p:nvSpPr>
        <p:spPr/>
        <p:txBody>
          <a:bodyPr/>
          <a:lstStyle/>
          <a:p>
            <a:r>
              <a:rPr lang="en-GB" dirty="0"/>
              <a:t>Hazards of </a:t>
            </a:r>
            <a:r>
              <a:rPr lang="en-GB" dirty="0" err="1"/>
              <a:t>trs</a:t>
            </a:r>
            <a:r>
              <a:rPr lang="en-GB" dirty="0"/>
              <a:t> (p50-51)</a:t>
            </a:r>
          </a:p>
        </p:txBody>
      </p:sp>
      <p:sp>
        <p:nvSpPr>
          <p:cNvPr id="5" name="Text Placeholder 4">
            <a:extLst>
              <a:ext uri="{FF2B5EF4-FFF2-40B4-BE49-F238E27FC236}">
                <a16:creationId xmlns:a16="http://schemas.microsoft.com/office/drawing/2014/main" id="{51F61933-0F8C-4342-A577-EEE68878CD1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736090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Principal Hazards</a:t>
            </a:r>
          </a:p>
        </p:txBody>
      </p:sp>
      <p:pic>
        <p:nvPicPr>
          <p:cNvPr id="9" name="Picture 2" descr="C:\Users\David\Desktop\Scan10002.BMP"/>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1268760"/>
            <a:ext cx="5604285" cy="5351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360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Principal Hazards</a:t>
            </a:r>
          </a:p>
        </p:txBody>
      </p:sp>
      <p:sp>
        <p:nvSpPr>
          <p:cNvPr id="3" name="Content Placeholder 2"/>
          <p:cNvSpPr>
            <a:spLocks noGrp="1"/>
          </p:cNvSpPr>
          <p:nvPr>
            <p:ph idx="1"/>
          </p:nvPr>
        </p:nvSpPr>
        <p:spPr/>
        <p:txBody>
          <a:bodyPr>
            <a:normAutofit fontScale="77500" lnSpcReduction="20000"/>
          </a:bodyPr>
          <a:lstStyle/>
          <a:p>
            <a:r>
              <a:rPr lang="en-GB" dirty="0"/>
              <a:t>Winds</a:t>
            </a:r>
          </a:p>
          <a:p>
            <a:pPr lvl="1"/>
            <a:r>
              <a:rPr lang="en-GB" dirty="0"/>
              <a:t>In excess of 150km/h, up to 300 km/h</a:t>
            </a:r>
          </a:p>
          <a:p>
            <a:pPr lvl="1"/>
            <a:r>
              <a:rPr lang="en-GB" dirty="0"/>
              <a:t>Collapse buildings, damage infrastructure</a:t>
            </a:r>
          </a:p>
          <a:p>
            <a:pPr lvl="1"/>
            <a:r>
              <a:rPr lang="en-GB" dirty="0"/>
              <a:t>Debris role</a:t>
            </a:r>
          </a:p>
          <a:p>
            <a:r>
              <a:rPr lang="en-GB" dirty="0"/>
              <a:t>Heavy rainfall</a:t>
            </a:r>
          </a:p>
          <a:p>
            <a:pPr lvl="1"/>
            <a:r>
              <a:rPr lang="en-GB" dirty="0"/>
              <a:t>Often more than 100mm in a day</a:t>
            </a:r>
          </a:p>
          <a:p>
            <a:pPr lvl="1"/>
            <a:r>
              <a:rPr lang="en-GB" dirty="0"/>
              <a:t>Severe flooding – secondary effects of landslides and mudslides</a:t>
            </a:r>
          </a:p>
          <a:p>
            <a:pPr lvl="1"/>
            <a:r>
              <a:rPr lang="en-GB" dirty="0"/>
              <a:t>Areas of particularly high relief have recorded up to 700mm/day</a:t>
            </a:r>
          </a:p>
          <a:p>
            <a:r>
              <a:rPr lang="en-GB" dirty="0"/>
              <a:t>Storm surge</a:t>
            </a:r>
          </a:p>
          <a:p>
            <a:pPr lvl="1"/>
            <a:r>
              <a:rPr lang="en-GB" dirty="0"/>
              <a:t>Combines high winds and extreme low pressure to generate a big wave ahead of the storm</a:t>
            </a:r>
          </a:p>
          <a:p>
            <a:pPr lvl="1"/>
            <a:r>
              <a:rPr lang="en-GB" dirty="0"/>
              <a:t>Flood low lying coastal areas – extend far inland</a:t>
            </a:r>
          </a:p>
          <a:p>
            <a:pPr lvl="1"/>
            <a:r>
              <a:rPr lang="en-GB" dirty="0"/>
              <a:t>Secondary effects – saline contamination</a:t>
            </a:r>
          </a:p>
        </p:txBody>
      </p:sp>
    </p:spTree>
    <p:extLst>
      <p:ext uri="{BB962C8B-B14F-4D97-AF65-F5344CB8AC3E}">
        <p14:creationId xmlns:p14="http://schemas.microsoft.com/office/powerpoint/2010/main" val="236947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Vulnerability</a:t>
            </a:r>
          </a:p>
        </p:txBody>
      </p:sp>
      <p:sp>
        <p:nvSpPr>
          <p:cNvPr id="3" name="Content Placeholder 2"/>
          <p:cNvSpPr>
            <a:spLocks noGrp="1"/>
          </p:cNvSpPr>
          <p:nvPr>
            <p:ph idx="1"/>
          </p:nvPr>
        </p:nvSpPr>
        <p:spPr/>
        <p:txBody>
          <a:bodyPr>
            <a:normAutofit fontScale="92500" lnSpcReduction="10000"/>
          </a:bodyPr>
          <a:lstStyle/>
          <a:p>
            <a:r>
              <a:rPr lang="en-GB" dirty="0"/>
              <a:t>Physical Factors</a:t>
            </a:r>
          </a:p>
          <a:p>
            <a:pPr lvl="1"/>
            <a:r>
              <a:rPr lang="en-GB" dirty="0"/>
              <a:t>Intensity of the storm</a:t>
            </a:r>
          </a:p>
          <a:p>
            <a:pPr lvl="1"/>
            <a:r>
              <a:rPr lang="en-GB" dirty="0"/>
              <a:t>Speed of movement (length of time over sea builds up more power)</a:t>
            </a:r>
          </a:p>
          <a:p>
            <a:pPr lvl="1"/>
            <a:r>
              <a:rPr lang="en-GB" dirty="0"/>
              <a:t>Distance of area from the sea</a:t>
            </a:r>
          </a:p>
          <a:p>
            <a:pPr lvl="1"/>
            <a:r>
              <a:rPr lang="en-GB" dirty="0"/>
              <a:t>Physical geography of coastal area</a:t>
            </a:r>
          </a:p>
          <a:p>
            <a:r>
              <a:rPr lang="en-GB" dirty="0"/>
              <a:t>Human Factors</a:t>
            </a:r>
          </a:p>
          <a:p>
            <a:pPr lvl="1"/>
            <a:r>
              <a:rPr lang="en-GB" dirty="0"/>
              <a:t>Prediction and management of warnings</a:t>
            </a:r>
          </a:p>
          <a:p>
            <a:pPr lvl="1"/>
            <a:r>
              <a:rPr lang="en-GB" dirty="0"/>
              <a:t>Community preparation - poverty?</a:t>
            </a:r>
          </a:p>
          <a:p>
            <a:pPr lvl="1"/>
            <a:r>
              <a:rPr lang="en-GB" dirty="0"/>
              <a:t>Evacuation plans</a:t>
            </a:r>
          </a:p>
        </p:txBody>
      </p:sp>
    </p:spTree>
    <p:extLst>
      <p:ext uri="{BB962C8B-B14F-4D97-AF65-F5344CB8AC3E}">
        <p14:creationId xmlns:p14="http://schemas.microsoft.com/office/powerpoint/2010/main" val="4137610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0779-E372-4945-A877-443EC0C4229A}"/>
              </a:ext>
            </a:extLst>
          </p:cNvPr>
          <p:cNvSpPr>
            <a:spLocks noGrp="1"/>
          </p:cNvSpPr>
          <p:nvPr>
            <p:ph type="title"/>
          </p:nvPr>
        </p:nvSpPr>
        <p:spPr/>
        <p:txBody>
          <a:bodyPr/>
          <a:lstStyle/>
          <a:p>
            <a:pPr algn="l"/>
            <a:r>
              <a:rPr lang="en-GB" dirty="0"/>
              <a:t>Reflection</a:t>
            </a:r>
          </a:p>
        </p:txBody>
      </p:sp>
      <p:sp>
        <p:nvSpPr>
          <p:cNvPr id="3" name="Content Placeholder 2">
            <a:extLst>
              <a:ext uri="{FF2B5EF4-FFF2-40B4-BE49-F238E27FC236}">
                <a16:creationId xmlns:a16="http://schemas.microsoft.com/office/drawing/2014/main" id="{FC0B6C4C-A38E-42B3-A82D-C144F9B480BA}"/>
              </a:ext>
            </a:extLst>
          </p:cNvPr>
          <p:cNvSpPr>
            <a:spLocks noGrp="1"/>
          </p:cNvSpPr>
          <p:nvPr>
            <p:ph idx="1"/>
          </p:nvPr>
        </p:nvSpPr>
        <p:spPr/>
        <p:txBody>
          <a:bodyPr/>
          <a:lstStyle/>
          <a:p>
            <a:r>
              <a:rPr lang="en-GB" dirty="0"/>
              <a:t>How does this compare to other hazards?</a:t>
            </a:r>
          </a:p>
          <a:p>
            <a:endParaRPr lang="en-GB" dirty="0"/>
          </a:p>
          <a:p>
            <a:r>
              <a:rPr lang="en-GB" dirty="0"/>
              <a:t>Relatively high predictability – why?</a:t>
            </a:r>
          </a:p>
          <a:p>
            <a:r>
              <a:rPr lang="en-GB" dirty="0"/>
              <a:t>Relatively high variability of risk depending on the scale of the storm – why? </a:t>
            </a:r>
          </a:p>
          <a:p>
            <a:r>
              <a:rPr lang="en-GB" dirty="0"/>
              <a:t>Relatively complex hazard to identify exact risk – why?</a:t>
            </a:r>
          </a:p>
        </p:txBody>
      </p:sp>
    </p:spTree>
    <p:extLst>
      <p:ext uri="{BB962C8B-B14F-4D97-AF65-F5344CB8AC3E}">
        <p14:creationId xmlns:p14="http://schemas.microsoft.com/office/powerpoint/2010/main" val="1224551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Potential Management (p51)</a:t>
            </a:r>
          </a:p>
        </p:txBody>
      </p:sp>
      <p:sp>
        <p:nvSpPr>
          <p:cNvPr id="3" name="Content Placeholder 2"/>
          <p:cNvSpPr>
            <a:spLocks noGrp="1"/>
          </p:cNvSpPr>
          <p:nvPr>
            <p:ph idx="1"/>
          </p:nvPr>
        </p:nvSpPr>
        <p:spPr/>
        <p:txBody>
          <a:bodyPr>
            <a:normAutofit fontScale="70000" lnSpcReduction="20000"/>
          </a:bodyPr>
          <a:lstStyle/>
          <a:p>
            <a:r>
              <a:rPr lang="en-GB" dirty="0"/>
              <a:t>Prediction &amp; Warning</a:t>
            </a:r>
          </a:p>
          <a:p>
            <a:pPr lvl="1"/>
            <a:r>
              <a:rPr lang="en-GB" dirty="0"/>
              <a:t>Role of NHC/NOAA – key role of development</a:t>
            </a:r>
          </a:p>
          <a:p>
            <a:pPr lvl="1"/>
            <a:r>
              <a:rPr lang="en-GB" dirty="0"/>
              <a:t>Cost of getting warnings wrong</a:t>
            </a:r>
          </a:p>
          <a:p>
            <a:r>
              <a:rPr lang="en-GB" dirty="0"/>
              <a:t>Community preparedness</a:t>
            </a:r>
          </a:p>
          <a:p>
            <a:r>
              <a:rPr lang="en-GB" dirty="0"/>
              <a:t>Land use planning</a:t>
            </a:r>
          </a:p>
          <a:p>
            <a:pPr lvl="1"/>
            <a:r>
              <a:rPr lang="en-GB" dirty="0"/>
              <a:t>Coastal zone limited development – minimises storm surge issues</a:t>
            </a:r>
          </a:p>
          <a:p>
            <a:r>
              <a:rPr lang="en-GB" dirty="0"/>
              <a:t>Hazard resistant design</a:t>
            </a:r>
          </a:p>
          <a:p>
            <a:pPr lvl="1"/>
            <a:r>
              <a:rPr lang="en-GB" dirty="0"/>
              <a:t>Building design</a:t>
            </a:r>
          </a:p>
          <a:p>
            <a:pPr lvl="1"/>
            <a:r>
              <a:rPr lang="en-GB" dirty="0"/>
              <a:t>Coastal defence (Sea wall)</a:t>
            </a:r>
          </a:p>
          <a:p>
            <a:r>
              <a:rPr lang="en-GB" dirty="0"/>
              <a:t>Modifying the loss</a:t>
            </a:r>
          </a:p>
          <a:p>
            <a:pPr lvl="1"/>
            <a:r>
              <a:rPr lang="en-GB" dirty="0"/>
              <a:t>Insurance claims</a:t>
            </a:r>
          </a:p>
          <a:p>
            <a:pPr lvl="1"/>
            <a:r>
              <a:rPr lang="en-GB" dirty="0"/>
              <a:t>Aid and provision</a:t>
            </a:r>
          </a:p>
        </p:txBody>
      </p:sp>
    </p:spTree>
    <p:extLst>
      <p:ext uri="{BB962C8B-B14F-4D97-AF65-F5344CB8AC3E}">
        <p14:creationId xmlns:p14="http://schemas.microsoft.com/office/powerpoint/2010/main" val="1587378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this designed to do?</a:t>
            </a:r>
          </a:p>
        </p:txBody>
      </p:sp>
      <p:sp>
        <p:nvSpPr>
          <p:cNvPr id="3" name="Content Placeholder 2"/>
          <p:cNvSpPr>
            <a:spLocks noGrp="1"/>
          </p:cNvSpPr>
          <p:nvPr>
            <p:ph idx="1"/>
          </p:nvPr>
        </p:nvSpPr>
        <p:spPr/>
        <p:txBody>
          <a:bodyPr/>
          <a:lstStyle/>
          <a:p>
            <a:endParaRPr lang="en-GB"/>
          </a:p>
        </p:txBody>
      </p:sp>
      <p:pic>
        <p:nvPicPr>
          <p:cNvPr id="164866" name="Picture 2"/>
          <p:cNvPicPr>
            <a:picLocks noChangeAspect="1" noChangeArrowheads="1"/>
          </p:cNvPicPr>
          <p:nvPr/>
        </p:nvPicPr>
        <p:blipFill>
          <a:blip r:embed="rId2" cstate="print"/>
          <a:srcRect l="6497" t="31086" r="37985" b="16497"/>
          <a:stretch>
            <a:fillRect/>
          </a:stretch>
        </p:blipFill>
        <p:spPr bwMode="auto">
          <a:xfrm>
            <a:off x="1547664" y="1268760"/>
            <a:ext cx="7128792" cy="5384513"/>
          </a:xfrm>
          <a:prstGeom prst="rect">
            <a:avLst/>
          </a:prstGeom>
          <a:noFill/>
          <a:ln w="9525">
            <a:noFill/>
            <a:miter lim="800000"/>
            <a:headEnd/>
            <a:tailEnd/>
          </a:ln>
        </p:spPr>
      </p:pic>
    </p:spTree>
    <p:extLst>
      <p:ext uri="{BB962C8B-B14F-4D97-AF65-F5344CB8AC3E}">
        <p14:creationId xmlns:p14="http://schemas.microsoft.com/office/powerpoint/2010/main" val="16530178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are these bags for?</a:t>
            </a:r>
          </a:p>
        </p:txBody>
      </p:sp>
      <p:sp>
        <p:nvSpPr>
          <p:cNvPr id="3" name="Content Placeholder 2"/>
          <p:cNvSpPr>
            <a:spLocks noGrp="1"/>
          </p:cNvSpPr>
          <p:nvPr>
            <p:ph idx="1"/>
          </p:nvPr>
        </p:nvSpPr>
        <p:spPr/>
        <p:txBody>
          <a:bodyPr/>
          <a:lstStyle/>
          <a:p>
            <a:endParaRPr lang="en-GB"/>
          </a:p>
        </p:txBody>
      </p:sp>
      <p:pic>
        <p:nvPicPr>
          <p:cNvPr id="165890" name="Picture 2" descr="http://media.nola.com/hurricane_impact/photo/tropical-storm-don-sandbagsjpg-bcc571c299814557.jpg"/>
          <p:cNvPicPr>
            <a:picLocks noChangeAspect="1" noChangeArrowheads="1"/>
          </p:cNvPicPr>
          <p:nvPr/>
        </p:nvPicPr>
        <p:blipFill>
          <a:blip r:embed="rId2" cstate="print"/>
          <a:srcRect/>
          <a:stretch>
            <a:fillRect/>
          </a:stretch>
        </p:blipFill>
        <p:spPr bwMode="auto">
          <a:xfrm>
            <a:off x="1187624" y="1412776"/>
            <a:ext cx="7776864" cy="5157891"/>
          </a:xfrm>
          <a:prstGeom prst="rect">
            <a:avLst/>
          </a:prstGeom>
          <a:noFill/>
        </p:spPr>
      </p:pic>
    </p:spTree>
    <p:extLst>
      <p:ext uri="{BB962C8B-B14F-4D97-AF65-F5344CB8AC3E}">
        <p14:creationId xmlns:p14="http://schemas.microsoft.com/office/powerpoint/2010/main" val="19869927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Why are these windows covered?</a:t>
            </a:r>
          </a:p>
        </p:txBody>
      </p:sp>
      <p:sp>
        <p:nvSpPr>
          <p:cNvPr id="3" name="Content Placeholder 2"/>
          <p:cNvSpPr>
            <a:spLocks noGrp="1"/>
          </p:cNvSpPr>
          <p:nvPr>
            <p:ph idx="1"/>
          </p:nvPr>
        </p:nvSpPr>
        <p:spPr/>
        <p:txBody>
          <a:bodyPr/>
          <a:lstStyle/>
          <a:p>
            <a:endParaRPr lang="en-GB"/>
          </a:p>
        </p:txBody>
      </p:sp>
      <p:pic>
        <p:nvPicPr>
          <p:cNvPr id="166914" name="Picture 2" descr="http://www.dannylipford.com/images/article/fabric-storm-panels-hurricane-protection-3.jpg"/>
          <p:cNvPicPr>
            <a:picLocks noChangeAspect="1" noChangeArrowheads="1"/>
          </p:cNvPicPr>
          <p:nvPr/>
        </p:nvPicPr>
        <p:blipFill>
          <a:blip r:embed="rId2" cstate="print"/>
          <a:srcRect/>
          <a:stretch>
            <a:fillRect/>
          </a:stretch>
        </p:blipFill>
        <p:spPr bwMode="auto">
          <a:xfrm>
            <a:off x="1259632" y="1628800"/>
            <a:ext cx="7704856" cy="4532268"/>
          </a:xfrm>
          <a:prstGeom prst="rect">
            <a:avLst/>
          </a:prstGeom>
          <a:noFill/>
        </p:spPr>
      </p:pic>
    </p:spTree>
    <p:extLst>
      <p:ext uri="{BB962C8B-B14F-4D97-AF65-F5344CB8AC3E}">
        <p14:creationId xmlns:p14="http://schemas.microsoft.com/office/powerpoint/2010/main" val="1533486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Why is this building designed in this particular way?</a:t>
            </a:r>
          </a:p>
        </p:txBody>
      </p:sp>
      <p:sp>
        <p:nvSpPr>
          <p:cNvPr id="3" name="Content Placeholder 2"/>
          <p:cNvSpPr>
            <a:spLocks noGrp="1"/>
          </p:cNvSpPr>
          <p:nvPr>
            <p:ph idx="1"/>
          </p:nvPr>
        </p:nvSpPr>
        <p:spPr/>
        <p:txBody>
          <a:bodyPr/>
          <a:lstStyle/>
          <a:p>
            <a:endParaRPr lang="en-GB"/>
          </a:p>
        </p:txBody>
      </p:sp>
      <p:pic>
        <p:nvPicPr>
          <p:cNvPr id="4" name="Picture 7" descr="bangladesh"/>
          <p:cNvPicPr>
            <a:picLocks noChangeAspect="1" noChangeArrowheads="1"/>
          </p:cNvPicPr>
          <p:nvPr/>
        </p:nvPicPr>
        <p:blipFill>
          <a:blip r:embed="rId2" cstate="print"/>
          <a:srcRect/>
          <a:stretch>
            <a:fillRect/>
          </a:stretch>
        </p:blipFill>
        <p:spPr bwMode="auto">
          <a:xfrm>
            <a:off x="1259632" y="1412776"/>
            <a:ext cx="7632848" cy="5156148"/>
          </a:xfrm>
          <a:prstGeom prst="rect">
            <a:avLst/>
          </a:prstGeom>
          <a:noFill/>
        </p:spPr>
      </p:pic>
    </p:spTree>
    <p:extLst>
      <p:ext uri="{BB962C8B-B14F-4D97-AF65-F5344CB8AC3E}">
        <p14:creationId xmlns:p14="http://schemas.microsoft.com/office/powerpoint/2010/main" val="180132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A3363-B0C0-4F68-A0F8-5188DB26E875}"/>
              </a:ext>
            </a:extLst>
          </p:cNvPr>
          <p:cNvSpPr>
            <a:spLocks noGrp="1"/>
          </p:cNvSpPr>
          <p:nvPr>
            <p:ph type="title"/>
          </p:nvPr>
        </p:nvSpPr>
        <p:spPr/>
        <p:txBody>
          <a:bodyPr/>
          <a:lstStyle/>
          <a:p>
            <a:r>
              <a:rPr lang="en-GB" dirty="0"/>
              <a:t>Case study: hurricanes in the USA (Katrina onwards, p52-53)</a:t>
            </a:r>
          </a:p>
        </p:txBody>
      </p:sp>
      <p:sp>
        <p:nvSpPr>
          <p:cNvPr id="3" name="Text Placeholder 2">
            <a:extLst>
              <a:ext uri="{FF2B5EF4-FFF2-40B4-BE49-F238E27FC236}">
                <a16:creationId xmlns:a16="http://schemas.microsoft.com/office/drawing/2014/main" id="{0BCADE35-5BDD-4D0B-8211-260E479391F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48404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95A57-F045-40FD-A342-AE816FC62BC1}"/>
              </a:ext>
            </a:extLst>
          </p:cNvPr>
          <p:cNvSpPr>
            <a:spLocks noGrp="1"/>
          </p:cNvSpPr>
          <p:nvPr>
            <p:ph type="title"/>
          </p:nvPr>
        </p:nvSpPr>
        <p:spPr/>
        <p:txBody>
          <a:bodyPr/>
          <a:lstStyle/>
          <a:p>
            <a:pPr algn="l"/>
            <a:r>
              <a:rPr lang="en-GB" dirty="0"/>
              <a:t>Reading</a:t>
            </a:r>
          </a:p>
        </p:txBody>
      </p:sp>
      <p:sp>
        <p:nvSpPr>
          <p:cNvPr id="5" name="Content Placeholder 4">
            <a:extLst>
              <a:ext uri="{FF2B5EF4-FFF2-40B4-BE49-F238E27FC236}">
                <a16:creationId xmlns:a16="http://schemas.microsoft.com/office/drawing/2014/main" id="{A58C8DD1-8F57-41D9-AC82-87231CC080DF}"/>
              </a:ext>
            </a:extLst>
          </p:cNvPr>
          <p:cNvSpPr>
            <a:spLocks noGrp="1"/>
          </p:cNvSpPr>
          <p:nvPr>
            <p:ph idx="1"/>
          </p:nvPr>
        </p:nvSpPr>
        <p:spPr/>
        <p:txBody>
          <a:bodyPr>
            <a:normAutofit fontScale="92500" lnSpcReduction="20000"/>
          </a:bodyPr>
          <a:lstStyle/>
          <a:p>
            <a:r>
              <a:rPr lang="en-GB" dirty="0"/>
              <a:t>Content on Teams File and Firefly page – look at the hazard </a:t>
            </a:r>
            <a:r>
              <a:rPr lang="en-GB" dirty="0" err="1"/>
              <a:t>Geofiles</a:t>
            </a:r>
            <a:r>
              <a:rPr lang="en-GB" dirty="0"/>
              <a:t>, case study detail and videos if you want to</a:t>
            </a:r>
          </a:p>
          <a:p>
            <a:r>
              <a:rPr lang="en-GB" dirty="0"/>
              <a:t>What are the key details that we take away from Hurricane Katrina? </a:t>
            </a:r>
          </a:p>
          <a:p>
            <a:pPr lvl="1"/>
            <a:r>
              <a:rPr lang="en-GB" dirty="0"/>
              <a:t>What were the main lessons </a:t>
            </a:r>
            <a:r>
              <a:rPr lang="en-GB" i="1" dirty="0"/>
              <a:t>to learn</a:t>
            </a:r>
            <a:r>
              <a:rPr lang="en-GB" dirty="0"/>
              <a:t> for the USA?</a:t>
            </a:r>
          </a:p>
          <a:p>
            <a:r>
              <a:rPr lang="en-GB" dirty="0"/>
              <a:t>Look up Hurricane Isaac (2012) and Florence (2018) – the “wettest from the standpoint of water”</a:t>
            </a:r>
          </a:p>
          <a:p>
            <a:pPr lvl="1"/>
            <a:r>
              <a:rPr lang="en-GB" dirty="0"/>
              <a:t>What does this tell you about the key ability of learning lessons?</a:t>
            </a:r>
          </a:p>
        </p:txBody>
      </p:sp>
    </p:spTree>
    <p:extLst>
      <p:ext uri="{BB962C8B-B14F-4D97-AF65-F5344CB8AC3E}">
        <p14:creationId xmlns:p14="http://schemas.microsoft.com/office/powerpoint/2010/main" val="25766117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23389-8744-4FF4-AE31-F800763A9836}"/>
              </a:ext>
            </a:extLst>
          </p:cNvPr>
          <p:cNvSpPr>
            <a:spLocks noGrp="1"/>
          </p:cNvSpPr>
          <p:nvPr>
            <p:ph type="title"/>
          </p:nvPr>
        </p:nvSpPr>
        <p:spPr/>
        <p:txBody>
          <a:bodyPr/>
          <a:lstStyle/>
          <a:p>
            <a:r>
              <a:rPr lang="en-GB" dirty="0"/>
              <a:t>Case study: cyclone </a:t>
            </a:r>
            <a:r>
              <a:rPr lang="en-GB" dirty="0" err="1"/>
              <a:t>nargis</a:t>
            </a:r>
            <a:r>
              <a:rPr lang="en-GB" dirty="0"/>
              <a:t> (p54)</a:t>
            </a:r>
          </a:p>
        </p:txBody>
      </p:sp>
      <p:sp>
        <p:nvSpPr>
          <p:cNvPr id="3" name="Text Placeholder 2">
            <a:extLst>
              <a:ext uri="{FF2B5EF4-FFF2-40B4-BE49-F238E27FC236}">
                <a16:creationId xmlns:a16="http://schemas.microsoft.com/office/drawing/2014/main" id="{535AF01D-107B-4743-B271-3381CBF3B04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943319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F1B68F-C627-4924-8B15-51E345726731}"/>
              </a:ext>
            </a:extLst>
          </p:cNvPr>
          <p:cNvSpPr>
            <a:spLocks noGrp="1"/>
          </p:cNvSpPr>
          <p:nvPr>
            <p:ph type="title"/>
          </p:nvPr>
        </p:nvSpPr>
        <p:spPr/>
        <p:txBody>
          <a:bodyPr/>
          <a:lstStyle/>
          <a:p>
            <a:pPr algn="l"/>
            <a:r>
              <a:rPr lang="en-GB" dirty="0"/>
              <a:t>Reading</a:t>
            </a:r>
          </a:p>
        </p:txBody>
      </p:sp>
      <p:sp>
        <p:nvSpPr>
          <p:cNvPr id="5" name="Content Placeholder 4">
            <a:extLst>
              <a:ext uri="{FF2B5EF4-FFF2-40B4-BE49-F238E27FC236}">
                <a16:creationId xmlns:a16="http://schemas.microsoft.com/office/drawing/2014/main" id="{C4CCBC16-798C-4CBE-AEC5-03EDE03FE80D}"/>
              </a:ext>
            </a:extLst>
          </p:cNvPr>
          <p:cNvSpPr>
            <a:spLocks noGrp="1"/>
          </p:cNvSpPr>
          <p:nvPr>
            <p:ph idx="1"/>
          </p:nvPr>
        </p:nvSpPr>
        <p:spPr/>
        <p:txBody>
          <a:bodyPr/>
          <a:lstStyle/>
          <a:p>
            <a:r>
              <a:rPr lang="en-GB" dirty="0"/>
              <a:t>Content on Teams Files and Firefly</a:t>
            </a:r>
          </a:p>
          <a:p>
            <a:r>
              <a:rPr lang="en-GB" dirty="0"/>
              <a:t>Counter example of how </a:t>
            </a:r>
            <a:r>
              <a:rPr lang="en-GB" dirty="0" err="1"/>
              <a:t>i</a:t>
            </a:r>
            <a:r>
              <a:rPr lang="en-GB" dirty="0"/>
              <a:t>) not to predict and ii) how not to learn lessons</a:t>
            </a:r>
          </a:p>
          <a:p>
            <a:endParaRPr lang="en-GB" dirty="0"/>
          </a:p>
          <a:p>
            <a:r>
              <a:rPr lang="en-GB" dirty="0"/>
              <a:t>Why is this useful in terms of direct comparisons?</a:t>
            </a:r>
          </a:p>
          <a:p>
            <a:r>
              <a:rPr lang="en-GB" dirty="0"/>
              <a:t>What does this tell us about HIC/LIC thinking here? Why might this be the case? </a:t>
            </a:r>
          </a:p>
        </p:txBody>
      </p:sp>
    </p:spTree>
    <p:extLst>
      <p:ext uri="{BB962C8B-B14F-4D97-AF65-F5344CB8AC3E}">
        <p14:creationId xmlns:p14="http://schemas.microsoft.com/office/powerpoint/2010/main" val="42731576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AA3BE-B4BF-4B57-ABF2-39D86E2C6EDD}"/>
              </a:ext>
            </a:extLst>
          </p:cNvPr>
          <p:cNvSpPr>
            <a:spLocks noGrp="1"/>
          </p:cNvSpPr>
          <p:nvPr>
            <p:ph type="title"/>
          </p:nvPr>
        </p:nvSpPr>
        <p:spPr/>
        <p:txBody>
          <a:bodyPr/>
          <a:lstStyle/>
          <a:p>
            <a:r>
              <a:rPr lang="en-GB" dirty="0"/>
              <a:t>Evaluation of </a:t>
            </a:r>
            <a:r>
              <a:rPr lang="en-GB" dirty="0" err="1"/>
              <a:t>trs</a:t>
            </a:r>
            <a:r>
              <a:rPr lang="en-GB" dirty="0"/>
              <a:t> management</a:t>
            </a:r>
          </a:p>
        </p:txBody>
      </p:sp>
      <p:sp>
        <p:nvSpPr>
          <p:cNvPr id="3" name="Text Placeholder 2">
            <a:extLst>
              <a:ext uri="{FF2B5EF4-FFF2-40B4-BE49-F238E27FC236}">
                <a16:creationId xmlns:a16="http://schemas.microsoft.com/office/drawing/2014/main" id="{1115CD42-CD26-4CEF-AFCF-D2AACA9C472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1053687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1DEB4D-8FEE-4C4A-9838-406186789649}"/>
              </a:ext>
            </a:extLst>
          </p:cNvPr>
          <p:cNvSpPr>
            <a:spLocks noGrp="1"/>
          </p:cNvSpPr>
          <p:nvPr>
            <p:ph type="title"/>
          </p:nvPr>
        </p:nvSpPr>
        <p:spPr/>
        <p:txBody>
          <a:bodyPr/>
          <a:lstStyle/>
          <a:p>
            <a:pPr algn="l"/>
            <a:r>
              <a:rPr lang="en-GB" dirty="0"/>
              <a:t>Key Considerations</a:t>
            </a:r>
          </a:p>
        </p:txBody>
      </p:sp>
      <p:sp>
        <p:nvSpPr>
          <p:cNvPr id="5" name="Content Placeholder 4">
            <a:extLst>
              <a:ext uri="{FF2B5EF4-FFF2-40B4-BE49-F238E27FC236}">
                <a16:creationId xmlns:a16="http://schemas.microsoft.com/office/drawing/2014/main" id="{62D2C696-E74C-4C6B-B5E8-732939ECE0E0}"/>
              </a:ext>
            </a:extLst>
          </p:cNvPr>
          <p:cNvSpPr>
            <a:spLocks noGrp="1"/>
          </p:cNvSpPr>
          <p:nvPr>
            <p:ph idx="1"/>
          </p:nvPr>
        </p:nvSpPr>
        <p:spPr/>
        <p:txBody>
          <a:bodyPr/>
          <a:lstStyle/>
          <a:p>
            <a:r>
              <a:rPr lang="en-GB" dirty="0"/>
              <a:t>Prediction is possible</a:t>
            </a:r>
          </a:p>
          <a:p>
            <a:r>
              <a:rPr lang="en-GB" dirty="0"/>
              <a:t>Preparation is possible</a:t>
            </a:r>
          </a:p>
          <a:p>
            <a:r>
              <a:rPr lang="en-GB" dirty="0"/>
              <a:t>Impacts can be managed; recovery is possible</a:t>
            </a:r>
          </a:p>
          <a:p>
            <a:endParaRPr lang="en-GB" dirty="0"/>
          </a:p>
          <a:p>
            <a:r>
              <a:rPr lang="en-GB" dirty="0"/>
              <a:t>What does it depend on?</a:t>
            </a:r>
          </a:p>
          <a:p>
            <a:pPr lvl="1"/>
            <a:r>
              <a:rPr lang="en-GB" dirty="0"/>
              <a:t>Exposure to risk – taking it seriously</a:t>
            </a:r>
          </a:p>
          <a:p>
            <a:pPr lvl="1"/>
            <a:r>
              <a:rPr lang="en-GB" dirty="0"/>
              <a:t>Willingness to learn lessons &amp; implement change</a:t>
            </a:r>
          </a:p>
          <a:p>
            <a:pPr lvl="1"/>
            <a:r>
              <a:rPr lang="en-GB" dirty="0"/>
              <a:t>Level of economic development</a:t>
            </a:r>
          </a:p>
          <a:p>
            <a:endParaRPr lang="en-GB" dirty="0"/>
          </a:p>
        </p:txBody>
      </p:sp>
    </p:spTree>
    <p:extLst>
      <p:ext uri="{BB962C8B-B14F-4D97-AF65-F5344CB8AC3E}">
        <p14:creationId xmlns:p14="http://schemas.microsoft.com/office/powerpoint/2010/main" val="42626152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F982A-0170-4418-9E9C-857B58563044}"/>
              </a:ext>
            </a:extLst>
          </p:cNvPr>
          <p:cNvSpPr>
            <a:spLocks noGrp="1"/>
          </p:cNvSpPr>
          <p:nvPr>
            <p:ph type="title"/>
          </p:nvPr>
        </p:nvSpPr>
        <p:spPr/>
        <p:txBody>
          <a:bodyPr/>
          <a:lstStyle/>
          <a:p>
            <a:r>
              <a:rPr lang="en-GB" dirty="0"/>
              <a:t>Essay 5: p55</a:t>
            </a:r>
          </a:p>
        </p:txBody>
      </p:sp>
      <p:sp>
        <p:nvSpPr>
          <p:cNvPr id="3" name="Text Placeholder 2">
            <a:extLst>
              <a:ext uri="{FF2B5EF4-FFF2-40B4-BE49-F238E27FC236}">
                <a16:creationId xmlns:a16="http://schemas.microsoft.com/office/drawing/2014/main" id="{337A3922-A340-4510-BA56-890D1D4A28D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2083694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2D8D62-A082-4F15-9CA4-EB08033A4C2A}"/>
              </a:ext>
            </a:extLst>
          </p:cNvPr>
          <p:cNvSpPr>
            <a:spLocks noGrp="1"/>
          </p:cNvSpPr>
          <p:nvPr>
            <p:ph type="title"/>
          </p:nvPr>
        </p:nvSpPr>
        <p:spPr/>
        <p:txBody>
          <a:bodyPr/>
          <a:lstStyle/>
          <a:p>
            <a:r>
              <a:rPr lang="en-GB" dirty="0" err="1"/>
              <a:t>Trs</a:t>
            </a:r>
            <a:r>
              <a:rPr lang="en-GB" dirty="0"/>
              <a:t> practice questions, p56-57</a:t>
            </a:r>
          </a:p>
        </p:txBody>
      </p:sp>
      <p:sp>
        <p:nvSpPr>
          <p:cNvPr id="5" name="Text Placeholder 4">
            <a:extLst>
              <a:ext uri="{FF2B5EF4-FFF2-40B4-BE49-F238E27FC236}">
                <a16:creationId xmlns:a16="http://schemas.microsoft.com/office/drawing/2014/main" id="{D3D49959-716C-4F7B-B79A-E097BF44730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552342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Video Resources (Hidden):</a:t>
            </a:r>
          </a:p>
        </p:txBody>
      </p:sp>
      <p:sp>
        <p:nvSpPr>
          <p:cNvPr id="4" name="Subtitle 2"/>
          <p:cNvSpPr>
            <a:spLocks noGrp="1"/>
          </p:cNvSpPr>
          <p:nvPr>
            <p:ph idx="1"/>
          </p:nvPr>
        </p:nvSpPr>
        <p:spPr/>
        <p:txBody>
          <a:bodyPr>
            <a:normAutofit/>
          </a:bodyPr>
          <a:lstStyle/>
          <a:p>
            <a:r>
              <a:rPr lang="en-GB" dirty="0">
                <a:hlinkClick r:id="rId2"/>
              </a:rPr>
              <a:t>https://www.youtube.com/watch?v=izBoIs7jww0&amp;safe=active</a:t>
            </a:r>
            <a:r>
              <a:rPr lang="en-GB" dirty="0"/>
              <a:t> </a:t>
            </a:r>
          </a:p>
          <a:p>
            <a:r>
              <a:rPr lang="en-GB" dirty="0">
                <a:hlinkClick r:id="rId3"/>
              </a:rPr>
              <a:t>https://www.youtube.com/watch?v=VoO89cqDgJU&amp;safe=active</a:t>
            </a:r>
            <a:r>
              <a:rPr lang="en-GB" dirty="0"/>
              <a:t> </a:t>
            </a:r>
          </a:p>
        </p:txBody>
      </p:sp>
    </p:spTree>
    <p:extLst>
      <p:ext uri="{BB962C8B-B14F-4D97-AF65-F5344CB8AC3E}">
        <p14:creationId xmlns:p14="http://schemas.microsoft.com/office/powerpoint/2010/main" val="3444401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812"/>
            <a:ext cx="9144000" cy="6879812"/>
          </a:xfrm>
          <a:prstGeom prst="rect">
            <a:avLst/>
          </a:prstGeom>
        </p:spPr>
      </p:pic>
      <p:sp>
        <p:nvSpPr>
          <p:cNvPr id="2" name="Title 1"/>
          <p:cNvSpPr>
            <a:spLocks noGrp="1"/>
          </p:cNvSpPr>
          <p:nvPr>
            <p:ph type="ctrTitle"/>
          </p:nvPr>
        </p:nvSpPr>
        <p:spPr>
          <a:xfrm>
            <a:off x="5294312" y="-41029"/>
            <a:ext cx="5614392" cy="1470025"/>
          </a:xfrm>
        </p:spPr>
        <p:txBody>
          <a:bodyPr/>
          <a:lstStyle/>
          <a:p>
            <a:r>
              <a:rPr lang="en-GB" dirty="0"/>
              <a:t>Tornado </a:t>
            </a:r>
            <a:br>
              <a:rPr lang="en-GB" dirty="0"/>
            </a:br>
            <a:r>
              <a:rPr lang="en-GB" dirty="0"/>
              <a:t>Hazards</a:t>
            </a:r>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3155005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Outline:</a:t>
            </a:r>
          </a:p>
        </p:txBody>
      </p:sp>
      <p:sp>
        <p:nvSpPr>
          <p:cNvPr id="3" name="Content Placeholder 2"/>
          <p:cNvSpPr>
            <a:spLocks noGrp="1"/>
          </p:cNvSpPr>
          <p:nvPr>
            <p:ph idx="1"/>
          </p:nvPr>
        </p:nvSpPr>
        <p:spPr/>
        <p:txBody>
          <a:bodyPr/>
          <a:lstStyle/>
          <a:p>
            <a:r>
              <a:rPr lang="en-GB" dirty="0"/>
              <a:t>Tornado vs Tropical Revolving Storm – Key Comparatives</a:t>
            </a:r>
          </a:p>
          <a:p>
            <a:r>
              <a:rPr lang="en-GB" dirty="0"/>
              <a:t>Distribution &amp; Characteristics</a:t>
            </a:r>
          </a:p>
          <a:p>
            <a:r>
              <a:rPr lang="en-GB" dirty="0"/>
              <a:t>Formation of a Tornado</a:t>
            </a:r>
          </a:p>
          <a:p>
            <a:r>
              <a:rPr lang="en-GB" dirty="0"/>
              <a:t>Key Hazards of a Tornado</a:t>
            </a:r>
          </a:p>
          <a:p>
            <a:r>
              <a:rPr lang="en-GB" dirty="0"/>
              <a:t>Tornado Management </a:t>
            </a:r>
          </a:p>
          <a:p>
            <a:endParaRPr lang="en-GB" dirty="0"/>
          </a:p>
        </p:txBody>
      </p:sp>
    </p:spTree>
    <p:extLst>
      <p:ext uri="{BB962C8B-B14F-4D97-AF65-F5344CB8AC3E}">
        <p14:creationId xmlns:p14="http://schemas.microsoft.com/office/powerpoint/2010/main" val="2428159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Outline:</a:t>
            </a:r>
          </a:p>
        </p:txBody>
      </p:sp>
      <p:sp>
        <p:nvSpPr>
          <p:cNvPr id="3" name="Content Placeholder 2"/>
          <p:cNvSpPr>
            <a:spLocks noGrp="1"/>
          </p:cNvSpPr>
          <p:nvPr>
            <p:ph idx="1"/>
          </p:nvPr>
        </p:nvSpPr>
        <p:spPr/>
        <p:txBody>
          <a:bodyPr/>
          <a:lstStyle/>
          <a:p>
            <a:r>
              <a:rPr lang="en-GB" dirty="0">
                <a:solidFill>
                  <a:srgbClr val="00B0F0"/>
                </a:solidFill>
              </a:rPr>
              <a:t>Tornado vs Tropical Revolving Storm – Key Comparatives</a:t>
            </a:r>
          </a:p>
          <a:p>
            <a:r>
              <a:rPr lang="en-GB" dirty="0"/>
              <a:t>Distribution &amp; Characteristics</a:t>
            </a:r>
          </a:p>
          <a:p>
            <a:r>
              <a:rPr lang="en-GB" dirty="0"/>
              <a:t>Formation of a Tornado</a:t>
            </a:r>
          </a:p>
          <a:p>
            <a:r>
              <a:rPr lang="en-GB" dirty="0"/>
              <a:t>Key Hazards of a Tornado</a:t>
            </a:r>
          </a:p>
          <a:p>
            <a:r>
              <a:rPr lang="en-GB" dirty="0"/>
              <a:t>Tornado Management </a:t>
            </a:r>
          </a:p>
          <a:p>
            <a:endParaRPr lang="en-GB" dirty="0"/>
          </a:p>
        </p:txBody>
      </p:sp>
    </p:spTree>
    <p:extLst>
      <p:ext uri="{BB962C8B-B14F-4D97-AF65-F5344CB8AC3E}">
        <p14:creationId xmlns:p14="http://schemas.microsoft.com/office/powerpoint/2010/main" val="9908729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dirty="0"/>
              <a:t>Tornado vs Tropical Revolving Storm</a:t>
            </a:r>
          </a:p>
        </p:txBody>
      </p:sp>
      <p:graphicFrame>
        <p:nvGraphicFramePr>
          <p:cNvPr id="4" name="Content Placeholder 3"/>
          <p:cNvGraphicFramePr>
            <a:graphicFrameLocks noGrp="1"/>
          </p:cNvGraphicFramePr>
          <p:nvPr>
            <p:ph idx="1"/>
          </p:nvPr>
        </p:nvGraphicFramePr>
        <p:xfrm>
          <a:off x="457200" y="1600200"/>
          <a:ext cx="8229600" cy="3942080"/>
        </p:xfrm>
        <a:graphic>
          <a:graphicData uri="http://schemas.openxmlformats.org/drawingml/2006/table">
            <a:tbl>
              <a:tblPr firstRow="1" bandRow="1">
                <a:tableStyleId>{5C22544A-7EE6-4342-B048-85BDC9FD1C3A}</a:tableStyleId>
              </a:tblPr>
              <a:tblGrid>
                <a:gridCol w="1954560">
                  <a:extLst>
                    <a:ext uri="{9D8B030D-6E8A-4147-A177-3AD203B41FA5}">
                      <a16:colId xmlns:a16="http://schemas.microsoft.com/office/drawing/2014/main" val="20000"/>
                    </a:ext>
                  </a:extLst>
                </a:gridCol>
                <a:gridCol w="3137520">
                  <a:extLst>
                    <a:ext uri="{9D8B030D-6E8A-4147-A177-3AD203B41FA5}">
                      <a16:colId xmlns:a16="http://schemas.microsoft.com/office/drawing/2014/main" val="20001"/>
                    </a:ext>
                  </a:extLst>
                </a:gridCol>
                <a:gridCol w="3137520">
                  <a:extLst>
                    <a:ext uri="{9D8B030D-6E8A-4147-A177-3AD203B41FA5}">
                      <a16:colId xmlns:a16="http://schemas.microsoft.com/office/drawing/2014/main" val="20002"/>
                    </a:ext>
                  </a:extLst>
                </a:gridCol>
              </a:tblGrid>
              <a:tr h="370840">
                <a:tc>
                  <a:txBody>
                    <a:bodyPr/>
                    <a:lstStyle/>
                    <a:p>
                      <a:r>
                        <a:rPr lang="en-GB" dirty="0"/>
                        <a:t>Feature</a:t>
                      </a:r>
                    </a:p>
                  </a:txBody>
                  <a:tcPr/>
                </a:tc>
                <a:tc>
                  <a:txBody>
                    <a:bodyPr/>
                    <a:lstStyle/>
                    <a:p>
                      <a:r>
                        <a:rPr lang="en-GB" dirty="0"/>
                        <a:t>Tropical Storm</a:t>
                      </a:r>
                    </a:p>
                  </a:txBody>
                  <a:tcPr/>
                </a:tc>
                <a:tc>
                  <a:txBody>
                    <a:bodyPr/>
                    <a:lstStyle/>
                    <a:p>
                      <a:r>
                        <a:rPr lang="en-GB" dirty="0"/>
                        <a:t>Tornado</a:t>
                      </a:r>
                    </a:p>
                  </a:txBody>
                  <a:tcPr/>
                </a:tc>
                <a:extLst>
                  <a:ext uri="{0D108BD9-81ED-4DB2-BD59-A6C34878D82A}">
                    <a16:rowId xmlns:a16="http://schemas.microsoft.com/office/drawing/2014/main" val="10000"/>
                  </a:ext>
                </a:extLst>
              </a:tr>
              <a:tr h="370840">
                <a:tc>
                  <a:txBody>
                    <a:bodyPr/>
                    <a:lstStyle/>
                    <a:p>
                      <a:r>
                        <a:rPr lang="en-GB" dirty="0"/>
                        <a:t>Formation</a:t>
                      </a:r>
                    </a:p>
                  </a:txBody>
                  <a:tcPr/>
                </a:tc>
                <a:tc>
                  <a:txBody>
                    <a:bodyPr/>
                    <a:lstStyle/>
                    <a:p>
                      <a:r>
                        <a:rPr lang="en-GB" dirty="0"/>
                        <a:t>Slow and evolving</a:t>
                      </a:r>
                    </a:p>
                  </a:txBody>
                  <a:tcPr/>
                </a:tc>
                <a:tc>
                  <a:txBody>
                    <a:bodyPr/>
                    <a:lstStyle/>
                    <a:p>
                      <a:r>
                        <a:rPr lang="en-GB" dirty="0"/>
                        <a:t>Quick and dramatic</a:t>
                      </a:r>
                    </a:p>
                  </a:txBody>
                  <a:tcPr/>
                </a:tc>
                <a:extLst>
                  <a:ext uri="{0D108BD9-81ED-4DB2-BD59-A6C34878D82A}">
                    <a16:rowId xmlns:a16="http://schemas.microsoft.com/office/drawing/2014/main" val="10001"/>
                  </a:ext>
                </a:extLst>
              </a:tr>
              <a:tr h="370840">
                <a:tc>
                  <a:txBody>
                    <a:bodyPr/>
                    <a:lstStyle/>
                    <a:p>
                      <a:r>
                        <a:rPr lang="en-GB" dirty="0"/>
                        <a:t>Size</a:t>
                      </a:r>
                    </a:p>
                  </a:txBody>
                  <a:tcPr/>
                </a:tc>
                <a:tc>
                  <a:txBody>
                    <a:bodyPr/>
                    <a:lstStyle/>
                    <a:p>
                      <a:r>
                        <a:rPr lang="en-GB" dirty="0"/>
                        <a:t>Enormous – up to 600</a:t>
                      </a:r>
                      <a:r>
                        <a:rPr lang="en-GB" baseline="0" dirty="0"/>
                        <a:t> miles across</a:t>
                      </a:r>
                      <a:endParaRPr lang="en-GB" dirty="0"/>
                    </a:p>
                  </a:txBody>
                  <a:tcPr/>
                </a:tc>
                <a:tc>
                  <a:txBody>
                    <a:bodyPr/>
                    <a:lstStyle/>
                    <a:p>
                      <a:r>
                        <a:rPr lang="en-GB" dirty="0"/>
                        <a:t>Small – maybe 60-100</a:t>
                      </a:r>
                      <a:r>
                        <a:rPr lang="en-GB" baseline="0" dirty="0"/>
                        <a:t> feet across</a:t>
                      </a:r>
                      <a:endParaRPr lang="en-GB" dirty="0"/>
                    </a:p>
                  </a:txBody>
                  <a:tcPr/>
                </a:tc>
                <a:extLst>
                  <a:ext uri="{0D108BD9-81ED-4DB2-BD59-A6C34878D82A}">
                    <a16:rowId xmlns:a16="http://schemas.microsoft.com/office/drawing/2014/main" val="10002"/>
                  </a:ext>
                </a:extLst>
              </a:tr>
              <a:tr h="370840">
                <a:tc>
                  <a:txBody>
                    <a:bodyPr/>
                    <a:lstStyle/>
                    <a:p>
                      <a:r>
                        <a:rPr lang="en-GB" dirty="0"/>
                        <a:t>Scale</a:t>
                      </a:r>
                    </a:p>
                  </a:txBody>
                  <a:tcPr/>
                </a:tc>
                <a:tc>
                  <a:txBody>
                    <a:bodyPr/>
                    <a:lstStyle/>
                    <a:p>
                      <a:r>
                        <a:rPr lang="en-GB" dirty="0"/>
                        <a:t>Takes many days, releases millions of joules of energy</a:t>
                      </a:r>
                    </a:p>
                  </a:txBody>
                  <a:tcPr/>
                </a:tc>
                <a:tc>
                  <a:txBody>
                    <a:bodyPr/>
                    <a:lstStyle/>
                    <a:p>
                      <a:r>
                        <a:rPr lang="en-GB" dirty="0"/>
                        <a:t>Short lived, quick at the base of a thunderstorm</a:t>
                      </a:r>
                    </a:p>
                  </a:txBody>
                  <a:tcPr/>
                </a:tc>
                <a:extLst>
                  <a:ext uri="{0D108BD9-81ED-4DB2-BD59-A6C34878D82A}">
                    <a16:rowId xmlns:a16="http://schemas.microsoft.com/office/drawing/2014/main" val="10003"/>
                  </a:ext>
                </a:extLst>
              </a:tr>
              <a:tr h="370840">
                <a:tc>
                  <a:txBody>
                    <a:bodyPr/>
                    <a:lstStyle/>
                    <a:p>
                      <a:r>
                        <a:rPr lang="en-GB" dirty="0"/>
                        <a:t>Intensity</a:t>
                      </a:r>
                    </a:p>
                  </a:txBody>
                  <a:tcPr/>
                </a:tc>
                <a:tc>
                  <a:txBody>
                    <a:bodyPr/>
                    <a:lstStyle/>
                    <a:p>
                      <a:r>
                        <a:rPr lang="en-GB" dirty="0"/>
                        <a:t>Ranges from the edge of the storm towards the eye</a:t>
                      </a:r>
                    </a:p>
                  </a:txBody>
                  <a:tcPr/>
                </a:tc>
                <a:tc>
                  <a:txBody>
                    <a:bodyPr/>
                    <a:lstStyle/>
                    <a:p>
                      <a:r>
                        <a:rPr lang="en-GB" dirty="0"/>
                        <a:t>Only in the direct funnel</a:t>
                      </a:r>
                    </a:p>
                  </a:txBody>
                  <a:tcPr/>
                </a:tc>
                <a:extLst>
                  <a:ext uri="{0D108BD9-81ED-4DB2-BD59-A6C34878D82A}">
                    <a16:rowId xmlns:a16="http://schemas.microsoft.com/office/drawing/2014/main" val="10004"/>
                  </a:ext>
                </a:extLst>
              </a:tr>
              <a:tr h="370840">
                <a:tc>
                  <a:txBody>
                    <a:bodyPr/>
                    <a:lstStyle/>
                    <a:p>
                      <a:r>
                        <a:rPr lang="en-GB" dirty="0"/>
                        <a:t>Fuel </a:t>
                      </a:r>
                    </a:p>
                  </a:txBody>
                  <a:tcPr/>
                </a:tc>
                <a:tc>
                  <a:txBody>
                    <a:bodyPr/>
                    <a:lstStyle/>
                    <a:p>
                      <a:r>
                        <a:rPr lang="en-GB" dirty="0"/>
                        <a:t>Latent heat of evaporation from warm water</a:t>
                      </a:r>
                    </a:p>
                  </a:txBody>
                  <a:tcPr/>
                </a:tc>
                <a:tc>
                  <a:txBody>
                    <a:bodyPr/>
                    <a:lstStyle/>
                    <a:p>
                      <a:r>
                        <a:rPr lang="en-GB" dirty="0"/>
                        <a:t>Convection swirling around in a dry thunderstorm</a:t>
                      </a:r>
                    </a:p>
                  </a:txBody>
                  <a:tcPr/>
                </a:tc>
                <a:extLst>
                  <a:ext uri="{0D108BD9-81ED-4DB2-BD59-A6C34878D82A}">
                    <a16:rowId xmlns:a16="http://schemas.microsoft.com/office/drawing/2014/main" val="10005"/>
                  </a:ext>
                </a:extLst>
              </a:tr>
              <a:tr h="370840">
                <a:tc>
                  <a:txBody>
                    <a:bodyPr/>
                    <a:lstStyle/>
                    <a:p>
                      <a:r>
                        <a:rPr lang="en-GB" dirty="0"/>
                        <a:t>Measured by</a:t>
                      </a:r>
                    </a:p>
                  </a:txBody>
                  <a:tcPr/>
                </a:tc>
                <a:tc>
                  <a:txBody>
                    <a:bodyPr/>
                    <a:lstStyle/>
                    <a:p>
                      <a:r>
                        <a:rPr lang="en-GB" dirty="0" err="1"/>
                        <a:t>Saffir</a:t>
                      </a:r>
                      <a:r>
                        <a:rPr lang="en-GB" dirty="0"/>
                        <a:t>-Simpson scale</a:t>
                      </a:r>
                    </a:p>
                    <a:p>
                      <a:r>
                        <a:rPr lang="en-GB" dirty="0"/>
                        <a:t>Category 1-5</a:t>
                      </a:r>
                    </a:p>
                  </a:txBody>
                  <a:tcPr/>
                </a:tc>
                <a:tc>
                  <a:txBody>
                    <a:bodyPr/>
                    <a:lstStyle/>
                    <a:p>
                      <a:r>
                        <a:rPr lang="en-GB" dirty="0"/>
                        <a:t>Fujita Scale</a:t>
                      </a:r>
                    </a:p>
                    <a:p>
                      <a:r>
                        <a:rPr lang="en-GB" dirty="0"/>
                        <a:t>F1-F6</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975408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Outline:</a:t>
            </a:r>
          </a:p>
        </p:txBody>
      </p:sp>
      <p:sp>
        <p:nvSpPr>
          <p:cNvPr id="3" name="Content Placeholder 2"/>
          <p:cNvSpPr>
            <a:spLocks noGrp="1"/>
          </p:cNvSpPr>
          <p:nvPr>
            <p:ph idx="1"/>
          </p:nvPr>
        </p:nvSpPr>
        <p:spPr/>
        <p:txBody>
          <a:bodyPr/>
          <a:lstStyle/>
          <a:p>
            <a:r>
              <a:rPr lang="en-GB" dirty="0"/>
              <a:t>Tornado vs Tropical Revolving Storm – Key Comparatives</a:t>
            </a:r>
          </a:p>
          <a:p>
            <a:r>
              <a:rPr lang="en-GB" dirty="0">
                <a:solidFill>
                  <a:srgbClr val="00B0F0"/>
                </a:solidFill>
              </a:rPr>
              <a:t>Distribution &amp; Characteristics</a:t>
            </a:r>
          </a:p>
          <a:p>
            <a:r>
              <a:rPr lang="en-GB" dirty="0"/>
              <a:t>Formation of a Tornado</a:t>
            </a:r>
          </a:p>
          <a:p>
            <a:r>
              <a:rPr lang="en-GB" dirty="0"/>
              <a:t>Key Hazards of a Tornado</a:t>
            </a:r>
          </a:p>
          <a:p>
            <a:r>
              <a:rPr lang="en-GB" dirty="0"/>
              <a:t>Tornado Management </a:t>
            </a:r>
          </a:p>
          <a:p>
            <a:endParaRPr lang="en-GB" dirty="0"/>
          </a:p>
        </p:txBody>
      </p:sp>
    </p:spTree>
    <p:extLst>
      <p:ext uri="{BB962C8B-B14F-4D97-AF65-F5344CB8AC3E}">
        <p14:creationId xmlns:p14="http://schemas.microsoft.com/office/powerpoint/2010/main" val="39086220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91D5F-55BC-4BBA-9E3F-E9E70ADC4984}"/>
              </a:ext>
            </a:extLst>
          </p:cNvPr>
          <p:cNvSpPr>
            <a:spLocks noGrp="1"/>
          </p:cNvSpPr>
          <p:nvPr>
            <p:ph type="title"/>
          </p:nvPr>
        </p:nvSpPr>
        <p:spPr/>
        <p:txBody>
          <a:bodyPr/>
          <a:lstStyle/>
          <a:p>
            <a:r>
              <a:rPr lang="en-GB" dirty="0"/>
              <a:t>Distribution of tornadoes (p58)</a:t>
            </a:r>
          </a:p>
        </p:txBody>
      </p:sp>
      <p:sp>
        <p:nvSpPr>
          <p:cNvPr id="3" name="Text Placeholder 2">
            <a:extLst>
              <a:ext uri="{FF2B5EF4-FFF2-40B4-BE49-F238E27FC236}">
                <a16:creationId xmlns:a16="http://schemas.microsoft.com/office/drawing/2014/main" id="{BE5333BB-C243-4D5E-B11F-16495EAD819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804830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9204403" cy="6858000"/>
          </a:xfrm>
        </p:spPr>
      </p:pic>
    </p:spTree>
    <p:extLst>
      <p:ext uri="{BB962C8B-B14F-4D97-AF65-F5344CB8AC3E}">
        <p14:creationId xmlns:p14="http://schemas.microsoft.com/office/powerpoint/2010/main" val="38533208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“Tornado Alley” – Central USA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556792"/>
            <a:ext cx="8208912" cy="5233181"/>
          </a:xfrm>
          <a:prstGeom prst="rect">
            <a:avLst/>
          </a:prstGeom>
        </p:spPr>
      </p:pic>
    </p:spTree>
    <p:extLst>
      <p:ext uri="{BB962C8B-B14F-4D97-AF65-F5344CB8AC3E}">
        <p14:creationId xmlns:p14="http://schemas.microsoft.com/office/powerpoint/2010/main" val="25117194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2C006C-F552-460A-B439-32A33C0E8993}"/>
              </a:ext>
            </a:extLst>
          </p:cNvPr>
          <p:cNvSpPr>
            <a:spLocks noGrp="1"/>
          </p:cNvSpPr>
          <p:nvPr>
            <p:ph type="title"/>
          </p:nvPr>
        </p:nvSpPr>
        <p:spPr/>
        <p:txBody>
          <a:bodyPr/>
          <a:lstStyle/>
          <a:p>
            <a:r>
              <a:rPr lang="en-GB" dirty="0"/>
              <a:t>Measurement of tornadoes (p59)</a:t>
            </a:r>
          </a:p>
        </p:txBody>
      </p:sp>
      <p:sp>
        <p:nvSpPr>
          <p:cNvPr id="5" name="Text Placeholder 4">
            <a:extLst>
              <a:ext uri="{FF2B5EF4-FFF2-40B4-BE49-F238E27FC236}">
                <a16:creationId xmlns:a16="http://schemas.microsoft.com/office/drawing/2014/main" id="{6E5510FD-D155-4D1D-B538-BBAAD2D8345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3903835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The Fujita Scale – Tornado Intensity</a:t>
            </a:r>
          </a:p>
        </p:txBody>
      </p:sp>
      <p:graphicFrame>
        <p:nvGraphicFramePr>
          <p:cNvPr id="4" name="Content Placeholder 3"/>
          <p:cNvGraphicFramePr>
            <a:graphicFrameLocks noGrp="1"/>
          </p:cNvGraphicFramePr>
          <p:nvPr>
            <p:ph idx="1"/>
          </p:nvPr>
        </p:nvGraphicFramePr>
        <p:xfrm>
          <a:off x="467544" y="1412776"/>
          <a:ext cx="8208912" cy="5017656"/>
        </p:xfrm>
        <a:graphic>
          <a:graphicData uri="http://schemas.openxmlformats.org/drawingml/2006/table">
            <a:tbl>
              <a:tblPr>
                <a:tableStyleId>{35758FB7-9AC5-4552-8A53-C91805E547FA}</a:tableStyleId>
              </a:tblPr>
              <a:tblGrid>
                <a:gridCol w="79208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5112568">
                  <a:extLst>
                    <a:ext uri="{9D8B030D-6E8A-4147-A177-3AD203B41FA5}">
                      <a16:colId xmlns:a16="http://schemas.microsoft.com/office/drawing/2014/main" val="20003"/>
                    </a:ext>
                  </a:extLst>
                </a:gridCol>
              </a:tblGrid>
              <a:tr h="71294">
                <a:tc>
                  <a:txBody>
                    <a:bodyPr/>
                    <a:lstStyle/>
                    <a:p>
                      <a:pPr algn="ctr"/>
                      <a:r>
                        <a:rPr lang="en-GB" sz="1300" dirty="0">
                          <a:effectLst/>
                        </a:rPr>
                        <a:t>F-Scale Number</a:t>
                      </a:r>
                      <a:endParaRPr lang="en-GB" sz="1300" b="1" dirty="0">
                        <a:effectLst/>
                      </a:endParaRPr>
                    </a:p>
                  </a:txBody>
                  <a:tcPr marL="4041" marR="4041" marT="4041" marB="4041" anchor="ctr"/>
                </a:tc>
                <a:tc>
                  <a:txBody>
                    <a:bodyPr/>
                    <a:lstStyle/>
                    <a:p>
                      <a:pPr algn="ctr"/>
                      <a:r>
                        <a:rPr lang="en-GB" sz="1300" dirty="0">
                          <a:effectLst/>
                        </a:rPr>
                        <a:t>Intensity Phrase</a:t>
                      </a:r>
                      <a:endParaRPr lang="en-GB" sz="1300" b="1" dirty="0">
                        <a:effectLst/>
                      </a:endParaRPr>
                    </a:p>
                  </a:txBody>
                  <a:tcPr marL="4041" marR="4041" marT="4041" marB="4041" anchor="ctr"/>
                </a:tc>
                <a:tc>
                  <a:txBody>
                    <a:bodyPr/>
                    <a:lstStyle/>
                    <a:p>
                      <a:pPr algn="ctr"/>
                      <a:r>
                        <a:rPr lang="en-GB" sz="1300" dirty="0">
                          <a:effectLst/>
                        </a:rPr>
                        <a:t>Wind Speed</a:t>
                      </a:r>
                      <a:endParaRPr lang="en-GB" sz="1300" b="1" dirty="0">
                        <a:effectLst/>
                      </a:endParaRPr>
                    </a:p>
                  </a:txBody>
                  <a:tcPr marL="4041" marR="4041" marT="4041" marB="4041" anchor="ctr"/>
                </a:tc>
                <a:tc>
                  <a:txBody>
                    <a:bodyPr/>
                    <a:lstStyle/>
                    <a:p>
                      <a:pPr algn="ctr"/>
                      <a:r>
                        <a:rPr lang="en-GB" sz="1300" dirty="0">
                          <a:effectLst/>
                        </a:rPr>
                        <a:t>Type of Damage Done</a:t>
                      </a:r>
                      <a:endParaRPr lang="en-GB" sz="1300" b="1" dirty="0">
                        <a:effectLst/>
                      </a:endParaRPr>
                    </a:p>
                  </a:txBody>
                  <a:tcPr marL="4041" marR="4041" marT="4041" marB="4041" anchor="ctr"/>
                </a:tc>
                <a:extLst>
                  <a:ext uri="{0D108BD9-81ED-4DB2-BD59-A6C34878D82A}">
                    <a16:rowId xmlns:a16="http://schemas.microsoft.com/office/drawing/2014/main" val="10000"/>
                  </a:ext>
                </a:extLst>
              </a:tr>
              <a:tr h="297285">
                <a:tc>
                  <a:txBody>
                    <a:bodyPr/>
                    <a:lstStyle/>
                    <a:p>
                      <a:pPr algn="ctr"/>
                      <a:r>
                        <a:rPr lang="en-GB" sz="1300">
                          <a:effectLst/>
                        </a:rPr>
                        <a:t>F0</a:t>
                      </a:r>
                    </a:p>
                  </a:txBody>
                  <a:tcPr marL="4041" marR="4041" marT="4041" marB="4041" anchor="ctr"/>
                </a:tc>
                <a:tc>
                  <a:txBody>
                    <a:bodyPr/>
                    <a:lstStyle/>
                    <a:p>
                      <a:pPr algn="ctr"/>
                      <a:r>
                        <a:rPr lang="en-GB" sz="1300" dirty="0">
                          <a:effectLst/>
                        </a:rPr>
                        <a:t>Gale tornado</a:t>
                      </a:r>
                    </a:p>
                  </a:txBody>
                  <a:tcPr marL="4041" marR="4041" marT="4041" marB="4041" anchor="ctr"/>
                </a:tc>
                <a:tc>
                  <a:txBody>
                    <a:bodyPr/>
                    <a:lstStyle/>
                    <a:p>
                      <a:pPr algn="ctr"/>
                      <a:r>
                        <a:rPr lang="en-GB" sz="1300">
                          <a:effectLst/>
                        </a:rPr>
                        <a:t>40-72 mph</a:t>
                      </a:r>
                    </a:p>
                  </a:txBody>
                  <a:tcPr marL="4041" marR="4041" marT="4041" marB="4041" anchor="ctr"/>
                </a:tc>
                <a:tc>
                  <a:txBody>
                    <a:bodyPr/>
                    <a:lstStyle/>
                    <a:p>
                      <a:pPr algn="l"/>
                      <a:r>
                        <a:rPr lang="en-GB" sz="1300">
                          <a:effectLst/>
                        </a:rPr>
                        <a:t>Some damage to chimneys; breaks branches off trees; pushes over shallow-rooted trees; damages sign boards.</a:t>
                      </a:r>
                    </a:p>
                  </a:txBody>
                  <a:tcPr marL="4041" marR="4041" marT="4041" marB="4041" anchor="ctr"/>
                </a:tc>
                <a:extLst>
                  <a:ext uri="{0D108BD9-81ED-4DB2-BD59-A6C34878D82A}">
                    <a16:rowId xmlns:a16="http://schemas.microsoft.com/office/drawing/2014/main" val="10001"/>
                  </a:ext>
                </a:extLst>
              </a:tr>
              <a:tr h="490991">
                <a:tc>
                  <a:txBody>
                    <a:bodyPr/>
                    <a:lstStyle/>
                    <a:p>
                      <a:pPr algn="ctr"/>
                      <a:r>
                        <a:rPr lang="en-GB" sz="1300">
                          <a:effectLst/>
                        </a:rPr>
                        <a:t>F1</a:t>
                      </a:r>
                    </a:p>
                  </a:txBody>
                  <a:tcPr marL="4041" marR="4041" marT="4041" marB="4041" anchor="ctr"/>
                </a:tc>
                <a:tc>
                  <a:txBody>
                    <a:bodyPr/>
                    <a:lstStyle/>
                    <a:p>
                      <a:pPr algn="ctr"/>
                      <a:r>
                        <a:rPr lang="en-GB" sz="1300" dirty="0">
                          <a:effectLst/>
                        </a:rPr>
                        <a:t>Moderate tornado</a:t>
                      </a:r>
                    </a:p>
                  </a:txBody>
                  <a:tcPr marL="4041" marR="4041" marT="4041" marB="4041" anchor="ctr"/>
                </a:tc>
                <a:tc>
                  <a:txBody>
                    <a:bodyPr/>
                    <a:lstStyle/>
                    <a:p>
                      <a:pPr algn="ctr"/>
                      <a:r>
                        <a:rPr lang="en-GB" sz="1300">
                          <a:effectLst/>
                        </a:rPr>
                        <a:t>73-112 mph</a:t>
                      </a:r>
                    </a:p>
                  </a:txBody>
                  <a:tcPr marL="4041" marR="4041" marT="4041" marB="4041" anchor="ctr"/>
                </a:tc>
                <a:tc>
                  <a:txBody>
                    <a:bodyPr/>
                    <a:lstStyle/>
                    <a:p>
                      <a:pPr algn="l"/>
                      <a:r>
                        <a:rPr lang="en-GB" sz="1300" dirty="0">
                          <a:effectLst/>
                        </a:rPr>
                        <a:t>The lower limit is the beginning of hurricane wind speed; peels surface off roofs; mobile homes pushed off foundations or overturned; moving autos pushed off the roads; attached garages may be destroyed.</a:t>
                      </a:r>
                    </a:p>
                  </a:txBody>
                  <a:tcPr marL="4041" marR="4041" marT="4041" marB="4041" anchor="ctr"/>
                </a:tc>
                <a:extLst>
                  <a:ext uri="{0D108BD9-81ED-4DB2-BD59-A6C34878D82A}">
                    <a16:rowId xmlns:a16="http://schemas.microsoft.com/office/drawing/2014/main" val="10002"/>
                  </a:ext>
                </a:extLst>
              </a:tr>
              <a:tr h="426422">
                <a:tc>
                  <a:txBody>
                    <a:bodyPr/>
                    <a:lstStyle/>
                    <a:p>
                      <a:pPr algn="ctr"/>
                      <a:r>
                        <a:rPr lang="en-GB" sz="1300">
                          <a:effectLst/>
                        </a:rPr>
                        <a:t>F2</a:t>
                      </a:r>
                    </a:p>
                  </a:txBody>
                  <a:tcPr marL="4041" marR="4041" marT="4041" marB="4041" anchor="ctr"/>
                </a:tc>
                <a:tc>
                  <a:txBody>
                    <a:bodyPr/>
                    <a:lstStyle/>
                    <a:p>
                      <a:pPr algn="ctr"/>
                      <a:r>
                        <a:rPr lang="en-GB" sz="1300" dirty="0">
                          <a:effectLst/>
                        </a:rPr>
                        <a:t>Significant tornado</a:t>
                      </a:r>
                    </a:p>
                  </a:txBody>
                  <a:tcPr marL="4041" marR="4041" marT="4041" marB="4041" anchor="ctr"/>
                </a:tc>
                <a:tc>
                  <a:txBody>
                    <a:bodyPr/>
                    <a:lstStyle/>
                    <a:p>
                      <a:pPr algn="ctr"/>
                      <a:r>
                        <a:rPr lang="en-GB" sz="1300" dirty="0">
                          <a:effectLst/>
                        </a:rPr>
                        <a:t>113-157 mph</a:t>
                      </a:r>
                    </a:p>
                  </a:txBody>
                  <a:tcPr marL="4041" marR="4041" marT="4041" marB="4041" anchor="ctr"/>
                </a:tc>
                <a:tc>
                  <a:txBody>
                    <a:bodyPr/>
                    <a:lstStyle/>
                    <a:p>
                      <a:pPr algn="l"/>
                      <a:r>
                        <a:rPr lang="en-GB" sz="1300">
                          <a:effectLst/>
                        </a:rPr>
                        <a:t>Considerable damage. Roofs torn off frame houses; mobile homes demolished; boxcars pushed over; large trees snapped or uprooted; light object missiles generated.</a:t>
                      </a:r>
                    </a:p>
                  </a:txBody>
                  <a:tcPr marL="4041" marR="4041" marT="4041" marB="4041" anchor="ctr"/>
                </a:tc>
                <a:extLst>
                  <a:ext uri="{0D108BD9-81ED-4DB2-BD59-A6C34878D82A}">
                    <a16:rowId xmlns:a16="http://schemas.microsoft.com/office/drawing/2014/main" val="10003"/>
                  </a:ext>
                </a:extLst>
              </a:tr>
              <a:tr h="265000">
                <a:tc>
                  <a:txBody>
                    <a:bodyPr/>
                    <a:lstStyle/>
                    <a:p>
                      <a:pPr algn="ctr"/>
                      <a:r>
                        <a:rPr lang="en-GB" sz="1300">
                          <a:effectLst/>
                        </a:rPr>
                        <a:t>F3</a:t>
                      </a:r>
                    </a:p>
                  </a:txBody>
                  <a:tcPr marL="4041" marR="4041" marT="4041" marB="4041" anchor="ctr"/>
                </a:tc>
                <a:tc>
                  <a:txBody>
                    <a:bodyPr/>
                    <a:lstStyle/>
                    <a:p>
                      <a:pPr algn="ctr"/>
                      <a:r>
                        <a:rPr lang="en-GB" sz="1300" dirty="0">
                          <a:effectLst/>
                        </a:rPr>
                        <a:t>Severe tornado</a:t>
                      </a:r>
                    </a:p>
                  </a:txBody>
                  <a:tcPr marL="4041" marR="4041" marT="4041" marB="4041" anchor="ctr"/>
                </a:tc>
                <a:tc>
                  <a:txBody>
                    <a:bodyPr/>
                    <a:lstStyle/>
                    <a:p>
                      <a:pPr algn="ctr"/>
                      <a:r>
                        <a:rPr lang="en-GB" sz="1300" dirty="0">
                          <a:effectLst/>
                        </a:rPr>
                        <a:t>158-206 mph</a:t>
                      </a:r>
                    </a:p>
                  </a:txBody>
                  <a:tcPr marL="4041" marR="4041" marT="4041" marB="4041" anchor="ctr"/>
                </a:tc>
                <a:tc>
                  <a:txBody>
                    <a:bodyPr/>
                    <a:lstStyle/>
                    <a:p>
                      <a:pPr algn="l"/>
                      <a:r>
                        <a:rPr lang="en-GB" sz="1300">
                          <a:effectLst/>
                        </a:rPr>
                        <a:t>Roof and some walls torn off well constructed houses; trains overturned; most trees in fores uprooted</a:t>
                      </a:r>
                    </a:p>
                  </a:txBody>
                  <a:tcPr marL="4041" marR="4041" marT="4041" marB="4041" anchor="ctr"/>
                </a:tc>
                <a:extLst>
                  <a:ext uri="{0D108BD9-81ED-4DB2-BD59-A6C34878D82A}">
                    <a16:rowId xmlns:a16="http://schemas.microsoft.com/office/drawing/2014/main" val="10004"/>
                  </a:ext>
                </a:extLst>
              </a:tr>
              <a:tr h="361853">
                <a:tc>
                  <a:txBody>
                    <a:bodyPr/>
                    <a:lstStyle/>
                    <a:p>
                      <a:pPr algn="ctr"/>
                      <a:r>
                        <a:rPr lang="en-GB" sz="1300">
                          <a:effectLst/>
                        </a:rPr>
                        <a:t>F4</a:t>
                      </a:r>
                    </a:p>
                  </a:txBody>
                  <a:tcPr marL="4041" marR="4041" marT="4041" marB="4041" anchor="ctr"/>
                </a:tc>
                <a:tc>
                  <a:txBody>
                    <a:bodyPr/>
                    <a:lstStyle/>
                    <a:p>
                      <a:pPr algn="ctr"/>
                      <a:r>
                        <a:rPr lang="en-GB" sz="1300" dirty="0">
                          <a:effectLst/>
                        </a:rPr>
                        <a:t>Devastating tornado</a:t>
                      </a:r>
                    </a:p>
                  </a:txBody>
                  <a:tcPr marL="4041" marR="4041" marT="4041" marB="4041" anchor="ctr"/>
                </a:tc>
                <a:tc>
                  <a:txBody>
                    <a:bodyPr/>
                    <a:lstStyle/>
                    <a:p>
                      <a:pPr algn="ctr"/>
                      <a:r>
                        <a:rPr lang="en-GB" sz="1300" dirty="0">
                          <a:effectLst/>
                        </a:rPr>
                        <a:t>207-260 mph</a:t>
                      </a:r>
                    </a:p>
                  </a:txBody>
                  <a:tcPr marL="4041" marR="4041" marT="4041" marB="4041" anchor="ctr"/>
                </a:tc>
                <a:tc>
                  <a:txBody>
                    <a:bodyPr/>
                    <a:lstStyle/>
                    <a:p>
                      <a:pPr algn="l"/>
                      <a:r>
                        <a:rPr lang="en-GB" sz="1300" dirty="0">
                          <a:effectLst/>
                        </a:rPr>
                        <a:t>Well-constructed houses levelled; structures with weak foundations blown off some distance; cars thrown and large missiles generated.</a:t>
                      </a:r>
                    </a:p>
                  </a:txBody>
                  <a:tcPr marL="4041" marR="4041" marT="4041" marB="4041" anchor="ctr"/>
                </a:tc>
                <a:extLst>
                  <a:ext uri="{0D108BD9-81ED-4DB2-BD59-A6C34878D82A}">
                    <a16:rowId xmlns:a16="http://schemas.microsoft.com/office/drawing/2014/main" val="10005"/>
                  </a:ext>
                </a:extLst>
              </a:tr>
              <a:tr h="587844">
                <a:tc>
                  <a:txBody>
                    <a:bodyPr/>
                    <a:lstStyle/>
                    <a:p>
                      <a:pPr algn="ctr"/>
                      <a:r>
                        <a:rPr lang="en-GB" sz="1300">
                          <a:effectLst/>
                        </a:rPr>
                        <a:t>F5</a:t>
                      </a:r>
                    </a:p>
                  </a:txBody>
                  <a:tcPr marL="4041" marR="4041" marT="4041" marB="4041" anchor="ctr"/>
                </a:tc>
                <a:tc>
                  <a:txBody>
                    <a:bodyPr/>
                    <a:lstStyle/>
                    <a:p>
                      <a:pPr algn="ctr"/>
                      <a:r>
                        <a:rPr lang="en-GB" sz="1300" dirty="0">
                          <a:effectLst/>
                        </a:rPr>
                        <a:t>Incredible tornado</a:t>
                      </a:r>
                    </a:p>
                  </a:txBody>
                  <a:tcPr marL="4041" marR="4041" marT="4041" marB="4041" anchor="ctr"/>
                </a:tc>
                <a:tc>
                  <a:txBody>
                    <a:bodyPr/>
                    <a:lstStyle/>
                    <a:p>
                      <a:pPr algn="ctr"/>
                      <a:r>
                        <a:rPr lang="en-GB" sz="1300" dirty="0">
                          <a:effectLst/>
                        </a:rPr>
                        <a:t>261-318 mph</a:t>
                      </a:r>
                    </a:p>
                  </a:txBody>
                  <a:tcPr marL="4041" marR="4041" marT="4041" marB="4041" anchor="ctr"/>
                </a:tc>
                <a:tc>
                  <a:txBody>
                    <a:bodyPr/>
                    <a:lstStyle/>
                    <a:p>
                      <a:pPr algn="l"/>
                      <a:r>
                        <a:rPr lang="en-GB" sz="1300">
                          <a:effectLst/>
                        </a:rPr>
                        <a:t>Strong frame houses lifted off foundations and carried considerable distances to disintegrate; automobile sized missiles fly through the air in excess of 100 meters; trees debarked; steel re-inforced concrete structures badly damaged.</a:t>
                      </a:r>
                    </a:p>
                  </a:txBody>
                  <a:tcPr marL="4041" marR="4041" marT="4041" marB="4041" anchor="ctr"/>
                </a:tc>
                <a:extLst>
                  <a:ext uri="{0D108BD9-81ED-4DB2-BD59-A6C34878D82A}">
                    <a16:rowId xmlns:a16="http://schemas.microsoft.com/office/drawing/2014/main" val="10006"/>
                  </a:ext>
                </a:extLst>
              </a:tr>
              <a:tr h="1265814">
                <a:tc>
                  <a:txBody>
                    <a:bodyPr/>
                    <a:lstStyle/>
                    <a:p>
                      <a:pPr algn="ctr"/>
                      <a:r>
                        <a:rPr lang="en-GB" sz="1300" dirty="0">
                          <a:effectLst/>
                        </a:rPr>
                        <a:t>F6</a:t>
                      </a:r>
                    </a:p>
                  </a:txBody>
                  <a:tcPr marL="4041" marR="4041" marT="4041" marB="4041" anchor="ctr"/>
                </a:tc>
                <a:tc>
                  <a:txBody>
                    <a:bodyPr/>
                    <a:lstStyle/>
                    <a:p>
                      <a:pPr algn="ctr"/>
                      <a:r>
                        <a:rPr lang="en-GB" sz="1300" dirty="0">
                          <a:effectLst/>
                        </a:rPr>
                        <a:t>Inconceivable tornado</a:t>
                      </a:r>
                    </a:p>
                  </a:txBody>
                  <a:tcPr marL="4041" marR="4041" marT="4041" marB="4041" anchor="ctr"/>
                </a:tc>
                <a:tc>
                  <a:txBody>
                    <a:bodyPr/>
                    <a:lstStyle/>
                    <a:p>
                      <a:pPr algn="ctr"/>
                      <a:r>
                        <a:rPr lang="en-GB" sz="1300" dirty="0">
                          <a:effectLst/>
                        </a:rPr>
                        <a:t>319-379 mph</a:t>
                      </a:r>
                    </a:p>
                  </a:txBody>
                  <a:tcPr marL="4041" marR="4041" marT="4041" marB="4041" anchor="ctr"/>
                </a:tc>
                <a:tc>
                  <a:txBody>
                    <a:bodyPr/>
                    <a:lstStyle/>
                    <a:p>
                      <a:pPr algn="l"/>
                      <a:r>
                        <a:rPr lang="en-GB" sz="1300" dirty="0">
                          <a:effectLst/>
                        </a:rPr>
                        <a:t>These winds are very unlikely. The small area of damage they might produce would probably not be recognizable along with the mess produced by F4 and F5 wind that would surround the F6 winds. Missiles, such as cars and refrigerators would do serious secondary damage that could not be directly identified as F6 damage. If this level is ever achieved, evidence for it might only be found in some manner of ground swirl pattern, for it may never be identifiable through engineering studies</a:t>
                      </a:r>
                    </a:p>
                  </a:txBody>
                  <a:tcPr marL="4041" marR="4041" marT="4041" marB="4041" anchor="ctr"/>
                </a:tc>
                <a:extLst>
                  <a:ext uri="{0D108BD9-81ED-4DB2-BD59-A6C34878D82A}">
                    <a16:rowId xmlns:a16="http://schemas.microsoft.com/office/drawing/2014/main" val="10007"/>
                  </a:ext>
                </a:extLst>
              </a:tr>
            </a:tbl>
          </a:graphicData>
        </a:graphic>
      </p:graphicFrame>
      <p:sp>
        <p:nvSpPr>
          <p:cNvPr id="5" name="Rectangle 4"/>
          <p:cNvSpPr/>
          <p:nvPr/>
        </p:nvSpPr>
        <p:spPr>
          <a:xfrm>
            <a:off x="395536" y="13886"/>
            <a:ext cx="8280920" cy="461665"/>
          </a:xfrm>
          <a:prstGeom prst="rect">
            <a:avLst/>
          </a:prstGeom>
        </p:spPr>
        <p:txBody>
          <a:bodyPr wrap="square">
            <a:spAutoFit/>
          </a:bodyPr>
          <a:lstStyle/>
          <a:p>
            <a:r>
              <a:rPr lang="en-GB" sz="1200" dirty="0"/>
              <a:t>A key point to remember is this: the size of a tornado is not necessarily an indication of its intensity. Large tornadoes can be weak, and small tornadoes can be violent. A good example of a relatively "small" tornado would be the Pampa, Texas tornado of 1995</a:t>
            </a:r>
          </a:p>
        </p:txBody>
      </p:sp>
    </p:spTree>
    <p:extLst>
      <p:ext uri="{BB962C8B-B14F-4D97-AF65-F5344CB8AC3E}">
        <p14:creationId xmlns:p14="http://schemas.microsoft.com/office/powerpoint/2010/main" val="16492636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26530" cy="6858000"/>
          </a:xfrm>
        </p:spPr>
      </p:pic>
    </p:spTree>
    <p:extLst>
      <p:ext uri="{BB962C8B-B14F-4D97-AF65-F5344CB8AC3E}">
        <p14:creationId xmlns:p14="http://schemas.microsoft.com/office/powerpoint/2010/main" val="21995513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26530" cy="6858000"/>
          </a:xfrm>
        </p:spPr>
      </p:pic>
    </p:spTree>
    <p:extLst>
      <p:ext uri="{BB962C8B-B14F-4D97-AF65-F5344CB8AC3E}">
        <p14:creationId xmlns:p14="http://schemas.microsoft.com/office/powerpoint/2010/main" val="39258954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Outline:</a:t>
            </a:r>
          </a:p>
        </p:txBody>
      </p:sp>
      <p:sp>
        <p:nvSpPr>
          <p:cNvPr id="3" name="Content Placeholder 2"/>
          <p:cNvSpPr>
            <a:spLocks noGrp="1"/>
          </p:cNvSpPr>
          <p:nvPr>
            <p:ph idx="1"/>
          </p:nvPr>
        </p:nvSpPr>
        <p:spPr/>
        <p:txBody>
          <a:bodyPr/>
          <a:lstStyle/>
          <a:p>
            <a:r>
              <a:rPr lang="en-GB" dirty="0"/>
              <a:t>Tornado vs Tropical Revolving Storm – Key Comparatives</a:t>
            </a:r>
          </a:p>
          <a:p>
            <a:r>
              <a:rPr lang="en-GB" dirty="0"/>
              <a:t>Distribution &amp; Characteristics</a:t>
            </a:r>
          </a:p>
          <a:p>
            <a:r>
              <a:rPr lang="en-GB" dirty="0">
                <a:solidFill>
                  <a:srgbClr val="00B0F0"/>
                </a:solidFill>
              </a:rPr>
              <a:t>Formation of a Tornado</a:t>
            </a:r>
          </a:p>
          <a:p>
            <a:r>
              <a:rPr lang="en-GB" dirty="0"/>
              <a:t>Key Hazards of a Tornado</a:t>
            </a:r>
          </a:p>
          <a:p>
            <a:r>
              <a:rPr lang="en-GB" dirty="0"/>
              <a:t>Tornado Management </a:t>
            </a:r>
          </a:p>
          <a:p>
            <a:endParaRPr lang="en-GB" dirty="0"/>
          </a:p>
        </p:txBody>
      </p:sp>
    </p:spTree>
    <p:extLst>
      <p:ext uri="{BB962C8B-B14F-4D97-AF65-F5344CB8AC3E}">
        <p14:creationId xmlns:p14="http://schemas.microsoft.com/office/powerpoint/2010/main" val="26376063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Formation of a Tornado (p60-63)</a:t>
            </a:r>
          </a:p>
        </p:txBody>
      </p:sp>
      <p:sp>
        <p:nvSpPr>
          <p:cNvPr id="3" name="Content Placeholder 2"/>
          <p:cNvSpPr>
            <a:spLocks noGrp="1"/>
          </p:cNvSpPr>
          <p:nvPr>
            <p:ph idx="1"/>
          </p:nvPr>
        </p:nvSpPr>
        <p:spPr/>
        <p:txBody>
          <a:bodyPr>
            <a:normAutofit fontScale="70000" lnSpcReduction="20000"/>
          </a:bodyPr>
          <a:lstStyle/>
          <a:p>
            <a:r>
              <a:rPr lang="en-GB" dirty="0">
                <a:hlinkClick r:id="rId2"/>
              </a:rPr>
              <a:t>https://www.youtube.com/watch?v=lmWh9jV_1ac&amp;safe=active</a:t>
            </a:r>
            <a:r>
              <a:rPr lang="en-GB" dirty="0"/>
              <a:t> </a:t>
            </a:r>
          </a:p>
          <a:p>
            <a:r>
              <a:rPr lang="en-GB" dirty="0"/>
              <a:t>Tornadoes form from very tall thunderstorm clouds called cumulonimbus clouds – with massive convective uplift that makes it a “supercell” storm. </a:t>
            </a:r>
          </a:p>
          <a:p>
            <a:r>
              <a:rPr lang="en-GB" dirty="0"/>
              <a:t>The typical steps for the formation of a tornado are as follows: </a:t>
            </a:r>
          </a:p>
          <a:p>
            <a:pPr lvl="1"/>
            <a:r>
              <a:rPr lang="en-GB" dirty="0"/>
              <a:t>A large thunderstorm occurs in a cumulonimbus cloud </a:t>
            </a:r>
          </a:p>
          <a:p>
            <a:pPr lvl="1"/>
            <a:r>
              <a:rPr lang="en-GB" dirty="0"/>
              <a:t>A change in wind direction and wind speed at high altitudes causes the air to swirl horizontally </a:t>
            </a:r>
          </a:p>
          <a:p>
            <a:pPr lvl="1"/>
            <a:r>
              <a:rPr lang="en-GB" dirty="0"/>
              <a:t>Rising air from the ground pushes up on the swirling air and tips it over </a:t>
            </a:r>
          </a:p>
          <a:p>
            <a:pPr lvl="1"/>
            <a:r>
              <a:rPr lang="en-GB" dirty="0"/>
              <a:t>The funnel of swirling air begins to suck up more warm air from the ground </a:t>
            </a:r>
          </a:p>
          <a:p>
            <a:pPr lvl="1"/>
            <a:r>
              <a:rPr lang="en-GB" dirty="0"/>
              <a:t>The funnel grows longer and stretches toward the ground </a:t>
            </a:r>
          </a:p>
          <a:p>
            <a:pPr lvl="1"/>
            <a:r>
              <a:rPr lang="en-GB" dirty="0"/>
              <a:t>When the funnel touches the ground it becomes a tornado</a:t>
            </a:r>
          </a:p>
        </p:txBody>
      </p:sp>
    </p:spTree>
    <p:extLst>
      <p:ext uri="{BB962C8B-B14F-4D97-AF65-F5344CB8AC3E}">
        <p14:creationId xmlns:p14="http://schemas.microsoft.com/office/powerpoint/2010/main" val="8570994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Stage 1: Storm development </a:t>
            </a:r>
          </a:p>
        </p:txBody>
      </p:sp>
      <p:sp>
        <p:nvSpPr>
          <p:cNvPr id="3" name="Content Placeholder 2"/>
          <p:cNvSpPr>
            <a:spLocks noGrp="1"/>
          </p:cNvSpPr>
          <p:nvPr>
            <p:ph idx="1"/>
          </p:nvPr>
        </p:nvSpPr>
        <p:spPr/>
        <p:txBody>
          <a:bodyPr/>
          <a:lstStyle/>
          <a:p>
            <a:r>
              <a:rPr lang="en-GB" dirty="0"/>
              <a:t>Local heating &amp; convection forms a violent thunderstorm</a:t>
            </a:r>
          </a:p>
          <a:p>
            <a:r>
              <a:rPr lang="en-GB" dirty="0"/>
              <a:t>Convection, cumulonimbus clouds begin</a:t>
            </a:r>
          </a:p>
          <a:p>
            <a:r>
              <a:rPr lang="en-GB" dirty="0"/>
              <a:t>This has deep and strong </a:t>
            </a:r>
            <a:r>
              <a:rPr lang="en-GB" dirty="0" err="1"/>
              <a:t>updraught</a:t>
            </a:r>
            <a:r>
              <a:rPr lang="en-GB" dirty="0"/>
              <a:t> currents, cause by convection</a:t>
            </a:r>
          </a:p>
        </p:txBody>
      </p:sp>
    </p:spTree>
    <p:extLst>
      <p:ext uri="{BB962C8B-B14F-4D97-AF65-F5344CB8AC3E}">
        <p14:creationId xmlns:p14="http://schemas.microsoft.com/office/powerpoint/2010/main" val="42107891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1720" y="0"/>
            <a:ext cx="5328592" cy="6853902"/>
          </a:xfrm>
        </p:spPr>
      </p:pic>
    </p:spTree>
    <p:extLst>
      <p:ext uri="{BB962C8B-B14F-4D97-AF65-F5344CB8AC3E}">
        <p14:creationId xmlns:p14="http://schemas.microsoft.com/office/powerpoint/2010/main" val="15311821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Stage 2: Storm Organisation</a:t>
            </a:r>
          </a:p>
        </p:txBody>
      </p:sp>
      <p:sp>
        <p:nvSpPr>
          <p:cNvPr id="3" name="Content Placeholder 2"/>
          <p:cNvSpPr>
            <a:spLocks noGrp="1"/>
          </p:cNvSpPr>
          <p:nvPr>
            <p:ph idx="1"/>
          </p:nvPr>
        </p:nvSpPr>
        <p:spPr/>
        <p:txBody>
          <a:bodyPr>
            <a:normAutofit fontScale="85000" lnSpcReduction="10000"/>
          </a:bodyPr>
          <a:lstStyle/>
          <a:p>
            <a:r>
              <a:rPr lang="en-GB" dirty="0"/>
              <a:t>When the above process occurs in an environment where winds increase strongly with height (strong vertical wind shear), the thunderstorm </a:t>
            </a:r>
            <a:r>
              <a:rPr lang="en-GB" dirty="0" err="1"/>
              <a:t>updraught</a:t>
            </a:r>
            <a:r>
              <a:rPr lang="en-GB" dirty="0"/>
              <a:t> may begin to rotate.</a:t>
            </a:r>
          </a:p>
          <a:p>
            <a:r>
              <a:rPr lang="en-GB" dirty="0"/>
              <a:t>This happens because the strong wind shear creates a horizontal spin in the atmosphere.</a:t>
            </a:r>
          </a:p>
          <a:p>
            <a:r>
              <a:rPr lang="en-GB" dirty="0"/>
              <a:t>The strong </a:t>
            </a:r>
            <a:r>
              <a:rPr lang="en-GB" dirty="0" err="1"/>
              <a:t>updraught</a:t>
            </a:r>
            <a:r>
              <a:rPr lang="en-GB" dirty="0"/>
              <a:t> tilts this rolling motion into the vertical, so that the spin occurs about a vertical axis, in the same sense as the rotation of a merry-go-round.</a:t>
            </a:r>
          </a:p>
          <a:p>
            <a:r>
              <a:rPr lang="en-GB" dirty="0"/>
              <a:t>Thunderstorms that exhibit persistent and deep rotation are called 'supercells'.</a:t>
            </a:r>
          </a:p>
          <a:p>
            <a:endParaRPr lang="en-GB" dirty="0"/>
          </a:p>
        </p:txBody>
      </p:sp>
    </p:spTree>
    <p:extLst>
      <p:ext uri="{BB962C8B-B14F-4D97-AF65-F5344CB8AC3E}">
        <p14:creationId xmlns:p14="http://schemas.microsoft.com/office/powerpoint/2010/main" val="30288875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7704" y="0"/>
            <a:ext cx="5112568" cy="6901967"/>
          </a:xfrm>
        </p:spPr>
      </p:pic>
    </p:spTree>
    <p:extLst>
      <p:ext uri="{BB962C8B-B14F-4D97-AF65-F5344CB8AC3E}">
        <p14:creationId xmlns:p14="http://schemas.microsoft.com/office/powerpoint/2010/main" val="9480983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Stage 3: Tornado Formation</a:t>
            </a:r>
          </a:p>
        </p:txBody>
      </p:sp>
      <p:sp>
        <p:nvSpPr>
          <p:cNvPr id="3" name="Content Placeholder 2"/>
          <p:cNvSpPr>
            <a:spLocks noGrp="1"/>
          </p:cNvSpPr>
          <p:nvPr>
            <p:ph idx="1"/>
          </p:nvPr>
        </p:nvSpPr>
        <p:spPr/>
        <p:txBody>
          <a:bodyPr>
            <a:normAutofit fontScale="77500" lnSpcReduction="20000"/>
          </a:bodyPr>
          <a:lstStyle/>
          <a:p>
            <a:r>
              <a:rPr lang="en-GB" dirty="0"/>
              <a:t>Downdraughts within the supercell storm (descending currents of relatively cold, dense air) help to concentrate the rotation and to bring it down to lower levels.</a:t>
            </a:r>
          </a:p>
          <a:p>
            <a:r>
              <a:rPr lang="en-GB" dirty="0"/>
              <a:t>Eventually the rotation may become so strongly-focused that a narrow column of violently rotating air forms. If this violently-rotating column of air reaches the ground a tornado is born.</a:t>
            </a:r>
          </a:p>
          <a:p>
            <a:r>
              <a:rPr lang="en-GB" dirty="0"/>
              <a:t>The tornado is often visible because of the presence of a condensation funnel - a funnel-shaped cloud which forms due to the much-reduced pressure within the tornado vortex.</a:t>
            </a:r>
          </a:p>
          <a:p>
            <a:r>
              <a:rPr lang="en-GB" dirty="0"/>
              <a:t>Dust and other debris lofted by the intense winds can also help to make the tornado visible.</a:t>
            </a:r>
          </a:p>
        </p:txBody>
      </p:sp>
    </p:spTree>
    <p:extLst>
      <p:ext uri="{BB962C8B-B14F-4D97-AF65-F5344CB8AC3E}">
        <p14:creationId xmlns:p14="http://schemas.microsoft.com/office/powerpoint/2010/main" val="36382994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7269480"/>
          </a:xfrm>
        </p:spPr>
      </p:pic>
    </p:spTree>
    <p:extLst>
      <p:ext uri="{BB962C8B-B14F-4D97-AF65-F5344CB8AC3E}">
        <p14:creationId xmlns:p14="http://schemas.microsoft.com/office/powerpoint/2010/main" val="26068152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Stage 4: Tornado Dissipation</a:t>
            </a:r>
          </a:p>
        </p:txBody>
      </p:sp>
      <p:sp>
        <p:nvSpPr>
          <p:cNvPr id="3" name="Content Placeholder 2"/>
          <p:cNvSpPr>
            <a:spLocks noGrp="1"/>
          </p:cNvSpPr>
          <p:nvPr>
            <p:ph idx="1"/>
          </p:nvPr>
        </p:nvSpPr>
        <p:spPr/>
        <p:txBody>
          <a:bodyPr/>
          <a:lstStyle/>
          <a:p>
            <a:r>
              <a:rPr lang="en-GB" dirty="0"/>
              <a:t>Cold downdraughts eventually wrap around the tornado, cutting off the supply of warm air. </a:t>
            </a:r>
          </a:p>
          <a:p>
            <a:r>
              <a:rPr lang="en-GB" dirty="0"/>
              <a:t>The tornado typically narrows during this stage, and eventually the vortex dissipates.</a:t>
            </a:r>
          </a:p>
          <a:p>
            <a:r>
              <a:rPr lang="en-GB" dirty="0"/>
              <a:t>This process can take as long as one hour – relatively quick compared to TRS!</a:t>
            </a:r>
          </a:p>
        </p:txBody>
      </p:sp>
    </p:spTree>
    <p:extLst>
      <p:ext uri="{BB962C8B-B14F-4D97-AF65-F5344CB8AC3E}">
        <p14:creationId xmlns:p14="http://schemas.microsoft.com/office/powerpoint/2010/main" val="41328170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24" y="0"/>
            <a:ext cx="9128576" cy="7064886"/>
          </a:xfrm>
        </p:spPr>
      </p:pic>
    </p:spTree>
    <p:extLst>
      <p:ext uri="{BB962C8B-B14F-4D97-AF65-F5344CB8AC3E}">
        <p14:creationId xmlns:p14="http://schemas.microsoft.com/office/powerpoint/2010/main" val="2084249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9134235" cy="6858000"/>
          </a:xfrm>
        </p:spPr>
      </p:pic>
    </p:spTree>
    <p:extLst>
      <p:ext uri="{BB962C8B-B14F-4D97-AF65-F5344CB8AC3E}">
        <p14:creationId xmlns:p14="http://schemas.microsoft.com/office/powerpoint/2010/main" val="6495322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Outline:</a:t>
            </a:r>
          </a:p>
        </p:txBody>
      </p:sp>
      <p:sp>
        <p:nvSpPr>
          <p:cNvPr id="3" name="Content Placeholder 2"/>
          <p:cNvSpPr>
            <a:spLocks noGrp="1"/>
          </p:cNvSpPr>
          <p:nvPr>
            <p:ph idx="1"/>
          </p:nvPr>
        </p:nvSpPr>
        <p:spPr/>
        <p:txBody>
          <a:bodyPr/>
          <a:lstStyle/>
          <a:p>
            <a:r>
              <a:rPr lang="en-GB" dirty="0"/>
              <a:t>Tornado vs Tropical Revolving Storm – Key Comparatives</a:t>
            </a:r>
          </a:p>
          <a:p>
            <a:r>
              <a:rPr lang="en-GB" dirty="0"/>
              <a:t>Distribution &amp; Characteristics</a:t>
            </a:r>
          </a:p>
          <a:p>
            <a:r>
              <a:rPr lang="en-GB" dirty="0"/>
              <a:t>Formation of a Tornado</a:t>
            </a:r>
          </a:p>
          <a:p>
            <a:r>
              <a:rPr lang="en-GB" dirty="0">
                <a:solidFill>
                  <a:srgbClr val="00B0F0"/>
                </a:solidFill>
              </a:rPr>
              <a:t>Key Hazards of a Tornado</a:t>
            </a:r>
          </a:p>
          <a:p>
            <a:r>
              <a:rPr lang="en-GB" dirty="0"/>
              <a:t>Tornado Management </a:t>
            </a:r>
          </a:p>
          <a:p>
            <a:endParaRPr lang="en-GB" dirty="0"/>
          </a:p>
        </p:txBody>
      </p:sp>
    </p:spTree>
    <p:extLst>
      <p:ext uri="{BB962C8B-B14F-4D97-AF65-F5344CB8AC3E}">
        <p14:creationId xmlns:p14="http://schemas.microsoft.com/office/powerpoint/2010/main" val="35337866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Key Hazards of a Tornado (p64):</a:t>
            </a:r>
          </a:p>
        </p:txBody>
      </p:sp>
      <p:sp>
        <p:nvSpPr>
          <p:cNvPr id="3" name="Content Placeholder 2"/>
          <p:cNvSpPr>
            <a:spLocks noGrp="1"/>
          </p:cNvSpPr>
          <p:nvPr>
            <p:ph idx="1"/>
          </p:nvPr>
        </p:nvSpPr>
        <p:spPr/>
        <p:txBody>
          <a:bodyPr/>
          <a:lstStyle/>
          <a:p>
            <a:r>
              <a:rPr lang="en-GB" dirty="0"/>
              <a:t>Low pressure</a:t>
            </a:r>
          </a:p>
          <a:p>
            <a:r>
              <a:rPr lang="en-GB" dirty="0"/>
              <a:t>High wind speeds</a:t>
            </a:r>
          </a:p>
          <a:p>
            <a:endParaRPr lang="en-GB" dirty="0"/>
          </a:p>
          <a:p>
            <a:r>
              <a:rPr lang="en-GB" dirty="0"/>
              <a:t>Majority of damage is secondary and a result of direct contact of the funnel</a:t>
            </a:r>
          </a:p>
          <a:p>
            <a:pPr lvl="1"/>
            <a:r>
              <a:rPr lang="en-GB" dirty="0"/>
              <a:t>Flying debris</a:t>
            </a:r>
          </a:p>
          <a:p>
            <a:pPr lvl="1"/>
            <a:r>
              <a:rPr lang="en-GB" dirty="0"/>
              <a:t>Damage to infrastructure (power lines very susceptible!)</a:t>
            </a:r>
          </a:p>
          <a:p>
            <a:pPr lvl="1"/>
            <a:endParaRPr lang="en-GB" dirty="0"/>
          </a:p>
        </p:txBody>
      </p:sp>
    </p:spTree>
    <p:extLst>
      <p:ext uri="{BB962C8B-B14F-4D97-AF65-F5344CB8AC3E}">
        <p14:creationId xmlns:p14="http://schemas.microsoft.com/office/powerpoint/2010/main" val="34695569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Major Tornadoes</a:t>
            </a:r>
          </a:p>
        </p:txBody>
      </p:sp>
      <p:sp>
        <p:nvSpPr>
          <p:cNvPr id="3" name="Content Placeholder 2"/>
          <p:cNvSpPr>
            <a:spLocks noGrp="1"/>
          </p:cNvSpPr>
          <p:nvPr>
            <p:ph idx="1"/>
          </p:nvPr>
        </p:nvSpPr>
        <p:spPr/>
        <p:txBody>
          <a:bodyPr>
            <a:normAutofit fontScale="92500" lnSpcReduction="10000"/>
          </a:bodyPr>
          <a:lstStyle/>
          <a:p>
            <a:r>
              <a:rPr lang="en-GB" dirty="0"/>
              <a:t>“Tri State Tornado” – Missouri, Illinois &amp; Indiana in 1925. Killed 695 people, injured 2025.</a:t>
            </a:r>
          </a:p>
          <a:p>
            <a:r>
              <a:rPr lang="en-GB" dirty="0"/>
              <a:t>“Natchez Tornado” killed 317 people and injured 109 in Mississippi in 1840</a:t>
            </a:r>
          </a:p>
          <a:p>
            <a:r>
              <a:rPr lang="en-GB" dirty="0"/>
              <a:t>“Tupelo Tornado” killed 216 and injured 700 in Mississippi in 1936</a:t>
            </a:r>
          </a:p>
          <a:p>
            <a:r>
              <a:rPr lang="en-GB" dirty="0"/>
              <a:t>“Gainesville Tornado” killed 203 and injured 1600 in 1936</a:t>
            </a:r>
          </a:p>
          <a:p>
            <a:pPr marL="0" indent="0" algn="r">
              <a:buNone/>
            </a:pPr>
            <a:r>
              <a:rPr lang="en-GB" i="1" dirty="0"/>
              <a:t>What do we notice about them?</a:t>
            </a:r>
          </a:p>
          <a:p>
            <a:endParaRPr lang="en-GB" dirty="0"/>
          </a:p>
        </p:txBody>
      </p:sp>
    </p:spTree>
    <p:extLst>
      <p:ext uri="{BB962C8B-B14F-4D97-AF65-F5344CB8AC3E}">
        <p14:creationId xmlns:p14="http://schemas.microsoft.com/office/powerpoint/2010/main" val="23403712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DA65F2-2D8B-4D2E-89C8-3312CEA0B57A}"/>
              </a:ext>
            </a:extLst>
          </p:cNvPr>
          <p:cNvSpPr>
            <a:spLocks noGrp="1"/>
          </p:cNvSpPr>
          <p:nvPr>
            <p:ph type="title"/>
          </p:nvPr>
        </p:nvSpPr>
        <p:spPr/>
        <p:txBody>
          <a:bodyPr/>
          <a:lstStyle/>
          <a:p>
            <a:r>
              <a:rPr lang="en-GB" dirty="0"/>
              <a:t>Management of tornadoes (p65)</a:t>
            </a:r>
          </a:p>
        </p:txBody>
      </p:sp>
      <p:sp>
        <p:nvSpPr>
          <p:cNvPr id="5" name="Text Placeholder 4">
            <a:extLst>
              <a:ext uri="{FF2B5EF4-FFF2-40B4-BE49-F238E27FC236}">
                <a16:creationId xmlns:a16="http://schemas.microsoft.com/office/drawing/2014/main" id="{9DC97D6C-5DDE-441B-86CA-C855C470163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4824045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Management (p65):</a:t>
            </a:r>
          </a:p>
        </p:txBody>
      </p:sp>
      <p:sp>
        <p:nvSpPr>
          <p:cNvPr id="3" name="Content Placeholder 2"/>
          <p:cNvSpPr>
            <a:spLocks noGrp="1"/>
          </p:cNvSpPr>
          <p:nvPr>
            <p:ph idx="1"/>
          </p:nvPr>
        </p:nvSpPr>
        <p:spPr/>
        <p:txBody>
          <a:bodyPr>
            <a:normAutofit fontScale="70000" lnSpcReduction="20000"/>
          </a:bodyPr>
          <a:lstStyle/>
          <a:p>
            <a:r>
              <a:rPr lang="en-GB" dirty="0"/>
              <a:t>Prediction:</a:t>
            </a:r>
          </a:p>
          <a:p>
            <a:pPr lvl="1"/>
            <a:r>
              <a:rPr lang="en-GB" dirty="0"/>
              <a:t>Forecast supercell storms and issue warnings – good quality prediction normally available, </a:t>
            </a:r>
            <a:r>
              <a:rPr lang="en-GB" dirty="0" err="1"/>
              <a:t>esp</a:t>
            </a:r>
            <a:r>
              <a:rPr lang="en-GB" dirty="0"/>
              <a:t> in USA</a:t>
            </a:r>
          </a:p>
          <a:p>
            <a:pPr lvl="1"/>
            <a:r>
              <a:rPr lang="en-GB" dirty="0"/>
              <a:t>Warnings and public information normally readily available – managed at local/state level in USA</a:t>
            </a:r>
          </a:p>
          <a:p>
            <a:r>
              <a:rPr lang="en-GB" dirty="0"/>
              <a:t>Preparation:</a:t>
            </a:r>
          </a:p>
          <a:p>
            <a:pPr lvl="1"/>
            <a:r>
              <a:rPr lang="en-GB" dirty="0"/>
              <a:t>Design of buildings to resist high winds</a:t>
            </a:r>
          </a:p>
          <a:p>
            <a:pPr lvl="1"/>
            <a:r>
              <a:rPr lang="en-GB" dirty="0"/>
              <a:t>Basements/shelter areas as optional/mandatory requirements (state dependent, building dependent)</a:t>
            </a:r>
          </a:p>
          <a:p>
            <a:r>
              <a:rPr lang="en-GB" dirty="0"/>
              <a:t>Recovery:</a:t>
            </a:r>
          </a:p>
          <a:p>
            <a:pPr lvl="1"/>
            <a:r>
              <a:rPr lang="en-GB" dirty="0"/>
              <a:t>Make safe the damaged infrastructure, especially power outages</a:t>
            </a:r>
          </a:p>
          <a:p>
            <a:pPr lvl="1"/>
            <a:r>
              <a:rPr lang="en-GB" dirty="0"/>
              <a:t>Clear debris</a:t>
            </a:r>
          </a:p>
          <a:p>
            <a:pPr lvl="1"/>
            <a:r>
              <a:rPr lang="en-GB" dirty="0"/>
              <a:t>Usually quite fast – only short life span of the tornado</a:t>
            </a:r>
          </a:p>
          <a:p>
            <a:r>
              <a:rPr lang="en-GB" i="1" dirty="0"/>
              <a:t>Speed and intensity of the storm changes everything: it all has to be ready to go and recover very quickly!</a:t>
            </a:r>
          </a:p>
        </p:txBody>
      </p:sp>
    </p:spTree>
    <p:extLst>
      <p:ext uri="{BB962C8B-B14F-4D97-AF65-F5344CB8AC3E}">
        <p14:creationId xmlns:p14="http://schemas.microsoft.com/office/powerpoint/2010/main" val="8828580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2214" y="1600200"/>
            <a:ext cx="7979571" cy="4525963"/>
          </a:xfrm>
        </p:spPr>
      </p:pic>
    </p:spTree>
    <p:extLst>
      <p:ext uri="{BB962C8B-B14F-4D97-AF65-F5344CB8AC3E}">
        <p14:creationId xmlns:p14="http://schemas.microsoft.com/office/powerpoint/2010/main" val="22472604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2174" y="1600200"/>
            <a:ext cx="7519652" cy="4525963"/>
          </a:xfrm>
        </p:spPr>
      </p:pic>
    </p:spTree>
    <p:extLst>
      <p:ext uri="{BB962C8B-B14F-4D97-AF65-F5344CB8AC3E}">
        <p14:creationId xmlns:p14="http://schemas.microsoft.com/office/powerpoint/2010/main" val="20544025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E2725C-65E5-41B9-BD27-4BC7CF697939}"/>
              </a:ext>
            </a:extLst>
          </p:cNvPr>
          <p:cNvSpPr>
            <a:spLocks noGrp="1"/>
          </p:cNvSpPr>
          <p:nvPr>
            <p:ph type="title"/>
          </p:nvPr>
        </p:nvSpPr>
        <p:spPr/>
        <p:txBody>
          <a:bodyPr/>
          <a:lstStyle/>
          <a:p>
            <a:r>
              <a:rPr lang="en-GB" dirty="0"/>
              <a:t>Case study of a tornado</a:t>
            </a:r>
          </a:p>
        </p:txBody>
      </p:sp>
      <p:sp>
        <p:nvSpPr>
          <p:cNvPr id="5" name="Text Placeholder 4">
            <a:extLst>
              <a:ext uri="{FF2B5EF4-FFF2-40B4-BE49-F238E27FC236}">
                <a16:creationId xmlns:a16="http://schemas.microsoft.com/office/drawing/2014/main" id="{E9F286AE-FFBC-4E25-A088-72BE5C7AB66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7967552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Moore, OK, 2013 (p66)</a:t>
            </a:r>
          </a:p>
        </p:txBody>
      </p:sp>
      <p:sp>
        <p:nvSpPr>
          <p:cNvPr id="3" name="Content Placeholder 2"/>
          <p:cNvSpPr>
            <a:spLocks noGrp="1"/>
          </p:cNvSpPr>
          <p:nvPr>
            <p:ph idx="1"/>
          </p:nvPr>
        </p:nvSpPr>
        <p:spPr/>
        <p:txBody>
          <a:bodyPr>
            <a:normAutofit fontScale="47500" lnSpcReduction="20000"/>
          </a:bodyPr>
          <a:lstStyle/>
          <a:p>
            <a:r>
              <a:rPr lang="en-GB" dirty="0"/>
              <a:t>F5 tornado struck in afternoon of May 20, 2013 in Moore, Oklahoma</a:t>
            </a:r>
          </a:p>
          <a:p>
            <a:r>
              <a:rPr lang="en-GB" dirty="0"/>
              <a:t>Peak winds of 210 mph</a:t>
            </a:r>
          </a:p>
          <a:p>
            <a:r>
              <a:rPr lang="en-GB" dirty="0"/>
              <a:t>Killed 24 people, injured 344 – part of a larger weather system that had hit the region over two days</a:t>
            </a:r>
          </a:p>
          <a:p>
            <a:r>
              <a:rPr lang="en-GB" dirty="0"/>
              <a:t>Estimated $2 </a:t>
            </a:r>
            <a:r>
              <a:rPr lang="en-GB" dirty="0" err="1"/>
              <a:t>bn</a:t>
            </a:r>
            <a:r>
              <a:rPr lang="en-GB" dirty="0"/>
              <a:t> damage – including two schools and a hospital destroyed</a:t>
            </a:r>
          </a:p>
          <a:p>
            <a:r>
              <a:rPr lang="en-GB" dirty="0"/>
              <a:t>Stayed on the ground for 37 minutes, travelled 17 miles. Was 1.3 miles wide at maximum (“wedge tornado”)</a:t>
            </a:r>
          </a:p>
          <a:p>
            <a:r>
              <a:rPr lang="en-GB" dirty="0">
                <a:hlinkClick r:id="rId2"/>
              </a:rPr>
              <a:t>https://edition.cnn.com/2014/05/20/us/oklahoma-moore-tornado-anniversary/index.html</a:t>
            </a:r>
            <a:r>
              <a:rPr lang="en-GB" dirty="0"/>
              <a:t> </a:t>
            </a:r>
          </a:p>
          <a:p>
            <a:r>
              <a:rPr lang="en-GB" dirty="0">
                <a:hlinkClick r:id="rId3"/>
              </a:rPr>
              <a:t>https://news.nationalgeographic.com/2015/07/150708-twister-storm-chasers-moore-oklahoma-weather-tornado-alley-ngbooktalk/</a:t>
            </a:r>
            <a:r>
              <a:rPr lang="en-GB" dirty="0"/>
              <a:t> </a:t>
            </a:r>
          </a:p>
          <a:p>
            <a:r>
              <a:rPr lang="en-GB" dirty="0">
                <a:hlinkClick r:id="rId4"/>
              </a:rPr>
              <a:t>https://www.theatlantic.com/photo/2013/05/photos-of-tornado-damage-in-moore-oklahoma/100518/</a:t>
            </a:r>
            <a:r>
              <a:rPr lang="en-GB" dirty="0"/>
              <a:t> </a:t>
            </a:r>
          </a:p>
          <a:p>
            <a:r>
              <a:rPr lang="en-GB" dirty="0">
                <a:hlinkClick r:id="rId5"/>
              </a:rPr>
              <a:t>https://edition.cnn.com/videos/weather/2019/03/04/alabama-tornadoes-walk-through-blackwell-nr-vpx.cnn</a:t>
            </a:r>
            <a:endParaRPr lang="en-GB" dirty="0"/>
          </a:p>
          <a:p>
            <a:r>
              <a:rPr lang="en-GB" dirty="0">
                <a:hlinkClick r:id="rId5"/>
              </a:rPr>
              <a:t>https://edition.cnn.com/videos/weather/2019/03/04/alabama-tornadoes-walk-through-blackwell-nr-vpx.cnn</a:t>
            </a:r>
            <a:endParaRPr lang="en-GB" dirty="0"/>
          </a:p>
          <a:p>
            <a:r>
              <a:rPr lang="en-GB" dirty="0">
                <a:hlinkClick r:id="rId6"/>
              </a:rPr>
              <a:t>https://edition.cnn.com/2019/03/06/us/alabama-tornadoes-before-and-after/index.html</a:t>
            </a:r>
            <a:r>
              <a:rPr lang="en-GB" dirty="0"/>
              <a:t> </a:t>
            </a:r>
          </a:p>
          <a:p>
            <a:r>
              <a:rPr lang="en-GB">
                <a:hlinkClick r:id="rId7"/>
              </a:rPr>
              <a:t>https://www.theguardian.com/us-news/2019/mar/04/alabama-tornado-deaths-catastrophic-damage</a:t>
            </a:r>
            <a:r>
              <a:rPr lang="en-GB"/>
              <a:t> </a:t>
            </a:r>
            <a:endParaRPr lang="en-GB" dirty="0"/>
          </a:p>
        </p:txBody>
      </p:sp>
    </p:spTree>
    <p:extLst>
      <p:ext uri="{BB962C8B-B14F-4D97-AF65-F5344CB8AC3E}">
        <p14:creationId xmlns:p14="http://schemas.microsoft.com/office/powerpoint/2010/main" val="30320994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F36D7F-060C-4884-AF99-BBF0F30EE3F2}"/>
              </a:ext>
            </a:extLst>
          </p:cNvPr>
          <p:cNvSpPr>
            <a:spLocks noGrp="1"/>
          </p:cNvSpPr>
          <p:nvPr>
            <p:ph type="title"/>
          </p:nvPr>
        </p:nvSpPr>
        <p:spPr/>
        <p:txBody>
          <a:bodyPr/>
          <a:lstStyle/>
          <a:p>
            <a:r>
              <a:rPr lang="en-GB" dirty="0"/>
              <a:t>Essay plan: Management of tornadoes (p67)</a:t>
            </a:r>
          </a:p>
        </p:txBody>
      </p:sp>
      <p:sp>
        <p:nvSpPr>
          <p:cNvPr id="5" name="Text Placeholder 4">
            <a:extLst>
              <a:ext uri="{FF2B5EF4-FFF2-40B4-BE49-F238E27FC236}">
                <a16:creationId xmlns:a16="http://schemas.microsoft.com/office/drawing/2014/main" id="{DCA14907-564B-4D94-91C7-C6A65AE6150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7433480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A9B24-4F3A-4105-B88C-0AE83E85C520}"/>
              </a:ext>
            </a:extLst>
          </p:cNvPr>
          <p:cNvSpPr>
            <a:spLocks noGrp="1"/>
          </p:cNvSpPr>
          <p:nvPr>
            <p:ph type="title"/>
          </p:nvPr>
        </p:nvSpPr>
        <p:spPr/>
        <p:txBody>
          <a:bodyPr/>
          <a:lstStyle/>
          <a:p>
            <a:r>
              <a:rPr lang="en-GB" dirty="0"/>
              <a:t>Tornado practice questions (p68)</a:t>
            </a:r>
          </a:p>
        </p:txBody>
      </p:sp>
      <p:sp>
        <p:nvSpPr>
          <p:cNvPr id="3" name="Text Placeholder 2">
            <a:extLst>
              <a:ext uri="{FF2B5EF4-FFF2-40B4-BE49-F238E27FC236}">
                <a16:creationId xmlns:a16="http://schemas.microsoft.com/office/drawing/2014/main" id="{AEE86ECB-6187-4179-8492-F7136813CEA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7248811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A7962-C386-4C53-A164-4DEAC99D58CE}"/>
              </a:ext>
            </a:extLst>
          </p:cNvPr>
          <p:cNvSpPr>
            <a:spLocks noGrp="1"/>
          </p:cNvSpPr>
          <p:nvPr>
            <p:ph type="title"/>
          </p:nvPr>
        </p:nvSpPr>
        <p:spPr/>
        <p:txBody>
          <a:bodyPr/>
          <a:lstStyle/>
          <a:p>
            <a:pPr algn="l"/>
            <a:r>
              <a:rPr lang="en-GB" sz="3600" dirty="0"/>
              <a:t>Comparisons of Atmospheric Hazards (p69)</a:t>
            </a:r>
          </a:p>
        </p:txBody>
      </p:sp>
      <p:sp>
        <p:nvSpPr>
          <p:cNvPr id="3" name="Content Placeholder 2">
            <a:extLst>
              <a:ext uri="{FF2B5EF4-FFF2-40B4-BE49-F238E27FC236}">
                <a16:creationId xmlns:a16="http://schemas.microsoft.com/office/drawing/2014/main" id="{B7512CCD-2FB5-4AC4-BBD2-C2D22BFB25D1}"/>
              </a:ext>
            </a:extLst>
          </p:cNvPr>
          <p:cNvSpPr>
            <a:spLocks noGrp="1"/>
          </p:cNvSpPr>
          <p:nvPr>
            <p:ph idx="1"/>
          </p:nvPr>
        </p:nvSpPr>
        <p:spPr/>
        <p:txBody>
          <a:bodyPr>
            <a:normAutofit fontScale="85000" lnSpcReduction="20000"/>
          </a:bodyPr>
          <a:lstStyle/>
          <a:p>
            <a:r>
              <a:rPr lang="en-GB" dirty="0"/>
              <a:t>We can compare hazards at a number of feature/process/scales:</a:t>
            </a:r>
          </a:p>
          <a:p>
            <a:pPr lvl="1"/>
            <a:r>
              <a:rPr lang="en-GB" dirty="0"/>
              <a:t>Formation rate</a:t>
            </a:r>
          </a:p>
          <a:p>
            <a:pPr lvl="1"/>
            <a:r>
              <a:rPr lang="en-GB" dirty="0"/>
              <a:t>Size/scale/measurement technique (name)</a:t>
            </a:r>
          </a:p>
          <a:p>
            <a:pPr lvl="1"/>
            <a:r>
              <a:rPr lang="en-GB" dirty="0"/>
              <a:t>Intensity</a:t>
            </a:r>
          </a:p>
          <a:p>
            <a:pPr lvl="1"/>
            <a:r>
              <a:rPr lang="en-GB" dirty="0"/>
              <a:t>Fuel</a:t>
            </a:r>
          </a:p>
          <a:p>
            <a:r>
              <a:rPr lang="en-GB" dirty="0"/>
              <a:t>How would you compare…</a:t>
            </a:r>
          </a:p>
          <a:p>
            <a:pPr lvl="1"/>
            <a:r>
              <a:rPr lang="en-GB" dirty="0"/>
              <a:t>Physical features</a:t>
            </a:r>
          </a:p>
          <a:p>
            <a:pPr lvl="1"/>
            <a:r>
              <a:rPr lang="en-GB" dirty="0"/>
              <a:t>Global distribution</a:t>
            </a:r>
          </a:p>
          <a:p>
            <a:pPr lvl="1"/>
            <a:r>
              <a:rPr lang="en-GB" dirty="0"/>
              <a:t>Prediction of the two events</a:t>
            </a:r>
          </a:p>
          <a:p>
            <a:pPr lvl="1"/>
            <a:r>
              <a:rPr lang="en-GB" dirty="0"/>
              <a:t>Preparation for the two events</a:t>
            </a:r>
          </a:p>
          <a:p>
            <a:r>
              <a:rPr lang="en-GB" dirty="0"/>
              <a:t>Which is the greater threat? </a:t>
            </a:r>
          </a:p>
        </p:txBody>
      </p:sp>
    </p:spTree>
    <p:extLst>
      <p:ext uri="{BB962C8B-B14F-4D97-AF65-F5344CB8AC3E}">
        <p14:creationId xmlns:p14="http://schemas.microsoft.com/office/powerpoint/2010/main" val="6871636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D03199-0543-4490-969B-0E56656E50C0}"/>
              </a:ext>
            </a:extLst>
          </p:cNvPr>
          <p:cNvSpPr>
            <a:spLocks noGrp="1"/>
          </p:cNvSpPr>
          <p:nvPr>
            <p:ph type="title"/>
          </p:nvPr>
        </p:nvSpPr>
        <p:spPr/>
        <p:txBody>
          <a:bodyPr/>
          <a:lstStyle/>
          <a:p>
            <a:r>
              <a:rPr lang="en-GB" dirty="0"/>
              <a:t>Comparison of atmospheric hazards essay (p70)</a:t>
            </a:r>
          </a:p>
        </p:txBody>
      </p:sp>
      <p:sp>
        <p:nvSpPr>
          <p:cNvPr id="5" name="Text Placeholder 4">
            <a:extLst>
              <a:ext uri="{FF2B5EF4-FFF2-40B4-BE49-F238E27FC236}">
                <a16:creationId xmlns:a16="http://schemas.microsoft.com/office/drawing/2014/main" id="{996BF5F4-3BDD-45BF-AECD-0AA6020D96A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67684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781</TotalTime>
  <Words>2891</Words>
  <Application>Microsoft Office PowerPoint</Application>
  <PresentationFormat>On-screen Show (4:3)</PresentationFormat>
  <Paragraphs>369</Paragraphs>
  <Slides>87</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87</vt:i4>
      </vt:variant>
    </vt:vector>
  </HeadingPairs>
  <TitlesOfParts>
    <vt:vector size="91" baseType="lpstr">
      <vt:lpstr>Arial</vt:lpstr>
      <vt:lpstr>Calibri</vt:lpstr>
      <vt:lpstr>UniversLTStd-Light</vt:lpstr>
      <vt:lpstr>Office Theme</vt:lpstr>
      <vt:lpstr>PowerPoint Presentation</vt:lpstr>
      <vt:lpstr>Syllabus Content</vt:lpstr>
      <vt:lpstr>PowerPoint Presentation</vt:lpstr>
      <vt:lpstr>9.3. Hazards Resulting From Atmospheric Disturbances</vt:lpstr>
      <vt:lpstr>Large Scale Atmospheric Disturbances: Tropical Revolving Storms</vt:lpstr>
      <vt:lpstr>What are they? (p46)</vt:lpstr>
      <vt:lpstr>PowerPoint Presentation</vt:lpstr>
      <vt:lpstr>PowerPoint Presentation</vt:lpstr>
      <vt:lpstr>Structure</vt:lpstr>
      <vt:lpstr>Tropical Revolving Storms</vt:lpstr>
      <vt:lpstr>Distribution – Spatial </vt:lpstr>
      <vt:lpstr>PowerPoint Presentation</vt:lpstr>
      <vt:lpstr>Distribution – Temporal </vt:lpstr>
      <vt:lpstr>Tropical Revolving Storms</vt:lpstr>
      <vt:lpstr>Cyclogenesis</vt:lpstr>
      <vt:lpstr>Cyclogenesis (Musk, 1988), p46</vt:lpstr>
      <vt:lpstr>PowerPoint Presentation</vt:lpstr>
      <vt:lpstr>Cyclogenesis (Musk, 1988)</vt:lpstr>
      <vt:lpstr>Maturity &amp; Development (p48)</vt:lpstr>
      <vt:lpstr>PowerPoint Presentation</vt:lpstr>
      <vt:lpstr>PowerPoint Presentation</vt:lpstr>
      <vt:lpstr>PowerPoint Presentation</vt:lpstr>
      <vt:lpstr>PowerPoint Presentation</vt:lpstr>
      <vt:lpstr>PowerPoint Presentation</vt:lpstr>
      <vt:lpstr>Death</vt:lpstr>
      <vt:lpstr>Measuring tropical storms</vt:lpstr>
      <vt:lpstr>Tropical Revolving Storms</vt:lpstr>
      <vt:lpstr>What does a tropical storm bring?</vt:lpstr>
      <vt:lpstr>Measuring tropical cyclones</vt:lpstr>
      <vt:lpstr>The Saffir-Simpson Scale</vt:lpstr>
      <vt:lpstr>PowerPoint Presentation</vt:lpstr>
      <vt:lpstr>PowerPoint Presentation</vt:lpstr>
      <vt:lpstr>Hazards of trs (p50-51)</vt:lpstr>
      <vt:lpstr>Principal Hazards</vt:lpstr>
      <vt:lpstr>Principal Hazards</vt:lpstr>
      <vt:lpstr>Vulnerability</vt:lpstr>
      <vt:lpstr>Reflection</vt:lpstr>
      <vt:lpstr>Potential Management (p51)</vt:lpstr>
      <vt:lpstr>What is this designed to do?</vt:lpstr>
      <vt:lpstr>What are these bags for?</vt:lpstr>
      <vt:lpstr>Why are these windows covered?</vt:lpstr>
      <vt:lpstr>Why is this building designed in this particular way?</vt:lpstr>
      <vt:lpstr>Case study: hurricanes in the USA (Katrina onwards, p52-53)</vt:lpstr>
      <vt:lpstr>Reading</vt:lpstr>
      <vt:lpstr>Case study: cyclone nargis (p54)</vt:lpstr>
      <vt:lpstr>Reading</vt:lpstr>
      <vt:lpstr>Evaluation of trs management</vt:lpstr>
      <vt:lpstr>Key Considerations</vt:lpstr>
      <vt:lpstr>Essay 5: p55</vt:lpstr>
      <vt:lpstr>Trs practice questions, p56-57</vt:lpstr>
      <vt:lpstr>Video Resources (Hidden):</vt:lpstr>
      <vt:lpstr>Tornado  Hazards</vt:lpstr>
      <vt:lpstr>Outline:</vt:lpstr>
      <vt:lpstr>Outline:</vt:lpstr>
      <vt:lpstr>Tornado vs Tropical Revolving Storm</vt:lpstr>
      <vt:lpstr>Outline:</vt:lpstr>
      <vt:lpstr>Distribution of tornadoes (p58)</vt:lpstr>
      <vt:lpstr>PowerPoint Presentation</vt:lpstr>
      <vt:lpstr>“Tornado Alley” – Central USA</vt:lpstr>
      <vt:lpstr>Measurement of tornadoes (p59)</vt:lpstr>
      <vt:lpstr>The Fujita Scale – Tornado Intensity</vt:lpstr>
      <vt:lpstr>PowerPoint Presentation</vt:lpstr>
      <vt:lpstr>PowerPoint Presentation</vt:lpstr>
      <vt:lpstr>Outline:</vt:lpstr>
      <vt:lpstr>Formation of a Tornado (p60-63)</vt:lpstr>
      <vt:lpstr>Stage 1: Storm development </vt:lpstr>
      <vt:lpstr>PowerPoint Presentation</vt:lpstr>
      <vt:lpstr>Stage 2: Storm Organisation</vt:lpstr>
      <vt:lpstr>PowerPoint Presentation</vt:lpstr>
      <vt:lpstr>Stage 3: Tornado Formation</vt:lpstr>
      <vt:lpstr>PowerPoint Presentation</vt:lpstr>
      <vt:lpstr>Stage 4: Tornado Dissipation</vt:lpstr>
      <vt:lpstr>PowerPoint Presentation</vt:lpstr>
      <vt:lpstr>PowerPoint Presentation</vt:lpstr>
      <vt:lpstr>Outline:</vt:lpstr>
      <vt:lpstr>Key Hazards of a Tornado (p64):</vt:lpstr>
      <vt:lpstr>Major Tornadoes</vt:lpstr>
      <vt:lpstr>Management of tornadoes (p65)</vt:lpstr>
      <vt:lpstr>Management (p65):</vt:lpstr>
      <vt:lpstr>PowerPoint Presentation</vt:lpstr>
      <vt:lpstr>PowerPoint Presentation</vt:lpstr>
      <vt:lpstr>Case study of a tornado</vt:lpstr>
      <vt:lpstr>Moore, OK, 2013 (p66)</vt:lpstr>
      <vt:lpstr>Essay plan: Management of tornadoes (p67)</vt:lpstr>
      <vt:lpstr>Tornado practice questions (p68)</vt:lpstr>
      <vt:lpstr>Comparisons of Atmospheric Hazards (p69)</vt:lpstr>
      <vt:lpstr>Comparison of atmospheric hazards essay (p70)</vt:lpstr>
    </vt:vector>
  </TitlesOfParts>
  <Company>Trinity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Preece</dc:creator>
  <cp:lastModifiedBy>David Preece</cp:lastModifiedBy>
  <cp:revision>57</cp:revision>
  <dcterms:created xsi:type="dcterms:W3CDTF">2009-09-03T07:02:04Z</dcterms:created>
  <dcterms:modified xsi:type="dcterms:W3CDTF">2021-02-19T15:43:43Z</dcterms:modified>
</cp:coreProperties>
</file>