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74" r:id="rId2"/>
    <p:sldId id="278" r:id="rId3"/>
    <p:sldId id="308" r:id="rId4"/>
    <p:sldId id="310" r:id="rId5"/>
    <p:sldId id="311" r:id="rId6"/>
    <p:sldId id="313" r:id="rId7"/>
    <p:sldId id="314" r:id="rId8"/>
    <p:sldId id="316" r:id="rId9"/>
    <p:sldId id="317" r:id="rId10"/>
    <p:sldId id="319" r:id="rId11"/>
    <p:sldId id="279" r:id="rId12"/>
    <p:sldId id="331" r:id="rId13"/>
    <p:sldId id="257" r:id="rId14"/>
    <p:sldId id="259" r:id="rId15"/>
    <p:sldId id="260" r:id="rId16"/>
    <p:sldId id="336" r:id="rId17"/>
    <p:sldId id="337" r:id="rId18"/>
    <p:sldId id="329" r:id="rId19"/>
    <p:sldId id="258" r:id="rId20"/>
    <p:sldId id="332" r:id="rId21"/>
    <p:sldId id="334" r:id="rId22"/>
    <p:sldId id="335" r:id="rId23"/>
    <p:sldId id="330" r:id="rId24"/>
    <p:sldId id="300" r:id="rId25"/>
    <p:sldId id="295" r:id="rId26"/>
    <p:sldId id="281" r:id="rId27"/>
    <p:sldId id="291" r:id="rId28"/>
    <p:sldId id="297" r:id="rId29"/>
    <p:sldId id="338" r:id="rId30"/>
    <p:sldId id="328" r:id="rId3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6" d="100"/>
          <a:sy n="106" d="100"/>
        </p:scale>
        <p:origin x="144"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ED917A8-FE11-42CE-B141-8EF704AA9083}" type="datetimeFigureOut">
              <a:rPr lang="en-GB" smtClean="0"/>
              <a:pPr/>
              <a:t>11/03/2020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05A0376-A1FE-4514-9AF2-9DE4B972EBB2}" type="slidenum">
              <a:rPr lang="en-GB" smtClean="0"/>
              <a:pPr/>
              <a:t>‹#›</a:t>
            </a:fld>
            <a:endParaRPr lang="en-GB"/>
          </a:p>
        </p:txBody>
      </p:sp>
    </p:spTree>
    <p:extLst>
      <p:ext uri="{BB962C8B-B14F-4D97-AF65-F5344CB8AC3E}">
        <p14:creationId xmlns:p14="http://schemas.microsoft.com/office/powerpoint/2010/main" val="16715545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ED917A8-FE11-42CE-B141-8EF704AA9083}" type="datetimeFigureOut">
              <a:rPr lang="en-GB" smtClean="0"/>
              <a:pPr/>
              <a:t>11/03/2020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05A0376-A1FE-4514-9AF2-9DE4B972EBB2}" type="slidenum">
              <a:rPr lang="en-GB" smtClean="0"/>
              <a:pPr/>
              <a:t>‹#›</a:t>
            </a:fld>
            <a:endParaRPr lang="en-GB"/>
          </a:p>
        </p:txBody>
      </p:sp>
    </p:spTree>
    <p:extLst>
      <p:ext uri="{BB962C8B-B14F-4D97-AF65-F5344CB8AC3E}">
        <p14:creationId xmlns:p14="http://schemas.microsoft.com/office/powerpoint/2010/main" val="31297554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ED917A8-FE11-42CE-B141-8EF704AA9083}" type="datetimeFigureOut">
              <a:rPr lang="en-GB" smtClean="0"/>
              <a:pPr/>
              <a:t>11/03/2020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05A0376-A1FE-4514-9AF2-9DE4B972EBB2}" type="slidenum">
              <a:rPr lang="en-GB" smtClean="0"/>
              <a:pPr/>
              <a:t>‹#›</a:t>
            </a:fld>
            <a:endParaRPr lang="en-GB"/>
          </a:p>
        </p:txBody>
      </p:sp>
    </p:spTree>
    <p:extLst>
      <p:ext uri="{BB962C8B-B14F-4D97-AF65-F5344CB8AC3E}">
        <p14:creationId xmlns:p14="http://schemas.microsoft.com/office/powerpoint/2010/main" val="25910264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ED917A8-FE11-42CE-B141-8EF704AA9083}" type="datetimeFigureOut">
              <a:rPr lang="en-GB" smtClean="0"/>
              <a:pPr/>
              <a:t>11/03/2020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05A0376-A1FE-4514-9AF2-9DE4B972EBB2}" type="slidenum">
              <a:rPr lang="en-GB" smtClean="0"/>
              <a:pPr/>
              <a:t>‹#›</a:t>
            </a:fld>
            <a:endParaRPr lang="en-GB"/>
          </a:p>
        </p:txBody>
      </p:sp>
    </p:spTree>
    <p:extLst>
      <p:ext uri="{BB962C8B-B14F-4D97-AF65-F5344CB8AC3E}">
        <p14:creationId xmlns:p14="http://schemas.microsoft.com/office/powerpoint/2010/main" val="11391686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ED917A8-FE11-42CE-B141-8EF704AA9083}" type="datetimeFigureOut">
              <a:rPr lang="en-GB" smtClean="0"/>
              <a:pPr/>
              <a:t>11/03/2020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05A0376-A1FE-4514-9AF2-9DE4B972EBB2}" type="slidenum">
              <a:rPr lang="en-GB" smtClean="0"/>
              <a:pPr/>
              <a:t>‹#›</a:t>
            </a:fld>
            <a:endParaRPr lang="en-GB"/>
          </a:p>
        </p:txBody>
      </p:sp>
    </p:spTree>
    <p:extLst>
      <p:ext uri="{BB962C8B-B14F-4D97-AF65-F5344CB8AC3E}">
        <p14:creationId xmlns:p14="http://schemas.microsoft.com/office/powerpoint/2010/main" val="27185570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D917A8-FE11-42CE-B141-8EF704AA9083}" type="datetimeFigureOut">
              <a:rPr lang="en-GB" smtClean="0"/>
              <a:pPr/>
              <a:t>11/03/2020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05A0376-A1FE-4514-9AF2-9DE4B972EBB2}" type="slidenum">
              <a:rPr lang="en-GB" smtClean="0"/>
              <a:pPr/>
              <a:t>‹#›</a:t>
            </a:fld>
            <a:endParaRPr lang="en-GB"/>
          </a:p>
        </p:txBody>
      </p:sp>
    </p:spTree>
    <p:extLst>
      <p:ext uri="{BB962C8B-B14F-4D97-AF65-F5344CB8AC3E}">
        <p14:creationId xmlns:p14="http://schemas.microsoft.com/office/powerpoint/2010/main" val="1865958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D917A8-FE11-42CE-B141-8EF704AA9083}" type="datetimeFigureOut">
              <a:rPr lang="en-GB" smtClean="0"/>
              <a:pPr/>
              <a:t>11/03/2020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05A0376-A1FE-4514-9AF2-9DE4B972EBB2}" type="slidenum">
              <a:rPr lang="en-GB" smtClean="0"/>
              <a:pPr/>
              <a:t>‹#›</a:t>
            </a:fld>
            <a:endParaRPr lang="en-GB"/>
          </a:p>
        </p:txBody>
      </p:sp>
    </p:spTree>
    <p:extLst>
      <p:ext uri="{BB962C8B-B14F-4D97-AF65-F5344CB8AC3E}">
        <p14:creationId xmlns:p14="http://schemas.microsoft.com/office/powerpoint/2010/main" val="19516969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ED917A8-FE11-42CE-B141-8EF704AA9083}" type="datetimeFigureOut">
              <a:rPr lang="en-GB" smtClean="0"/>
              <a:pPr/>
              <a:t>11/03/2020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05A0376-A1FE-4514-9AF2-9DE4B972EBB2}" type="slidenum">
              <a:rPr lang="en-GB" smtClean="0"/>
              <a:pPr/>
              <a:t>‹#›</a:t>
            </a:fld>
            <a:endParaRPr lang="en-GB"/>
          </a:p>
        </p:txBody>
      </p:sp>
    </p:spTree>
    <p:extLst>
      <p:ext uri="{BB962C8B-B14F-4D97-AF65-F5344CB8AC3E}">
        <p14:creationId xmlns:p14="http://schemas.microsoft.com/office/powerpoint/2010/main" val="4584942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ED917A8-FE11-42CE-B141-8EF704AA9083}" type="datetimeFigureOut">
              <a:rPr lang="en-GB" smtClean="0"/>
              <a:pPr/>
              <a:t>11/03/2020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05A0376-A1FE-4514-9AF2-9DE4B972EBB2}" type="slidenum">
              <a:rPr lang="en-GB" smtClean="0"/>
              <a:pPr/>
              <a:t>‹#›</a:t>
            </a:fld>
            <a:endParaRPr lang="en-GB"/>
          </a:p>
        </p:txBody>
      </p:sp>
    </p:spTree>
    <p:extLst>
      <p:ext uri="{BB962C8B-B14F-4D97-AF65-F5344CB8AC3E}">
        <p14:creationId xmlns:p14="http://schemas.microsoft.com/office/powerpoint/2010/main" val="6773570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ED917A8-FE11-42CE-B141-8EF704AA9083}" type="datetimeFigureOut">
              <a:rPr lang="en-GB" smtClean="0"/>
              <a:pPr/>
              <a:t>11/03/2020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05A0376-A1FE-4514-9AF2-9DE4B972EBB2}" type="slidenum">
              <a:rPr lang="en-GB" smtClean="0"/>
              <a:pPr/>
              <a:t>‹#›</a:t>
            </a:fld>
            <a:endParaRPr lang="en-GB"/>
          </a:p>
        </p:txBody>
      </p:sp>
    </p:spTree>
    <p:extLst>
      <p:ext uri="{BB962C8B-B14F-4D97-AF65-F5344CB8AC3E}">
        <p14:creationId xmlns:p14="http://schemas.microsoft.com/office/powerpoint/2010/main" val="1771246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ED917A8-FE11-42CE-B141-8EF704AA9083}" type="datetimeFigureOut">
              <a:rPr lang="en-GB" smtClean="0"/>
              <a:pPr/>
              <a:t>11/03/2020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05A0376-A1FE-4514-9AF2-9DE4B972EBB2}" type="slidenum">
              <a:rPr lang="en-GB" smtClean="0"/>
              <a:pPr/>
              <a:t>‹#›</a:t>
            </a:fld>
            <a:endParaRPr lang="en-GB"/>
          </a:p>
        </p:txBody>
      </p:sp>
    </p:spTree>
    <p:extLst>
      <p:ext uri="{BB962C8B-B14F-4D97-AF65-F5344CB8AC3E}">
        <p14:creationId xmlns:p14="http://schemas.microsoft.com/office/powerpoint/2010/main" val="36999683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D917A8-FE11-42CE-B141-8EF704AA9083}" type="datetimeFigureOut">
              <a:rPr lang="en-GB" smtClean="0"/>
              <a:pPr/>
              <a:t>11/03/2020</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5A0376-A1FE-4514-9AF2-9DE4B972EBB2}" type="slidenum">
              <a:rPr lang="en-GB" smtClean="0"/>
              <a:pPr/>
              <a:t>‹#›</a:t>
            </a:fld>
            <a:endParaRPr lang="en-GB"/>
          </a:p>
        </p:txBody>
      </p:sp>
    </p:spTree>
    <p:extLst>
      <p:ext uri="{BB962C8B-B14F-4D97-AF65-F5344CB8AC3E}">
        <p14:creationId xmlns:p14="http://schemas.microsoft.com/office/powerpoint/2010/main" val="914715391"/>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5.JPG"/><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6.jpg"/><Relationship Id="rId1" Type="http://schemas.openxmlformats.org/officeDocument/2006/relationships/slideLayout" Target="../slideLayouts/slideLayout2.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 Id="rId5" Type="http://schemas.openxmlformats.org/officeDocument/2006/relationships/image" Target="../media/image14.jpg"/><Relationship Id="rId4" Type="http://schemas.openxmlformats.org/officeDocument/2006/relationships/image" Target="../media/image1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image" Target="../media/image15.gif"/><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usgs.gov/natural-hazards/landslide-hazards/science/monitoring-stations?qt-science_center_objects=0#qt-science_center_objects"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g"/><Relationship Id="rId1" Type="http://schemas.openxmlformats.org/officeDocument/2006/relationships/slideLayout" Target="../slideLayouts/slideLayout7.xml"/><Relationship Id="rId5" Type="http://schemas.openxmlformats.org/officeDocument/2006/relationships/image" Target="../media/image31.jpg"/><Relationship Id="rId4" Type="http://schemas.openxmlformats.org/officeDocument/2006/relationships/image" Target="../media/image30.jpg"/></Relationships>
</file>

<file path=ppt/slides/_rels/slide2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7.xml"/><Relationship Id="rId5" Type="http://schemas.openxmlformats.org/officeDocument/2006/relationships/image" Target="../media/image35.jpg"/><Relationship Id="rId4" Type="http://schemas.openxmlformats.org/officeDocument/2006/relationships/image" Target="../media/image34.png"/></Relationships>
</file>

<file path=ppt/slides/_rels/slide26.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8.jpeg"/></Relationships>
</file>

<file path=ppt/slides/_rels/slide2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g"/><Relationship Id="rId1" Type="http://schemas.openxmlformats.org/officeDocument/2006/relationships/slideLayout" Target="../slideLayouts/slideLayout7.xml"/><Relationship Id="rId5" Type="http://schemas.openxmlformats.org/officeDocument/2006/relationships/image" Target="../media/image43.jpg"/><Relationship Id="rId4" Type="http://schemas.openxmlformats.org/officeDocument/2006/relationships/image" Target="../media/image42.jpeg"/></Relationships>
</file>

<file path=ppt/slides/_rels/slide2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275867" y="-10136"/>
            <a:ext cx="4592270" cy="9144001"/>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Rounded Corners 27">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7339422"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close up of a valley with mountains in the background&#10;&#10;Description automatically generated">
            <a:extLst>
              <a:ext uri="{FF2B5EF4-FFF2-40B4-BE49-F238E27FC236}">
                <a16:creationId xmlns:a16="http://schemas.microsoft.com/office/drawing/2014/main" id="{DDAA7FF3-D385-4A74-BA29-FE54CB656B67}"/>
              </a:ext>
            </a:extLst>
          </p:cNvPr>
          <p:cNvPicPr>
            <a:picLocks noChangeAspect="1"/>
          </p:cNvPicPr>
          <p:nvPr/>
        </p:nvPicPr>
        <p:blipFill rotWithShape="1">
          <a:blip r:embed="rId2">
            <a:extLst>
              <a:ext uri="{28A0092B-C50C-407E-A947-70E740481C1C}">
                <a14:useLocalDpi xmlns:a14="http://schemas.microsoft.com/office/drawing/2010/main" val="0"/>
              </a:ext>
            </a:extLst>
          </a:blip>
          <a:srcRect l="13790" t="9091" r="5301"/>
          <a:stretch/>
        </p:blipFill>
        <p:spPr>
          <a:xfrm>
            <a:off x="20" y="1"/>
            <a:ext cx="9143980" cy="6857999"/>
          </a:xfrm>
          <a:prstGeom prst="rect">
            <a:avLst/>
          </a:prstGeom>
        </p:spPr>
      </p:pic>
      <p:sp>
        <p:nvSpPr>
          <p:cNvPr id="4" name="Title 3"/>
          <p:cNvSpPr>
            <a:spLocks noGrp="1"/>
          </p:cNvSpPr>
          <p:nvPr>
            <p:ph type="ctrTitle"/>
          </p:nvPr>
        </p:nvSpPr>
        <p:spPr>
          <a:xfrm>
            <a:off x="265250" y="4941168"/>
            <a:ext cx="5314862" cy="1690488"/>
          </a:xfrm>
        </p:spPr>
        <p:style>
          <a:lnRef idx="1">
            <a:schemeClr val="accent1"/>
          </a:lnRef>
          <a:fillRef idx="2">
            <a:schemeClr val="accent1"/>
          </a:fillRef>
          <a:effectRef idx="1">
            <a:schemeClr val="accent1"/>
          </a:effectRef>
          <a:fontRef idx="minor">
            <a:schemeClr val="dk1"/>
          </a:fontRef>
        </p:style>
        <p:txBody>
          <a:bodyPr>
            <a:normAutofit/>
          </a:bodyPr>
          <a:lstStyle/>
          <a:p>
            <a:pPr algn="l"/>
            <a:r>
              <a:rPr lang="en-GB" sz="5700" dirty="0"/>
              <a:t>Mass Movement Hazards</a:t>
            </a:r>
          </a:p>
        </p:txBody>
      </p:sp>
    </p:spTree>
    <p:extLst>
      <p:ext uri="{BB962C8B-B14F-4D97-AF65-F5344CB8AC3E}">
        <p14:creationId xmlns:p14="http://schemas.microsoft.com/office/powerpoint/2010/main" val="28180222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Context:</a:t>
            </a:r>
          </a:p>
        </p:txBody>
      </p:sp>
      <p:sp>
        <p:nvSpPr>
          <p:cNvPr id="3" name="Content Placeholder 2"/>
          <p:cNvSpPr>
            <a:spLocks noGrp="1"/>
          </p:cNvSpPr>
          <p:nvPr>
            <p:ph idx="1"/>
          </p:nvPr>
        </p:nvSpPr>
        <p:spPr/>
        <p:txBody>
          <a:bodyPr/>
          <a:lstStyle/>
          <a:p>
            <a:r>
              <a:rPr lang="en-GB" dirty="0"/>
              <a:t>Mass movements are caused by a combination of: </a:t>
            </a:r>
          </a:p>
          <a:p>
            <a:pPr lvl="1"/>
            <a:r>
              <a:rPr lang="en-GB" b="1" dirty="0"/>
              <a:t>Instability factors</a:t>
            </a:r>
            <a:r>
              <a:rPr lang="en-GB" dirty="0"/>
              <a:t> – things that mean the slope is vulnerable to failure. This is a result of many factors, plus long term weathering and erosion.</a:t>
            </a:r>
          </a:p>
          <a:p>
            <a:pPr lvl="1"/>
            <a:r>
              <a:rPr lang="en-GB" b="1" dirty="0"/>
              <a:t>Trigger event</a:t>
            </a:r>
            <a:r>
              <a:rPr lang="en-GB" dirty="0"/>
              <a:t> – this is the reason that the slope failed in a particular place and time.</a:t>
            </a:r>
          </a:p>
          <a:p>
            <a:r>
              <a:rPr lang="en-GB" dirty="0"/>
              <a:t>Can classify them and regard them differently based on </a:t>
            </a:r>
            <a:r>
              <a:rPr lang="en-GB" b="1" dirty="0"/>
              <a:t>water</a:t>
            </a:r>
            <a:r>
              <a:rPr lang="en-GB" dirty="0"/>
              <a:t> and </a:t>
            </a:r>
            <a:r>
              <a:rPr lang="en-GB" b="1" dirty="0"/>
              <a:t>speed</a:t>
            </a:r>
          </a:p>
          <a:p>
            <a:endParaRPr lang="en-GB" dirty="0"/>
          </a:p>
        </p:txBody>
      </p:sp>
    </p:spTree>
    <p:extLst>
      <p:ext uri="{BB962C8B-B14F-4D97-AF65-F5344CB8AC3E}">
        <p14:creationId xmlns:p14="http://schemas.microsoft.com/office/powerpoint/2010/main" val="4995047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Surface Creep (Dry/Slow)</a:t>
            </a:r>
          </a:p>
        </p:txBody>
      </p:sp>
      <p:sp>
        <p:nvSpPr>
          <p:cNvPr id="3" name="Content Placeholder 2"/>
          <p:cNvSpPr>
            <a:spLocks noGrp="1"/>
          </p:cNvSpPr>
          <p:nvPr>
            <p:ph idx="1"/>
          </p:nvPr>
        </p:nvSpPr>
        <p:spPr/>
        <p:txBody>
          <a:bodyPr>
            <a:normAutofit fontScale="70000" lnSpcReduction="20000"/>
          </a:bodyPr>
          <a:lstStyle/>
          <a:p>
            <a:r>
              <a:rPr lang="en-GB" dirty="0"/>
              <a:t>This is the slow, downslope movement of unconsolidated material and soft rocks down a low grade slope.</a:t>
            </a:r>
          </a:p>
          <a:p>
            <a:r>
              <a:rPr lang="en-GB" dirty="0"/>
              <a:t>It may also be the slow deformation of material under pressure and stress.</a:t>
            </a:r>
          </a:p>
          <a:p>
            <a:r>
              <a:rPr lang="en-GB" dirty="0"/>
              <a:t>This movement is rarely more than 1-2 centimetres per year. It appears to be very slow and continuous, but is actually lots of little slipping processes caused by gravity overcoming friction. </a:t>
            </a:r>
          </a:p>
          <a:p>
            <a:r>
              <a:rPr lang="en-GB" dirty="0"/>
              <a:t>Processes include:</a:t>
            </a:r>
          </a:p>
          <a:p>
            <a:pPr lvl="1"/>
            <a:r>
              <a:rPr lang="en-GB" b="1" dirty="0"/>
              <a:t>Plastic flow</a:t>
            </a:r>
            <a:r>
              <a:rPr lang="en-GB" dirty="0"/>
              <a:t> for clay-rich sediment: this is where </a:t>
            </a:r>
            <a:r>
              <a:rPr lang="en-GB" dirty="0" err="1"/>
              <a:t>saturacted</a:t>
            </a:r>
            <a:r>
              <a:rPr lang="en-GB" dirty="0"/>
              <a:t>, thick surface </a:t>
            </a:r>
            <a:r>
              <a:rPr lang="en-GB" dirty="0" err="1"/>
              <a:t>deposites</a:t>
            </a:r>
            <a:r>
              <a:rPr lang="en-GB" dirty="0"/>
              <a:t> deform along bedding lines. It can be affected by pressure from overlying cap rocks or human constructions</a:t>
            </a:r>
          </a:p>
          <a:p>
            <a:pPr lvl="1"/>
            <a:r>
              <a:rPr lang="en-GB" dirty="0"/>
              <a:t>Freezing and thawing in the surface layers can produce </a:t>
            </a:r>
            <a:r>
              <a:rPr lang="en-GB" b="1" dirty="0"/>
              <a:t>heave</a:t>
            </a:r>
            <a:r>
              <a:rPr lang="en-GB" dirty="0"/>
              <a:t>. The expansion of water causes the surface to bulge parallel to the slope; then it drops back vertically, producing a net downslope movement.</a:t>
            </a:r>
          </a:p>
          <a:p>
            <a:pPr lvl="1"/>
            <a:r>
              <a:rPr lang="en-GB" dirty="0"/>
              <a:t>Wetting and drying can also produce heave in the same way.</a:t>
            </a:r>
          </a:p>
          <a:p>
            <a:r>
              <a:rPr lang="en-GB" dirty="0"/>
              <a:t>In permafrost, the melting in summer (waterlogging) can lead to accelerated creep called </a:t>
            </a:r>
            <a:r>
              <a:rPr lang="en-GB" b="1" dirty="0" err="1"/>
              <a:t>solifluction</a:t>
            </a:r>
            <a:r>
              <a:rPr lang="en-GB" dirty="0"/>
              <a:t>.</a:t>
            </a:r>
          </a:p>
          <a:p>
            <a:endParaRPr lang="en-GB" dirty="0"/>
          </a:p>
        </p:txBody>
      </p:sp>
    </p:spTree>
    <p:extLst>
      <p:ext uri="{BB962C8B-B14F-4D97-AF65-F5344CB8AC3E}">
        <p14:creationId xmlns:p14="http://schemas.microsoft.com/office/powerpoint/2010/main" val="39075907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 y="3645748"/>
            <a:ext cx="4607491" cy="3075500"/>
          </a:xfrm>
          <a:prstGeom prst="rect">
            <a:avLst/>
          </a:prstGeom>
        </p:spPr>
      </p:pic>
      <p:sp>
        <p:nvSpPr>
          <p:cNvPr id="2" name="Title 1"/>
          <p:cNvSpPr>
            <a:spLocks noGrp="1"/>
          </p:cNvSpPr>
          <p:nvPr>
            <p:ph type="title"/>
          </p:nvPr>
        </p:nvSpPr>
        <p:spPr/>
        <p:txBody>
          <a:bodyPr/>
          <a:lstStyle/>
          <a:p>
            <a:endParaRPr lang="en-GB"/>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0029" y="-28955"/>
            <a:ext cx="3006602" cy="4008802"/>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592" y="14439"/>
            <a:ext cx="6069437" cy="3587915"/>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88779" y="3523806"/>
            <a:ext cx="4578224" cy="3356002"/>
          </a:xfrm>
          <a:prstGeom prst="rect">
            <a:avLst/>
          </a:prstGeom>
        </p:spPr>
      </p:pic>
    </p:spTree>
    <p:extLst>
      <p:ext uri="{BB962C8B-B14F-4D97-AF65-F5344CB8AC3E}">
        <p14:creationId xmlns:p14="http://schemas.microsoft.com/office/powerpoint/2010/main" val="9473394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Flows (Fast/Wet)</a:t>
            </a:r>
          </a:p>
        </p:txBody>
      </p:sp>
      <p:sp>
        <p:nvSpPr>
          <p:cNvPr id="3" name="Content Placeholder 2"/>
          <p:cNvSpPr>
            <a:spLocks noGrp="1"/>
          </p:cNvSpPr>
          <p:nvPr>
            <p:ph idx="1"/>
          </p:nvPr>
        </p:nvSpPr>
        <p:spPr/>
        <p:txBody>
          <a:bodyPr>
            <a:normAutofit fontScale="92500" lnSpcReduction="20000"/>
          </a:bodyPr>
          <a:lstStyle/>
          <a:p>
            <a:r>
              <a:rPr lang="en-GB" dirty="0"/>
              <a:t>A mudflow or mud flow is a form of mass wasting involving "very rapid to extremely rapid surging flow" of debris that has become partially or fully liquefied by the addition of significant amounts of water to the source material.</a:t>
            </a:r>
          </a:p>
          <a:p>
            <a:r>
              <a:rPr lang="en-GB" dirty="0"/>
              <a:t>Mudflows contain a significant proportion of clay, which makes them more fluid than debris flows; thus, they are able to travel farther and across lower slope angles. </a:t>
            </a:r>
          </a:p>
          <a:p>
            <a:r>
              <a:rPr lang="en-GB" dirty="0"/>
              <a:t>Other types of mudflows include lahars (involving fine-grained pyroclastic deposits on the flanks of volcanoes) and </a:t>
            </a:r>
            <a:r>
              <a:rPr lang="en-GB" dirty="0" err="1"/>
              <a:t>jökulhlaups</a:t>
            </a:r>
            <a:r>
              <a:rPr lang="en-GB" dirty="0"/>
              <a:t> (outbursts from under glaciers or icecaps).</a:t>
            </a:r>
          </a:p>
        </p:txBody>
      </p:sp>
    </p:spTree>
    <p:extLst>
      <p:ext uri="{BB962C8B-B14F-4D97-AF65-F5344CB8AC3E}">
        <p14:creationId xmlns:p14="http://schemas.microsoft.com/office/powerpoint/2010/main" val="9647651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0876" y="3212975"/>
            <a:ext cx="4889311" cy="3666983"/>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225" y="0"/>
            <a:ext cx="5200650" cy="292417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84168" y="1768638"/>
            <a:ext cx="2743200" cy="1883664"/>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53100" y="0"/>
            <a:ext cx="3390900" cy="1885950"/>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06425" y="3701101"/>
            <a:ext cx="4370488" cy="3130058"/>
          </a:xfrm>
          <a:prstGeom prst="rect">
            <a:avLst/>
          </a:prstGeom>
        </p:spPr>
      </p:pic>
    </p:spTree>
    <p:extLst>
      <p:ext uri="{BB962C8B-B14F-4D97-AF65-F5344CB8AC3E}">
        <p14:creationId xmlns:p14="http://schemas.microsoft.com/office/powerpoint/2010/main" val="883296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Slope Failure (Landslide)</a:t>
            </a:r>
          </a:p>
        </p:txBody>
      </p:sp>
      <p:sp>
        <p:nvSpPr>
          <p:cNvPr id="3" name="Content Placeholder 2"/>
          <p:cNvSpPr>
            <a:spLocks noGrp="1"/>
          </p:cNvSpPr>
          <p:nvPr>
            <p:ph idx="1"/>
          </p:nvPr>
        </p:nvSpPr>
        <p:spPr/>
        <p:txBody>
          <a:bodyPr>
            <a:normAutofit/>
          </a:bodyPr>
          <a:lstStyle/>
          <a:p>
            <a:r>
              <a:rPr lang="en-GB" dirty="0"/>
              <a:t>Landslides are dramatic events (high magnitude, low frequency), where a section of hillside becomes unstable, </a:t>
            </a:r>
            <a:r>
              <a:rPr lang="en-GB" b="1" dirty="0"/>
              <a:t>shears away</a:t>
            </a:r>
            <a:r>
              <a:rPr lang="en-GB" dirty="0"/>
              <a:t>, and moves down hill.</a:t>
            </a:r>
          </a:p>
          <a:p>
            <a:r>
              <a:rPr lang="en-GB" b="1" dirty="0"/>
              <a:t>The shear stresses in the slope exceed the shear strength of the rock</a:t>
            </a:r>
            <a:r>
              <a:rPr lang="en-GB" dirty="0"/>
              <a:t>.</a:t>
            </a:r>
          </a:p>
          <a:p>
            <a:r>
              <a:rPr lang="en-GB" dirty="0"/>
              <a:t>Many landslides occur after heavy or prolonged rainfall. This normally is associated with single events (e.g. passage of cyclone, or significant thunderstorm). 90% of landslip events were triggered this way.</a:t>
            </a:r>
          </a:p>
        </p:txBody>
      </p:sp>
    </p:spTree>
    <p:extLst>
      <p:ext uri="{BB962C8B-B14F-4D97-AF65-F5344CB8AC3E}">
        <p14:creationId xmlns:p14="http://schemas.microsoft.com/office/powerpoint/2010/main" val="25520270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Landslide</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3573016"/>
            <a:ext cx="4078074" cy="2740466"/>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4872"/>
            <a:ext cx="4819528" cy="3329856"/>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78074" y="3234948"/>
            <a:ext cx="5345793" cy="3564976"/>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45734" y="-79752"/>
            <a:ext cx="4762500" cy="3314700"/>
          </a:xfrm>
          <a:prstGeom prst="rect">
            <a:avLst/>
          </a:prstGeom>
        </p:spPr>
      </p:pic>
    </p:spTree>
    <p:extLst>
      <p:ext uri="{BB962C8B-B14F-4D97-AF65-F5344CB8AC3E}">
        <p14:creationId xmlns:p14="http://schemas.microsoft.com/office/powerpoint/2010/main" val="32205854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Slope Failure (Fall; Fast/Dry)</a:t>
            </a:r>
          </a:p>
        </p:txBody>
      </p:sp>
      <p:sp>
        <p:nvSpPr>
          <p:cNvPr id="3" name="Content Placeholder 2"/>
          <p:cNvSpPr>
            <a:spLocks noGrp="1"/>
          </p:cNvSpPr>
          <p:nvPr>
            <p:ph idx="1"/>
          </p:nvPr>
        </p:nvSpPr>
        <p:spPr/>
        <p:txBody>
          <a:bodyPr>
            <a:normAutofit fontScale="77500" lnSpcReduction="20000"/>
          </a:bodyPr>
          <a:lstStyle/>
          <a:p>
            <a:r>
              <a:rPr lang="en-GB" dirty="0"/>
              <a:t>Rock falls from vertical faces share many factors and characteristics with landslides. They also suffer from undercutting (e.g. coasts!)</a:t>
            </a:r>
          </a:p>
          <a:p>
            <a:r>
              <a:rPr lang="en-GB" dirty="0"/>
              <a:t>These are </a:t>
            </a:r>
            <a:r>
              <a:rPr lang="en-GB" b="1" dirty="0"/>
              <a:t>high magnitude-low frequency</a:t>
            </a:r>
            <a:r>
              <a:rPr lang="en-GB" dirty="0"/>
              <a:t> events</a:t>
            </a:r>
          </a:p>
          <a:p>
            <a:r>
              <a:rPr lang="en-GB" dirty="0"/>
              <a:t>Rock falls reduce horizontal pressure on a cliff, leading to the growth of vertical cracks. This leads to further rock falls. </a:t>
            </a:r>
          </a:p>
          <a:p>
            <a:r>
              <a:rPr lang="en-GB" dirty="0"/>
              <a:t>A cliff that has vulnerable geology to a </a:t>
            </a:r>
            <a:r>
              <a:rPr lang="en-GB" dirty="0" err="1"/>
              <a:t>rockfall</a:t>
            </a:r>
            <a:r>
              <a:rPr lang="en-GB" dirty="0"/>
              <a:t> may be said to be incompetent. One that is not vulnerable to a </a:t>
            </a:r>
            <a:r>
              <a:rPr lang="en-GB" dirty="0" err="1"/>
              <a:t>rockfall</a:t>
            </a:r>
            <a:r>
              <a:rPr lang="en-GB" dirty="0"/>
              <a:t>, which is better consolidated, may be said to be competent.</a:t>
            </a:r>
            <a:endParaRPr lang="en-GB" baseline="30000" dirty="0"/>
          </a:p>
          <a:p>
            <a:r>
              <a:rPr lang="en-GB" b="1" dirty="0"/>
              <a:t>Scree</a:t>
            </a:r>
            <a:r>
              <a:rPr lang="en-GB" dirty="0"/>
              <a:t> is a collection of broken rock fragments at the base of crags, mountain cliffs, volcanoes or valley shoulders that has accumulated through periodic </a:t>
            </a:r>
            <a:r>
              <a:rPr lang="en-GB" dirty="0" err="1"/>
              <a:t>rockfall</a:t>
            </a:r>
            <a:r>
              <a:rPr lang="en-GB" dirty="0"/>
              <a:t> from adjacent cliff faces. </a:t>
            </a:r>
          </a:p>
          <a:p>
            <a:r>
              <a:rPr lang="en-GB" dirty="0"/>
              <a:t>Landforms associated with these materials are often called </a:t>
            </a:r>
            <a:r>
              <a:rPr lang="en-GB" b="1" dirty="0"/>
              <a:t>talus deposits</a:t>
            </a:r>
            <a:r>
              <a:rPr lang="en-GB" dirty="0"/>
              <a:t>. </a:t>
            </a:r>
          </a:p>
        </p:txBody>
      </p:sp>
    </p:spTree>
    <p:extLst>
      <p:ext uri="{BB962C8B-B14F-4D97-AF65-F5344CB8AC3E}">
        <p14:creationId xmlns:p14="http://schemas.microsoft.com/office/powerpoint/2010/main" val="38911488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71675" y="2539206"/>
            <a:ext cx="5200650" cy="2924175"/>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65" y="3002274"/>
            <a:ext cx="3519213" cy="2688899"/>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23605" y="3257081"/>
            <a:ext cx="2688739" cy="3584985"/>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3974327" cy="2986359"/>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63061" y="-33622"/>
            <a:ext cx="4580939" cy="3066579"/>
          </a:xfrm>
          <a:prstGeom prst="rect">
            <a:avLst/>
          </a:prstGeom>
        </p:spPr>
      </p:pic>
    </p:spTree>
    <p:extLst>
      <p:ext uri="{BB962C8B-B14F-4D97-AF65-F5344CB8AC3E}">
        <p14:creationId xmlns:p14="http://schemas.microsoft.com/office/powerpoint/2010/main" val="14125873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Context – Instability Factors</a:t>
            </a:r>
          </a:p>
        </p:txBody>
      </p:sp>
      <p:sp>
        <p:nvSpPr>
          <p:cNvPr id="3" name="Content Placeholder 2"/>
          <p:cNvSpPr>
            <a:spLocks noGrp="1"/>
          </p:cNvSpPr>
          <p:nvPr>
            <p:ph idx="1"/>
          </p:nvPr>
        </p:nvSpPr>
        <p:spPr/>
        <p:txBody>
          <a:bodyPr>
            <a:normAutofit fontScale="77500" lnSpcReduction="20000"/>
          </a:bodyPr>
          <a:lstStyle/>
          <a:p>
            <a:r>
              <a:rPr lang="en-GB" dirty="0">
                <a:solidFill>
                  <a:schemeClr val="accent1">
                    <a:lumMod val="40000"/>
                    <a:lumOff val="60000"/>
                  </a:schemeClr>
                </a:solidFill>
              </a:rPr>
              <a:t>Slope angle</a:t>
            </a:r>
          </a:p>
          <a:p>
            <a:r>
              <a:rPr lang="en-GB" dirty="0">
                <a:solidFill>
                  <a:schemeClr val="accent1">
                    <a:lumMod val="40000"/>
                    <a:lumOff val="60000"/>
                  </a:schemeClr>
                </a:solidFill>
              </a:rPr>
              <a:t>Geological structures (e.g. fractures, bedding planes, and dip angles)</a:t>
            </a:r>
          </a:p>
          <a:p>
            <a:r>
              <a:rPr lang="en-GB" dirty="0">
                <a:solidFill>
                  <a:schemeClr val="accent1">
                    <a:lumMod val="40000"/>
                    <a:lumOff val="60000"/>
                  </a:schemeClr>
                </a:solidFill>
              </a:rPr>
              <a:t>Rock types, and permeability. Layers of trapped water can increase vulnerability to slides</a:t>
            </a:r>
          </a:p>
          <a:p>
            <a:r>
              <a:rPr lang="en-GB" dirty="0">
                <a:solidFill>
                  <a:schemeClr val="accent1">
                    <a:lumMod val="40000"/>
                    <a:lumOff val="60000"/>
                  </a:schemeClr>
                </a:solidFill>
              </a:rPr>
              <a:t>Amount of water present; water increases the weight of rock, and decreases the shear strength of the material. </a:t>
            </a:r>
          </a:p>
          <a:p>
            <a:r>
              <a:rPr lang="en-GB" dirty="0">
                <a:solidFill>
                  <a:schemeClr val="accent1">
                    <a:lumMod val="40000"/>
                    <a:lumOff val="60000"/>
                  </a:schemeClr>
                </a:solidFill>
              </a:rPr>
              <a:t>Vibrations from other events (e.g. earthquakes, volcanoes traffic, shock wave events)</a:t>
            </a:r>
          </a:p>
          <a:p>
            <a:endParaRPr lang="en-GB" dirty="0">
              <a:solidFill>
                <a:schemeClr val="accent1">
                  <a:lumMod val="40000"/>
                  <a:lumOff val="60000"/>
                </a:schemeClr>
              </a:solidFill>
            </a:endParaRPr>
          </a:p>
          <a:p>
            <a:r>
              <a:rPr lang="en-GB" dirty="0">
                <a:solidFill>
                  <a:schemeClr val="accent6">
                    <a:lumMod val="40000"/>
                    <a:lumOff val="60000"/>
                  </a:schemeClr>
                </a:solidFill>
              </a:rPr>
              <a:t>Removal of the supporting “toe” of the landslip, which can reduce natural block support for the slope</a:t>
            </a:r>
          </a:p>
          <a:p>
            <a:r>
              <a:rPr lang="en-GB" dirty="0">
                <a:solidFill>
                  <a:schemeClr val="accent6">
                    <a:lumMod val="40000"/>
                    <a:lumOff val="60000"/>
                  </a:schemeClr>
                </a:solidFill>
              </a:rPr>
              <a:t>Loading of the top of the slope (e.g. by construction, building or accretion of weight of snow, ice etc.)</a:t>
            </a:r>
          </a:p>
          <a:p>
            <a:endParaRPr lang="en-GB" dirty="0"/>
          </a:p>
        </p:txBody>
      </p:sp>
    </p:spTree>
    <p:extLst>
      <p:ext uri="{BB962C8B-B14F-4D97-AF65-F5344CB8AC3E}">
        <p14:creationId xmlns:p14="http://schemas.microsoft.com/office/powerpoint/2010/main" val="3351465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F15CD-A943-45CF-809F-6090D1532700}"/>
              </a:ext>
            </a:extLst>
          </p:cNvPr>
          <p:cNvSpPr>
            <a:spLocks noGrp="1"/>
          </p:cNvSpPr>
          <p:nvPr>
            <p:ph type="title"/>
          </p:nvPr>
        </p:nvSpPr>
        <p:spPr/>
        <p:txBody>
          <a:bodyPr/>
          <a:lstStyle/>
          <a:p>
            <a:r>
              <a:rPr lang="en-GB" dirty="0"/>
              <a:t>Monitoring of Slopes</a:t>
            </a:r>
          </a:p>
        </p:txBody>
      </p:sp>
      <p:sp>
        <p:nvSpPr>
          <p:cNvPr id="3" name="Content Placeholder 2">
            <a:extLst>
              <a:ext uri="{FF2B5EF4-FFF2-40B4-BE49-F238E27FC236}">
                <a16:creationId xmlns:a16="http://schemas.microsoft.com/office/drawing/2014/main" id="{F2F73A01-D3C2-4469-AA92-98BD4A27FA0F}"/>
              </a:ext>
            </a:extLst>
          </p:cNvPr>
          <p:cNvSpPr>
            <a:spLocks noGrp="1"/>
          </p:cNvSpPr>
          <p:nvPr>
            <p:ph idx="1"/>
          </p:nvPr>
        </p:nvSpPr>
        <p:spPr/>
        <p:txBody>
          <a:bodyPr>
            <a:normAutofit fontScale="92500" lnSpcReduction="20000"/>
          </a:bodyPr>
          <a:lstStyle/>
          <a:p>
            <a:r>
              <a:rPr lang="en-GB" dirty="0"/>
              <a:t>Monitoring slopes is possible: some landslides give warning signs (cracking, bulging)</a:t>
            </a:r>
          </a:p>
          <a:p>
            <a:r>
              <a:rPr lang="en-GB" dirty="0"/>
              <a:t>If we know a slope is vulnerable, we can measure it regularly (GPS, satellite, laser surveys) to see if there are potential changes</a:t>
            </a:r>
          </a:p>
          <a:p>
            <a:r>
              <a:rPr lang="en-GB" dirty="0"/>
              <a:t>Long term surveys show strength and maps of the slope, and can show the trends</a:t>
            </a:r>
          </a:p>
          <a:p>
            <a:r>
              <a:rPr lang="en-GB" dirty="0"/>
              <a:t>Microscale changes can be measured using rainfall sensors, pore pressure sensors, and even strain or tilt meters to show weight change</a:t>
            </a:r>
          </a:p>
          <a:p>
            <a:r>
              <a:rPr lang="en-GB" dirty="0">
                <a:hlinkClick r:id="rId2"/>
              </a:rPr>
              <a:t>USGS Live Data</a:t>
            </a:r>
            <a:endParaRPr lang="en-GB" dirty="0"/>
          </a:p>
          <a:p>
            <a:r>
              <a:rPr lang="en-GB" dirty="0">
                <a:solidFill>
                  <a:srgbClr val="00B0F0"/>
                </a:solidFill>
              </a:rPr>
              <a:t>Evaluation: most of this requires significant investment!</a:t>
            </a:r>
          </a:p>
          <a:p>
            <a:endParaRPr lang="en-GB" dirty="0"/>
          </a:p>
        </p:txBody>
      </p:sp>
    </p:spTree>
    <p:extLst>
      <p:ext uri="{BB962C8B-B14F-4D97-AF65-F5344CB8AC3E}">
        <p14:creationId xmlns:p14="http://schemas.microsoft.com/office/powerpoint/2010/main" val="35867557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41598_2019_50792_Fig1_HTML">
            <a:extLst>
              <a:ext uri="{FF2B5EF4-FFF2-40B4-BE49-F238E27FC236}">
                <a16:creationId xmlns:a16="http://schemas.microsoft.com/office/drawing/2014/main" id="{66275076-9EAA-467F-B00F-56A6B103DB5E}"/>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461963" y="857250"/>
            <a:ext cx="8220075" cy="5143500"/>
          </a:xfrm>
          <a:prstGeom prst="rect">
            <a:avLst/>
          </a:prstGeom>
        </p:spPr>
      </p:pic>
    </p:spTree>
    <p:extLst>
      <p:ext uri="{BB962C8B-B14F-4D97-AF65-F5344CB8AC3E}">
        <p14:creationId xmlns:p14="http://schemas.microsoft.com/office/powerpoint/2010/main" val="16146210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1-s2.0-S0038080615001122-gr14">
            <a:extLst>
              <a:ext uri="{FF2B5EF4-FFF2-40B4-BE49-F238E27FC236}">
                <a16:creationId xmlns:a16="http://schemas.microsoft.com/office/drawing/2014/main" id="{1DF3430B-CD2B-4C12-A072-CDD3A34D7C27}"/>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987" y="116632"/>
            <a:ext cx="9092510" cy="6264696"/>
          </a:xfrm>
          <a:prstGeom prst="rect">
            <a:avLst/>
          </a:prstGeom>
        </p:spPr>
      </p:pic>
    </p:spTree>
    <p:extLst>
      <p:ext uri="{BB962C8B-B14F-4D97-AF65-F5344CB8AC3E}">
        <p14:creationId xmlns:p14="http://schemas.microsoft.com/office/powerpoint/2010/main" val="12265690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opographic-map-with-boreholes-geotechnical-monitoring-network-explorative-tunnel-and">
            <a:extLst>
              <a:ext uri="{FF2B5EF4-FFF2-40B4-BE49-F238E27FC236}">
                <a16:creationId xmlns:a16="http://schemas.microsoft.com/office/drawing/2014/main" id="{D85BE135-2611-43CE-9709-B828109C9F5C}"/>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611560" y="-18359"/>
            <a:ext cx="7704856" cy="6888447"/>
          </a:xfrm>
          <a:prstGeom prst="rect">
            <a:avLst/>
          </a:prstGeom>
        </p:spPr>
      </p:pic>
    </p:spTree>
    <p:extLst>
      <p:ext uri="{BB962C8B-B14F-4D97-AF65-F5344CB8AC3E}">
        <p14:creationId xmlns:p14="http://schemas.microsoft.com/office/powerpoint/2010/main" val="34539909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1B4A8-E8EC-41A5-A5B3-A9452AE1365E}"/>
              </a:ext>
            </a:extLst>
          </p:cNvPr>
          <p:cNvSpPr>
            <a:spLocks noGrp="1"/>
          </p:cNvSpPr>
          <p:nvPr>
            <p:ph type="title"/>
          </p:nvPr>
        </p:nvSpPr>
        <p:spPr/>
        <p:txBody>
          <a:bodyPr/>
          <a:lstStyle/>
          <a:p>
            <a:r>
              <a:rPr lang="en-GB" dirty="0"/>
              <a:t>Slope Monitoring</a:t>
            </a:r>
          </a:p>
        </p:txBody>
      </p:sp>
      <p:pic>
        <p:nvPicPr>
          <p:cNvPr id="5" name="Content Placeholder 4" descr="A close up of a map&#10;&#10;Description automatically generated">
            <a:extLst>
              <a:ext uri="{FF2B5EF4-FFF2-40B4-BE49-F238E27FC236}">
                <a16:creationId xmlns:a16="http://schemas.microsoft.com/office/drawing/2014/main" id="{BBC3BB58-4088-44A9-A264-D6FA4E603D9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8650" y="1500187"/>
            <a:ext cx="7687766" cy="4989656"/>
          </a:xfrm>
        </p:spPr>
      </p:pic>
    </p:spTree>
    <p:extLst>
      <p:ext uri="{BB962C8B-B14F-4D97-AF65-F5344CB8AC3E}">
        <p14:creationId xmlns:p14="http://schemas.microsoft.com/office/powerpoint/2010/main" val="19681289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1F0EA-4E4D-4DFC-8C3C-E0A98B971AD9}"/>
              </a:ext>
            </a:extLst>
          </p:cNvPr>
          <p:cNvSpPr>
            <a:spLocks noGrp="1"/>
          </p:cNvSpPr>
          <p:nvPr>
            <p:ph type="title"/>
          </p:nvPr>
        </p:nvSpPr>
        <p:spPr/>
        <p:txBody>
          <a:bodyPr/>
          <a:lstStyle/>
          <a:p>
            <a:r>
              <a:rPr lang="en-GB" dirty="0"/>
              <a:t>Rainfall Forecasting</a:t>
            </a:r>
          </a:p>
        </p:txBody>
      </p:sp>
      <p:sp>
        <p:nvSpPr>
          <p:cNvPr id="3" name="Content Placeholder 2">
            <a:extLst>
              <a:ext uri="{FF2B5EF4-FFF2-40B4-BE49-F238E27FC236}">
                <a16:creationId xmlns:a16="http://schemas.microsoft.com/office/drawing/2014/main" id="{1B1880CC-FE7B-4DF7-B7D6-208EF4FD8404}"/>
              </a:ext>
            </a:extLst>
          </p:cNvPr>
          <p:cNvSpPr>
            <a:spLocks noGrp="1"/>
          </p:cNvSpPr>
          <p:nvPr>
            <p:ph idx="1"/>
          </p:nvPr>
        </p:nvSpPr>
        <p:spPr/>
        <p:txBody>
          <a:bodyPr>
            <a:normAutofit fontScale="92500" lnSpcReduction="20000"/>
          </a:bodyPr>
          <a:lstStyle/>
          <a:p>
            <a:r>
              <a:rPr lang="en-GB" dirty="0"/>
              <a:t>Links to 2.3 Atmosphere &amp; Weather Unit</a:t>
            </a:r>
          </a:p>
          <a:p>
            <a:endParaRPr lang="en-GB" dirty="0"/>
          </a:p>
          <a:p>
            <a:r>
              <a:rPr lang="en-GB" dirty="0"/>
              <a:t>With rainfall being a major trigger of slope instability, having accurate forecasts of weather and rainfall is critical in understanding landslip potential</a:t>
            </a:r>
          </a:p>
          <a:p>
            <a:r>
              <a:rPr lang="en-GB" dirty="0"/>
              <a:t>HICs have well developed systems and forecasting (UK: Met Office, Environment Agency) and this also includes river levels</a:t>
            </a:r>
          </a:p>
          <a:p>
            <a:r>
              <a:rPr lang="en-GB" dirty="0"/>
              <a:t>However, very difficult to separately measure </a:t>
            </a:r>
            <a:r>
              <a:rPr lang="en-GB" i="1" dirty="0"/>
              <a:t>saturation</a:t>
            </a:r>
            <a:r>
              <a:rPr lang="en-GB" dirty="0"/>
              <a:t> levels, and the amount of water in the soil!</a:t>
            </a:r>
          </a:p>
          <a:p>
            <a:r>
              <a:rPr lang="en-GB" dirty="0"/>
              <a:t>LICs may have similar technology, but not always: and implications/communication/infrastructure management not quite so useful. </a:t>
            </a:r>
          </a:p>
        </p:txBody>
      </p:sp>
    </p:spTree>
    <p:extLst>
      <p:ext uri="{BB962C8B-B14F-4D97-AF65-F5344CB8AC3E}">
        <p14:creationId xmlns:p14="http://schemas.microsoft.com/office/powerpoint/2010/main" val="24417709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0A81C-99D7-4395-A8C4-257BCEEA9A0F}"/>
              </a:ext>
            </a:extLst>
          </p:cNvPr>
          <p:cNvSpPr>
            <a:spLocks noGrp="1"/>
          </p:cNvSpPr>
          <p:nvPr>
            <p:ph type="title"/>
          </p:nvPr>
        </p:nvSpPr>
        <p:spPr/>
        <p:txBody>
          <a:bodyPr/>
          <a:lstStyle/>
          <a:p>
            <a:r>
              <a:rPr lang="en-GB" dirty="0"/>
              <a:t>Hazard Mapping</a:t>
            </a:r>
          </a:p>
        </p:txBody>
      </p:sp>
      <p:sp>
        <p:nvSpPr>
          <p:cNvPr id="3" name="Content Placeholder 2">
            <a:extLst>
              <a:ext uri="{FF2B5EF4-FFF2-40B4-BE49-F238E27FC236}">
                <a16:creationId xmlns:a16="http://schemas.microsoft.com/office/drawing/2014/main" id="{667D8F92-13AE-4F6B-A8D7-D3DDB1FAA081}"/>
              </a:ext>
            </a:extLst>
          </p:cNvPr>
          <p:cNvSpPr>
            <a:spLocks noGrp="1"/>
          </p:cNvSpPr>
          <p:nvPr>
            <p:ph idx="1"/>
          </p:nvPr>
        </p:nvSpPr>
        <p:spPr/>
        <p:txBody>
          <a:bodyPr>
            <a:normAutofit fontScale="92500" lnSpcReduction="20000"/>
          </a:bodyPr>
          <a:lstStyle/>
          <a:p>
            <a:r>
              <a:rPr lang="en-GB" dirty="0"/>
              <a:t>Used far more for landslide hazards than almost anything else – though theoretically can be applied to volcanoes and floods from TRS too.</a:t>
            </a:r>
          </a:p>
          <a:p>
            <a:r>
              <a:rPr lang="en-GB" dirty="0"/>
              <a:t>Uses local data (previous landslides, slope, geology, human, risk factors) to create a map</a:t>
            </a:r>
          </a:p>
          <a:p>
            <a:r>
              <a:rPr lang="en-GB" dirty="0"/>
              <a:t>Often done with </a:t>
            </a:r>
            <a:r>
              <a:rPr lang="en-GB" dirty="0">
                <a:solidFill>
                  <a:srgbClr val="00B0F0"/>
                </a:solidFill>
              </a:rPr>
              <a:t>GIS (Geographic Information Systems) </a:t>
            </a:r>
            <a:r>
              <a:rPr lang="en-GB" dirty="0"/>
              <a:t>online to create complex maps with multiple layers</a:t>
            </a:r>
          </a:p>
          <a:p>
            <a:r>
              <a:rPr lang="en-GB" dirty="0"/>
              <a:t>Useful for two things:</a:t>
            </a:r>
          </a:p>
          <a:p>
            <a:pPr lvl="1"/>
            <a:r>
              <a:rPr lang="en-GB" dirty="0">
                <a:solidFill>
                  <a:srgbClr val="00B0F0"/>
                </a:solidFill>
              </a:rPr>
              <a:t>Prediction:</a:t>
            </a:r>
            <a:r>
              <a:rPr lang="en-GB" dirty="0"/>
              <a:t> identifying areas at risk, human areas most likely to be affected</a:t>
            </a:r>
          </a:p>
          <a:p>
            <a:pPr lvl="1"/>
            <a:r>
              <a:rPr lang="en-GB" dirty="0">
                <a:solidFill>
                  <a:srgbClr val="00B0F0"/>
                </a:solidFill>
              </a:rPr>
              <a:t>Preparation:</a:t>
            </a:r>
            <a:r>
              <a:rPr lang="en-GB" dirty="0"/>
              <a:t> identifying hazard routes, evacuation strategies. In the </a:t>
            </a:r>
            <a:r>
              <a:rPr lang="en-GB" i="1" dirty="0"/>
              <a:t>long term</a:t>
            </a:r>
            <a:r>
              <a:rPr lang="en-GB" dirty="0"/>
              <a:t> or HICs, you can also use it to plan land use zoning, and legislation/building restrictions etc. </a:t>
            </a:r>
          </a:p>
        </p:txBody>
      </p:sp>
    </p:spTree>
    <p:extLst>
      <p:ext uri="{BB962C8B-B14F-4D97-AF65-F5344CB8AC3E}">
        <p14:creationId xmlns:p14="http://schemas.microsoft.com/office/powerpoint/2010/main" val="32952231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andslide-map">
            <a:extLst>
              <a:ext uri="{FF2B5EF4-FFF2-40B4-BE49-F238E27FC236}">
                <a16:creationId xmlns:a16="http://schemas.microsoft.com/office/drawing/2014/main" id="{9BAB805C-CDDE-4979-A443-A1900186BDF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914400"/>
            <a:ext cx="9144000" cy="5029200"/>
          </a:xfrm>
          <a:prstGeom prst="rect">
            <a:avLst/>
          </a:prstGeom>
        </p:spPr>
      </p:pic>
    </p:spTree>
    <p:extLst>
      <p:ext uri="{BB962C8B-B14F-4D97-AF65-F5344CB8AC3E}">
        <p14:creationId xmlns:p14="http://schemas.microsoft.com/office/powerpoint/2010/main" val="38640604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2F8CA1-2E2D-45FD-81E5-2F529B9F7E9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50478" y="0"/>
            <a:ext cx="5606620" cy="6858000"/>
          </a:xfrm>
          <a:prstGeom prst="rect">
            <a:avLst/>
          </a:prstGeom>
        </p:spPr>
      </p:pic>
      <p:sp>
        <p:nvSpPr>
          <p:cNvPr id="2" name="Title 1">
            <a:extLst>
              <a:ext uri="{FF2B5EF4-FFF2-40B4-BE49-F238E27FC236}">
                <a16:creationId xmlns:a16="http://schemas.microsoft.com/office/drawing/2014/main" id="{115E3BE0-5ADF-422F-B400-6560AACA4D2D}"/>
              </a:ext>
            </a:extLst>
          </p:cNvPr>
          <p:cNvSpPr>
            <a:spLocks noGrp="1"/>
          </p:cNvSpPr>
          <p:nvPr>
            <p:ph type="title"/>
          </p:nvPr>
        </p:nvSpPr>
        <p:spPr/>
        <p:txBody>
          <a:bodyPr/>
          <a:lstStyle/>
          <a:p>
            <a:endParaRPr lang="en-GB"/>
          </a:p>
        </p:txBody>
      </p:sp>
      <p:sp>
        <p:nvSpPr>
          <p:cNvPr id="12" name="Content Placeholder 11">
            <a:extLst>
              <a:ext uri="{FF2B5EF4-FFF2-40B4-BE49-F238E27FC236}">
                <a16:creationId xmlns:a16="http://schemas.microsoft.com/office/drawing/2014/main" id="{23DBD59B-AF16-4F6A-84F5-497DB095C150}"/>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5982663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7E05C-AD16-4867-AF52-DB93931F1697}"/>
              </a:ext>
            </a:extLst>
          </p:cNvPr>
          <p:cNvSpPr>
            <a:spLocks noGrp="1"/>
          </p:cNvSpPr>
          <p:nvPr>
            <p:ph type="title"/>
          </p:nvPr>
        </p:nvSpPr>
        <p:spPr/>
        <p:txBody>
          <a:bodyPr/>
          <a:lstStyle/>
          <a:p>
            <a:endParaRPr lang="en-GB"/>
          </a:p>
        </p:txBody>
      </p:sp>
      <p:pic>
        <p:nvPicPr>
          <p:cNvPr id="4" name="Content Placeholder 3" descr="A close up of a map&#10;&#10;Description automatically generated">
            <a:extLst>
              <a:ext uri="{FF2B5EF4-FFF2-40B4-BE49-F238E27FC236}">
                <a16:creationId xmlns:a16="http://schemas.microsoft.com/office/drawing/2014/main" id="{C6BB4B0B-18E6-44EF-98FA-AADD717CE09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0"/>
            <a:ext cx="9123181" cy="6741368"/>
          </a:xfrm>
          <a:prstGeom prst="rect">
            <a:avLst/>
          </a:prstGeom>
        </p:spPr>
      </p:pic>
    </p:spTree>
    <p:extLst>
      <p:ext uri="{BB962C8B-B14F-4D97-AF65-F5344CB8AC3E}">
        <p14:creationId xmlns:p14="http://schemas.microsoft.com/office/powerpoint/2010/main" val="21059750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F1746-F37F-4719-BDA1-C7B2735AA669}"/>
              </a:ext>
            </a:extLst>
          </p:cNvPr>
          <p:cNvSpPr>
            <a:spLocks noGrp="1"/>
          </p:cNvSpPr>
          <p:nvPr>
            <p:ph type="title"/>
          </p:nvPr>
        </p:nvSpPr>
        <p:spPr/>
        <p:txBody>
          <a:bodyPr/>
          <a:lstStyle/>
          <a:p>
            <a:endParaRPr lang="en-GB"/>
          </a:p>
        </p:txBody>
      </p:sp>
      <p:pic>
        <p:nvPicPr>
          <p:cNvPr id="4" name="Content Placeholder 4" descr="A close up of a map&#10;&#10;Description automatically generated">
            <a:extLst>
              <a:ext uri="{FF2B5EF4-FFF2-40B4-BE49-F238E27FC236}">
                <a16:creationId xmlns:a16="http://schemas.microsoft.com/office/drawing/2014/main" id="{91079D78-7453-4725-8142-8F7603680F7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35696" y="0"/>
            <a:ext cx="5040560" cy="6823757"/>
          </a:xfrm>
        </p:spPr>
      </p:pic>
    </p:spTree>
    <p:extLst>
      <p:ext uri="{BB962C8B-B14F-4D97-AF65-F5344CB8AC3E}">
        <p14:creationId xmlns:p14="http://schemas.microsoft.com/office/powerpoint/2010/main" val="36669719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181FC-82EE-47B1-B863-79EA0F175E80}"/>
              </a:ext>
            </a:extLst>
          </p:cNvPr>
          <p:cNvSpPr>
            <a:spLocks noGrp="1"/>
          </p:cNvSpPr>
          <p:nvPr>
            <p:ph type="title"/>
          </p:nvPr>
        </p:nvSpPr>
        <p:spPr/>
        <p:txBody>
          <a:bodyPr/>
          <a:lstStyle/>
          <a:p>
            <a:r>
              <a:rPr lang="en-GB" dirty="0"/>
              <a:t>Management Techniques</a:t>
            </a:r>
          </a:p>
        </p:txBody>
      </p:sp>
      <p:sp>
        <p:nvSpPr>
          <p:cNvPr id="3" name="Content Placeholder 2">
            <a:extLst>
              <a:ext uri="{FF2B5EF4-FFF2-40B4-BE49-F238E27FC236}">
                <a16:creationId xmlns:a16="http://schemas.microsoft.com/office/drawing/2014/main" id="{AD7837F7-FBEC-4E44-A059-FED3A22B6581}"/>
              </a:ext>
            </a:extLst>
          </p:cNvPr>
          <p:cNvSpPr>
            <a:spLocks noGrp="1"/>
          </p:cNvSpPr>
          <p:nvPr>
            <p:ph idx="1"/>
          </p:nvPr>
        </p:nvSpPr>
        <p:spPr/>
        <p:txBody>
          <a:bodyPr>
            <a:normAutofit lnSpcReduction="10000"/>
          </a:bodyPr>
          <a:lstStyle/>
          <a:p>
            <a:r>
              <a:rPr lang="en-GB" dirty="0"/>
              <a:t>Range of techniques, designed to stabilise slopes in the </a:t>
            </a:r>
            <a:r>
              <a:rPr lang="en-GB" i="1" dirty="0"/>
              <a:t>long term</a:t>
            </a:r>
            <a:endParaRPr lang="en-GB" dirty="0"/>
          </a:p>
          <a:p>
            <a:r>
              <a:rPr lang="en-GB" dirty="0"/>
              <a:t>These are designed to reduce the instability factors, and include:</a:t>
            </a:r>
          </a:p>
          <a:p>
            <a:pPr lvl="1"/>
            <a:r>
              <a:rPr lang="en-GB" dirty="0"/>
              <a:t>Measures designed to reduce the gradient of the slope, and redistribute loading</a:t>
            </a:r>
          </a:p>
          <a:p>
            <a:pPr lvl="1"/>
            <a:r>
              <a:rPr lang="en-GB" dirty="0"/>
              <a:t>Measures designed to reduce the gradient through terracing or walls</a:t>
            </a:r>
          </a:p>
          <a:p>
            <a:pPr lvl="1"/>
            <a:r>
              <a:rPr lang="en-GB" dirty="0"/>
              <a:t>Measures designed to reduce the water volume in the slope</a:t>
            </a:r>
          </a:p>
          <a:p>
            <a:pPr lvl="1"/>
            <a:r>
              <a:rPr lang="en-GB" dirty="0"/>
              <a:t>Measures designed to increase afforestation and stability</a:t>
            </a:r>
          </a:p>
        </p:txBody>
      </p:sp>
    </p:spTree>
    <p:extLst>
      <p:ext uri="{BB962C8B-B14F-4D97-AF65-F5344CB8AC3E}">
        <p14:creationId xmlns:p14="http://schemas.microsoft.com/office/powerpoint/2010/main" val="7537786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egrading_+Redistributing+the+mass+on+a+slope+eases+the+load+where+necessary,+adds+support+where+necessary,+and+decreases+slope+angles."/>
          <p:cNvPicPr>
            <a:picLocks noGrp="1" noChangeAspect="1"/>
          </p:cNvPicPr>
          <p:nvPr isPhoto="1"/>
        </p:nvPicPr>
        <p:blipFill rotWithShape="1">
          <a:blip r:embed="rId2">
            <a:lum/>
            <a:extLst>
              <a:ext uri="{28A0092B-C50C-407E-A947-70E740481C1C}">
                <a14:useLocalDpi xmlns:a14="http://schemas.microsoft.com/office/drawing/2010/main" val="0"/>
              </a:ext>
            </a:extLst>
          </a:blip>
          <a:srcRect l="3800" t="3800" r="35301" b="5201"/>
          <a:stretch/>
        </p:blipFill>
        <p:spPr>
          <a:xfrm>
            <a:off x="5890069" y="3789040"/>
            <a:ext cx="3253931" cy="3068960"/>
          </a:xfrm>
          <a:prstGeom prst="rect">
            <a:avLst/>
          </a:prstGeom>
        </p:spPr>
      </p:pic>
      <p:pic>
        <p:nvPicPr>
          <p:cNvPr id="3" name="Picture 2" descr="Slope-Stability2">
            <a:extLst>
              <a:ext uri="{FF2B5EF4-FFF2-40B4-BE49-F238E27FC236}">
                <a16:creationId xmlns:a16="http://schemas.microsoft.com/office/drawing/2014/main" id="{06746089-9176-4E7C-A302-6F639A95E171}"/>
              </a:ext>
            </a:extLst>
          </p:cNvPr>
          <p:cNvPicPr>
            <a:picLocks noGrp="1" noChangeAspect="1"/>
          </p:cNvPicPr>
          <p:nvPr isPhoto="1"/>
        </p:nvPicPr>
        <p:blipFill>
          <a:blip r:embed="rId3" cstate="print">
            <a:lum/>
            <a:extLst>
              <a:ext uri="{28A0092B-C50C-407E-A947-70E740481C1C}">
                <a14:useLocalDpi xmlns:a14="http://schemas.microsoft.com/office/drawing/2010/main" val="0"/>
              </a:ext>
            </a:extLst>
          </a:blip>
          <a:stretch>
            <a:fillRect/>
          </a:stretch>
        </p:blipFill>
        <p:spPr>
          <a:xfrm>
            <a:off x="0" y="0"/>
            <a:ext cx="5052053" cy="3789040"/>
          </a:xfrm>
          <a:prstGeom prst="rect">
            <a:avLst/>
          </a:prstGeom>
        </p:spPr>
      </p:pic>
      <p:pic>
        <p:nvPicPr>
          <p:cNvPr id="4" name="Picture 3" descr="Regrading-slope-profile-to-correct-levels-Medium">
            <a:extLst>
              <a:ext uri="{FF2B5EF4-FFF2-40B4-BE49-F238E27FC236}">
                <a16:creationId xmlns:a16="http://schemas.microsoft.com/office/drawing/2014/main" id="{4124681A-C032-48FD-9808-7FE49D5DC3C8}"/>
              </a:ext>
            </a:extLst>
          </p:cNvPr>
          <p:cNvPicPr>
            <a:picLocks noGrp="1" noChangeAspect="1"/>
          </p:cNvPicPr>
          <p:nvPr isPhoto="1"/>
        </p:nvPicPr>
        <p:blipFill>
          <a:blip r:embed="rId4">
            <a:lum/>
            <a:extLst>
              <a:ext uri="{28A0092B-C50C-407E-A947-70E740481C1C}">
                <a14:useLocalDpi xmlns:a14="http://schemas.microsoft.com/office/drawing/2010/main" val="0"/>
              </a:ext>
            </a:extLst>
          </a:blip>
          <a:stretch>
            <a:fillRect/>
          </a:stretch>
        </p:blipFill>
        <p:spPr>
          <a:xfrm>
            <a:off x="0" y="3807044"/>
            <a:ext cx="5890069" cy="3314026"/>
          </a:xfrm>
          <a:prstGeom prst="rect">
            <a:avLst/>
          </a:prstGeom>
        </p:spPr>
      </p:pic>
      <p:pic>
        <p:nvPicPr>
          <p:cNvPr id="5" name="Picture 4" descr="1546415925">
            <a:extLst>
              <a:ext uri="{FF2B5EF4-FFF2-40B4-BE49-F238E27FC236}">
                <a16:creationId xmlns:a16="http://schemas.microsoft.com/office/drawing/2014/main" id="{F50DEA1E-40F5-46FC-AC2D-927F4476C721}"/>
              </a:ext>
            </a:extLst>
          </p:cNvPr>
          <p:cNvPicPr>
            <a:picLocks noGrp="1" noChangeAspect="1"/>
          </p:cNvPicPr>
          <p:nvPr isPhoto="1"/>
        </p:nvPicPr>
        <p:blipFill>
          <a:blip r:embed="rId5">
            <a:lum/>
            <a:extLst>
              <a:ext uri="{28A0092B-C50C-407E-A947-70E740481C1C}">
                <a14:useLocalDpi xmlns:a14="http://schemas.microsoft.com/office/drawing/2010/main" val="0"/>
              </a:ext>
            </a:extLst>
          </a:blip>
          <a:stretch>
            <a:fillRect/>
          </a:stretch>
        </p:blipFill>
        <p:spPr>
          <a:xfrm>
            <a:off x="4503688" y="-743"/>
            <a:ext cx="4655116" cy="3807787"/>
          </a:xfrm>
          <a:prstGeom prst="rect">
            <a:avLst/>
          </a:prstGeom>
        </p:spPr>
      </p:pic>
    </p:spTree>
    <p:extLst>
      <p:ext uri="{BB962C8B-B14F-4D97-AF65-F5344CB8AC3E}">
        <p14:creationId xmlns:p14="http://schemas.microsoft.com/office/powerpoint/2010/main" val="6311362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7708"/>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0" y="0"/>
            <a:ext cx="4572000" cy="3429000"/>
          </a:xfrm>
          <a:prstGeom prst="rect">
            <a:avLst/>
          </a:prstGeom>
        </p:spPr>
      </p:pic>
      <p:pic>
        <p:nvPicPr>
          <p:cNvPr id="3" name="Picture 2" descr="terracing-a-steep-slope-trend-with-picture-of-terracing-a-ideas-on-design">
            <a:extLst>
              <a:ext uri="{FF2B5EF4-FFF2-40B4-BE49-F238E27FC236}">
                <a16:creationId xmlns:a16="http://schemas.microsoft.com/office/drawing/2014/main" id="{D13B42A4-46D5-4775-8918-AFEF70F5724F}"/>
              </a:ext>
            </a:extLst>
          </p:cNvPr>
          <p:cNvPicPr>
            <a:picLocks noGrp="1" noChangeAspect="1"/>
          </p:cNvPicPr>
          <p:nvPr isPhoto="1"/>
        </p:nvPicPr>
        <p:blipFill>
          <a:blip r:embed="rId3" cstate="print">
            <a:lum/>
            <a:extLst>
              <a:ext uri="{28A0092B-C50C-407E-A947-70E740481C1C}">
                <a14:useLocalDpi xmlns:a14="http://schemas.microsoft.com/office/drawing/2010/main" val="0"/>
              </a:ext>
            </a:extLst>
          </a:blip>
          <a:stretch>
            <a:fillRect/>
          </a:stretch>
        </p:blipFill>
        <p:spPr>
          <a:xfrm>
            <a:off x="4572000" y="0"/>
            <a:ext cx="4572000" cy="3429000"/>
          </a:xfrm>
          <a:prstGeom prst="rect">
            <a:avLst/>
          </a:prstGeom>
        </p:spPr>
      </p:pic>
      <p:pic>
        <p:nvPicPr>
          <p:cNvPr id="4" name="Picture 3" descr="Precastconcreteretainingwall.tif">
            <a:extLst>
              <a:ext uri="{FF2B5EF4-FFF2-40B4-BE49-F238E27FC236}">
                <a16:creationId xmlns:a16="http://schemas.microsoft.com/office/drawing/2014/main" id="{9611A8E9-AF8C-4F99-8624-935EA8FC5FE3}"/>
              </a:ext>
            </a:extLst>
          </p:cNvPr>
          <p:cNvPicPr>
            <a:picLocks noGrp="1" noChangeAspect="1"/>
          </p:cNvPicPr>
          <p:nvPr isPhoto="1"/>
        </p:nvPicPr>
        <p:blipFill>
          <a:blip r:embed="rId4" cstate="print">
            <a:lum/>
            <a:extLst>
              <a:ext uri="{28A0092B-C50C-407E-A947-70E740481C1C}">
                <a14:useLocalDpi xmlns:a14="http://schemas.microsoft.com/office/drawing/2010/main" val="0"/>
              </a:ext>
            </a:extLst>
          </a:blip>
          <a:stretch>
            <a:fillRect/>
          </a:stretch>
        </p:blipFill>
        <p:spPr>
          <a:xfrm>
            <a:off x="4572000" y="3434949"/>
            <a:ext cx="4572000" cy="3429000"/>
          </a:xfrm>
          <a:prstGeom prst="rect">
            <a:avLst/>
          </a:prstGeom>
        </p:spPr>
      </p:pic>
      <p:pic>
        <p:nvPicPr>
          <p:cNvPr id="6" name="Picture 5" descr="Rawe-Curved-Wall">
            <a:extLst>
              <a:ext uri="{FF2B5EF4-FFF2-40B4-BE49-F238E27FC236}">
                <a16:creationId xmlns:a16="http://schemas.microsoft.com/office/drawing/2014/main" id="{69860178-186F-48D6-8276-6F90FB56676B}"/>
              </a:ext>
            </a:extLst>
          </p:cNvPr>
          <p:cNvPicPr>
            <a:picLocks noGrp="1" noChangeAspect="1"/>
          </p:cNvPicPr>
          <p:nvPr isPhoto="1"/>
        </p:nvPicPr>
        <p:blipFill>
          <a:blip r:embed="rId5">
            <a:lum/>
            <a:extLst>
              <a:ext uri="{28A0092B-C50C-407E-A947-70E740481C1C}">
                <a14:useLocalDpi xmlns:a14="http://schemas.microsoft.com/office/drawing/2010/main" val="0"/>
              </a:ext>
            </a:extLst>
          </a:blip>
          <a:stretch>
            <a:fillRect/>
          </a:stretch>
        </p:blipFill>
        <p:spPr>
          <a:xfrm>
            <a:off x="1" y="3434949"/>
            <a:ext cx="4571999" cy="3423051"/>
          </a:xfrm>
          <a:prstGeom prst="rect">
            <a:avLst/>
          </a:prstGeom>
        </p:spPr>
      </p:pic>
    </p:spTree>
    <p:extLst>
      <p:ext uri="{BB962C8B-B14F-4D97-AF65-F5344CB8AC3E}">
        <p14:creationId xmlns:p14="http://schemas.microsoft.com/office/powerpoint/2010/main" val="30722066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ub-Soil-Drainage-1024x768">
            <a:extLst>
              <a:ext uri="{FF2B5EF4-FFF2-40B4-BE49-F238E27FC236}">
                <a16:creationId xmlns:a16="http://schemas.microsoft.com/office/drawing/2014/main" id="{8F049470-58D8-4218-AC1C-B1FB4B5E0895}"/>
              </a:ext>
            </a:extLst>
          </p:cNvPr>
          <p:cNvPicPr>
            <a:picLocks noGrp="1" noChangeAspect="1"/>
          </p:cNvPicPr>
          <p:nvPr isPhoto="1"/>
        </p:nvPicPr>
        <p:blipFill rotWithShape="1">
          <a:blip r:embed="rId2">
            <a:lum/>
            <a:extLst>
              <a:ext uri="{28A0092B-C50C-407E-A947-70E740481C1C}">
                <a14:useLocalDpi xmlns:a14="http://schemas.microsoft.com/office/drawing/2010/main" val="0"/>
              </a:ext>
            </a:extLst>
          </a:blip>
          <a:srcRect r="15211"/>
          <a:stretch/>
        </p:blipFill>
        <p:spPr>
          <a:xfrm>
            <a:off x="-21690" y="-7694"/>
            <a:ext cx="4692326" cy="4150605"/>
          </a:xfrm>
          <a:prstGeom prst="rect">
            <a:avLst/>
          </a:prstGeom>
        </p:spPr>
      </p:pic>
      <p:pic>
        <p:nvPicPr>
          <p:cNvPr id="3" name="Picture 2" descr="43553935-step-drainage-down-a-slope">
            <a:extLst>
              <a:ext uri="{FF2B5EF4-FFF2-40B4-BE49-F238E27FC236}">
                <a16:creationId xmlns:a16="http://schemas.microsoft.com/office/drawing/2014/main" id="{1DD37A83-A9A7-4A11-BD28-6A8443F7C228}"/>
              </a:ext>
            </a:extLst>
          </p:cNvPr>
          <p:cNvPicPr>
            <a:picLocks noGrp="1" noChangeAspect="1"/>
          </p:cNvPicPr>
          <p:nvPr isPhoto="1"/>
        </p:nvPicPr>
        <p:blipFill>
          <a:blip r:embed="rId3" cstate="print">
            <a:lum/>
            <a:extLst>
              <a:ext uri="{28A0092B-C50C-407E-A947-70E740481C1C}">
                <a14:useLocalDpi xmlns:a14="http://schemas.microsoft.com/office/drawing/2010/main" val="0"/>
              </a:ext>
            </a:extLst>
          </a:blip>
          <a:stretch>
            <a:fillRect/>
          </a:stretch>
        </p:blipFill>
        <p:spPr>
          <a:xfrm>
            <a:off x="4641374" y="3865097"/>
            <a:ext cx="4509832" cy="2986735"/>
          </a:xfrm>
          <a:prstGeom prst="rect">
            <a:avLst/>
          </a:prstGeom>
        </p:spPr>
      </p:pic>
      <p:pic>
        <p:nvPicPr>
          <p:cNvPr id="4" name="Picture 3" descr="F1.large">
            <a:extLst>
              <a:ext uri="{FF2B5EF4-FFF2-40B4-BE49-F238E27FC236}">
                <a16:creationId xmlns:a16="http://schemas.microsoft.com/office/drawing/2014/main" id="{7210A9E6-91B5-4E9A-BDC3-326B7B7EDF8A}"/>
              </a:ext>
            </a:extLst>
          </p:cNvPr>
          <p:cNvPicPr>
            <a:picLocks noGrp="1" noChangeAspect="1"/>
          </p:cNvPicPr>
          <p:nvPr isPhoto="1"/>
        </p:nvPicPr>
        <p:blipFill>
          <a:blip r:embed="rId4" cstate="print">
            <a:lum/>
            <a:extLst>
              <a:ext uri="{28A0092B-C50C-407E-A947-70E740481C1C}">
                <a14:useLocalDpi xmlns:a14="http://schemas.microsoft.com/office/drawing/2010/main" val="0"/>
              </a:ext>
            </a:extLst>
          </a:blip>
          <a:stretch>
            <a:fillRect/>
          </a:stretch>
        </p:blipFill>
        <p:spPr>
          <a:xfrm>
            <a:off x="4641374" y="0"/>
            <a:ext cx="4502626" cy="4019703"/>
          </a:xfrm>
          <a:prstGeom prst="rect">
            <a:avLst/>
          </a:prstGeom>
        </p:spPr>
      </p:pic>
      <p:pic>
        <p:nvPicPr>
          <p:cNvPr id="5" name="Picture 4" descr="slopedrainage02.fw">
            <a:extLst>
              <a:ext uri="{FF2B5EF4-FFF2-40B4-BE49-F238E27FC236}">
                <a16:creationId xmlns:a16="http://schemas.microsoft.com/office/drawing/2014/main" id="{44DB6D69-2134-4800-B87C-8EAFAEA57FB7}"/>
              </a:ext>
            </a:extLst>
          </p:cNvPr>
          <p:cNvPicPr>
            <a:picLocks noGrp="1" noChangeAspect="1"/>
          </p:cNvPicPr>
          <p:nvPr isPhoto="1"/>
        </p:nvPicPr>
        <p:blipFill>
          <a:blip r:embed="rId5" cstate="print">
            <a:lum/>
            <a:extLst>
              <a:ext uri="{28A0092B-C50C-407E-A947-70E740481C1C}">
                <a14:useLocalDpi xmlns:a14="http://schemas.microsoft.com/office/drawing/2010/main" val="0"/>
              </a:ext>
            </a:extLst>
          </a:blip>
          <a:stretch>
            <a:fillRect/>
          </a:stretch>
        </p:blipFill>
        <p:spPr>
          <a:xfrm>
            <a:off x="1" y="4149080"/>
            <a:ext cx="4692326" cy="2708920"/>
          </a:xfrm>
          <a:prstGeom prst="rect">
            <a:avLst/>
          </a:prstGeom>
        </p:spPr>
      </p:pic>
    </p:spTree>
    <p:extLst>
      <p:ext uri="{BB962C8B-B14F-4D97-AF65-F5344CB8AC3E}">
        <p14:creationId xmlns:p14="http://schemas.microsoft.com/office/powerpoint/2010/main" val="9399705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ome-banner-4-1919x699"/>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4941" y="0"/>
            <a:ext cx="4576942" cy="3429000"/>
          </a:xfrm>
          <a:prstGeom prst="rect">
            <a:avLst/>
          </a:prstGeom>
        </p:spPr>
      </p:pic>
      <p:pic>
        <p:nvPicPr>
          <p:cNvPr id="3" name="Picture 2" descr="IMG_4927">
            <a:extLst>
              <a:ext uri="{FF2B5EF4-FFF2-40B4-BE49-F238E27FC236}">
                <a16:creationId xmlns:a16="http://schemas.microsoft.com/office/drawing/2014/main" id="{44E482B2-DCEC-46A3-A1BA-6692A0CCA6A7}"/>
              </a:ext>
            </a:extLst>
          </p:cNvPr>
          <p:cNvPicPr>
            <a:picLocks noGrp="1" noChangeAspect="1"/>
          </p:cNvPicPr>
          <p:nvPr isPhoto="1"/>
        </p:nvPicPr>
        <p:blipFill>
          <a:blip r:embed="rId3" cstate="print">
            <a:lum/>
            <a:extLst>
              <a:ext uri="{28A0092B-C50C-407E-A947-70E740481C1C}">
                <a14:useLocalDpi xmlns:a14="http://schemas.microsoft.com/office/drawing/2010/main" val="0"/>
              </a:ext>
            </a:extLst>
          </a:blip>
          <a:stretch>
            <a:fillRect/>
          </a:stretch>
        </p:blipFill>
        <p:spPr>
          <a:xfrm>
            <a:off x="4000500" y="7151"/>
            <a:ext cx="5143500" cy="3429000"/>
          </a:xfrm>
          <a:prstGeom prst="rect">
            <a:avLst/>
          </a:prstGeom>
        </p:spPr>
      </p:pic>
      <p:pic>
        <p:nvPicPr>
          <p:cNvPr id="4" name="Picture 3" descr="Bauarbeiten_östliches_Domumfeld-Kölner_Dom-Spritzbeton-8306">
            <a:extLst>
              <a:ext uri="{FF2B5EF4-FFF2-40B4-BE49-F238E27FC236}">
                <a16:creationId xmlns:a16="http://schemas.microsoft.com/office/drawing/2014/main" id="{4DB3F857-D99D-436D-ACA1-CF9E0D1FDA3D}"/>
              </a:ext>
            </a:extLst>
          </p:cNvPr>
          <p:cNvPicPr>
            <a:picLocks noGrp="1" noChangeAspect="1"/>
          </p:cNvPicPr>
          <p:nvPr isPhoto="1"/>
        </p:nvPicPr>
        <p:blipFill rotWithShape="1">
          <a:blip r:embed="rId4" cstate="print">
            <a:lum/>
            <a:extLst>
              <a:ext uri="{28A0092B-C50C-407E-A947-70E740481C1C}">
                <a14:useLocalDpi xmlns:a14="http://schemas.microsoft.com/office/drawing/2010/main" val="0"/>
              </a:ext>
            </a:extLst>
          </a:blip>
          <a:srcRect l="15625"/>
          <a:stretch/>
        </p:blipFill>
        <p:spPr>
          <a:xfrm>
            <a:off x="0" y="3420128"/>
            <a:ext cx="4474443" cy="3429000"/>
          </a:xfrm>
          <a:prstGeom prst="rect">
            <a:avLst/>
          </a:prstGeom>
        </p:spPr>
      </p:pic>
      <p:pic>
        <p:nvPicPr>
          <p:cNvPr id="5" name="Picture 4" descr="JUMP-REALDEALS5-BZ-091015-HLL">
            <a:extLst>
              <a:ext uri="{FF2B5EF4-FFF2-40B4-BE49-F238E27FC236}">
                <a16:creationId xmlns:a16="http://schemas.microsoft.com/office/drawing/2014/main" id="{68A393B9-6997-4D7B-AFCE-26565BE30084}"/>
              </a:ext>
            </a:extLst>
          </p:cNvPr>
          <p:cNvPicPr>
            <a:picLocks noGrp="1" noChangeAspect="1"/>
          </p:cNvPicPr>
          <p:nvPr isPhoto="1"/>
        </p:nvPicPr>
        <p:blipFill rotWithShape="1">
          <a:blip r:embed="rId5">
            <a:lum/>
            <a:extLst>
              <a:ext uri="{28A0092B-C50C-407E-A947-70E740481C1C}">
                <a14:useLocalDpi xmlns:a14="http://schemas.microsoft.com/office/drawing/2010/main" val="0"/>
              </a:ext>
            </a:extLst>
          </a:blip>
          <a:srcRect r="9914"/>
          <a:stretch/>
        </p:blipFill>
        <p:spPr>
          <a:xfrm>
            <a:off x="4474443" y="3348120"/>
            <a:ext cx="4669557" cy="3501008"/>
          </a:xfrm>
          <a:prstGeom prst="rect">
            <a:avLst/>
          </a:prstGeom>
        </p:spPr>
      </p:pic>
    </p:spTree>
    <p:extLst>
      <p:ext uri="{BB962C8B-B14F-4D97-AF65-F5344CB8AC3E}">
        <p14:creationId xmlns:p14="http://schemas.microsoft.com/office/powerpoint/2010/main" val="5991446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ine-Site-Rehabilitation"/>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4187956" y="3140968"/>
            <a:ext cx="4956043" cy="3717032"/>
          </a:xfrm>
          <a:prstGeom prst="rect">
            <a:avLst/>
          </a:prstGeom>
        </p:spPr>
      </p:pic>
      <p:pic>
        <p:nvPicPr>
          <p:cNvPr id="3" name="Picture 2" descr="2">
            <a:extLst>
              <a:ext uri="{FF2B5EF4-FFF2-40B4-BE49-F238E27FC236}">
                <a16:creationId xmlns:a16="http://schemas.microsoft.com/office/drawing/2014/main" id="{F5D4689E-80CF-43B6-9DC1-19986F3A2B85}"/>
              </a:ext>
            </a:extLst>
          </p:cNvPr>
          <p:cNvPicPr>
            <a:picLocks noGrp="1" noChangeAspect="1"/>
          </p:cNvPicPr>
          <p:nvPr isPhoto="1"/>
        </p:nvPicPr>
        <p:blipFill>
          <a:blip r:embed="rId3" cstate="print">
            <a:lum/>
            <a:extLst>
              <a:ext uri="{28A0092B-C50C-407E-A947-70E740481C1C}">
                <a14:useLocalDpi xmlns:a14="http://schemas.microsoft.com/office/drawing/2010/main" val="0"/>
              </a:ext>
            </a:extLst>
          </a:blip>
          <a:stretch>
            <a:fillRect/>
          </a:stretch>
        </p:blipFill>
        <p:spPr>
          <a:xfrm>
            <a:off x="-1" y="0"/>
            <a:ext cx="4355977" cy="3266983"/>
          </a:xfrm>
          <a:prstGeom prst="rect">
            <a:avLst/>
          </a:prstGeom>
        </p:spPr>
      </p:pic>
    </p:spTree>
    <p:extLst>
      <p:ext uri="{BB962C8B-B14F-4D97-AF65-F5344CB8AC3E}">
        <p14:creationId xmlns:p14="http://schemas.microsoft.com/office/powerpoint/2010/main" val="4654487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1B548-B0B0-4370-B197-035C9A30ED43}"/>
              </a:ext>
            </a:extLst>
          </p:cNvPr>
          <p:cNvSpPr>
            <a:spLocks noGrp="1"/>
          </p:cNvSpPr>
          <p:nvPr>
            <p:ph type="title"/>
          </p:nvPr>
        </p:nvSpPr>
        <p:spPr/>
        <p:txBody>
          <a:bodyPr/>
          <a:lstStyle/>
          <a:p>
            <a:r>
              <a:rPr lang="en-GB" dirty="0"/>
              <a:t>Factors to consider</a:t>
            </a:r>
          </a:p>
        </p:txBody>
      </p:sp>
      <p:sp>
        <p:nvSpPr>
          <p:cNvPr id="3" name="Content Placeholder 2">
            <a:extLst>
              <a:ext uri="{FF2B5EF4-FFF2-40B4-BE49-F238E27FC236}">
                <a16:creationId xmlns:a16="http://schemas.microsoft.com/office/drawing/2014/main" id="{952F878D-B191-4348-B930-D04953DB753B}"/>
              </a:ext>
            </a:extLst>
          </p:cNvPr>
          <p:cNvSpPr>
            <a:spLocks noGrp="1"/>
          </p:cNvSpPr>
          <p:nvPr>
            <p:ph idx="1"/>
          </p:nvPr>
        </p:nvSpPr>
        <p:spPr/>
        <p:txBody>
          <a:bodyPr>
            <a:normAutofit fontScale="92500" lnSpcReduction="20000"/>
          </a:bodyPr>
          <a:lstStyle/>
          <a:p>
            <a:r>
              <a:rPr lang="en-GB" dirty="0"/>
              <a:t>What kind of slope failure are we talking about? Fast/slow? Wet/dry? Different extent of management challenge</a:t>
            </a:r>
          </a:p>
          <a:p>
            <a:endParaRPr lang="en-GB" dirty="0"/>
          </a:p>
          <a:p>
            <a:r>
              <a:rPr lang="en-GB" dirty="0"/>
              <a:t>What kind of ‘hazard’ is this? Landslides in some places will affect major cities (e.g. in rapid urbanisation, e.g. in Haiti), but in other places are mainly rural. To what extent are </a:t>
            </a:r>
            <a:r>
              <a:rPr lang="en-GB" i="1" dirty="0"/>
              <a:t>people</a:t>
            </a:r>
            <a:r>
              <a:rPr lang="en-GB" dirty="0"/>
              <a:t> affected?</a:t>
            </a:r>
          </a:p>
          <a:p>
            <a:endParaRPr lang="en-GB" dirty="0"/>
          </a:p>
          <a:p>
            <a:r>
              <a:rPr lang="en-GB" dirty="0"/>
              <a:t>What level of development is required for the management and fairly high-tech monitoring, mapping techniques? Why? </a:t>
            </a:r>
          </a:p>
        </p:txBody>
      </p:sp>
    </p:spTree>
    <p:extLst>
      <p:ext uri="{BB962C8B-B14F-4D97-AF65-F5344CB8AC3E}">
        <p14:creationId xmlns:p14="http://schemas.microsoft.com/office/powerpoint/2010/main" val="39627870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8A2CF-4AC3-4577-817B-1100B82170EF}"/>
              </a:ext>
            </a:extLst>
          </p:cNvPr>
          <p:cNvSpPr>
            <a:spLocks noGrp="1"/>
          </p:cNvSpPr>
          <p:nvPr>
            <p:ph type="title"/>
          </p:nvPr>
        </p:nvSpPr>
        <p:spPr/>
        <p:txBody>
          <a:bodyPr/>
          <a:lstStyle/>
          <a:p>
            <a:r>
              <a:rPr lang="en-GB" dirty="0"/>
              <a:t>Management of Hazard</a:t>
            </a:r>
          </a:p>
        </p:txBody>
      </p:sp>
      <p:sp>
        <p:nvSpPr>
          <p:cNvPr id="3" name="Content Placeholder 2">
            <a:extLst>
              <a:ext uri="{FF2B5EF4-FFF2-40B4-BE49-F238E27FC236}">
                <a16:creationId xmlns:a16="http://schemas.microsoft.com/office/drawing/2014/main" id="{D47996C7-1BC1-434F-B94C-8BE0E4871EC7}"/>
              </a:ext>
            </a:extLst>
          </p:cNvPr>
          <p:cNvSpPr>
            <a:spLocks noGrp="1"/>
          </p:cNvSpPr>
          <p:nvPr>
            <p:ph idx="1"/>
          </p:nvPr>
        </p:nvSpPr>
        <p:spPr/>
        <p:txBody>
          <a:bodyPr>
            <a:normAutofit fontScale="85000" lnSpcReduction="20000"/>
          </a:bodyPr>
          <a:lstStyle/>
          <a:p>
            <a:r>
              <a:rPr lang="en-GB" dirty="0"/>
              <a:t>Prediction:</a:t>
            </a:r>
          </a:p>
          <a:p>
            <a:pPr lvl="1"/>
            <a:r>
              <a:rPr lang="en-GB" dirty="0"/>
              <a:t>Hazard mapping to identify vulnerable slopes </a:t>
            </a:r>
          </a:p>
          <a:p>
            <a:pPr lvl="1"/>
            <a:r>
              <a:rPr lang="en-GB" dirty="0"/>
              <a:t>Prediction of rainfall as one of the major instability events</a:t>
            </a:r>
          </a:p>
          <a:p>
            <a:pPr lvl="1"/>
            <a:r>
              <a:rPr lang="en-GB" dirty="0"/>
              <a:t>Monitoring &amp; warning techniques</a:t>
            </a:r>
          </a:p>
          <a:p>
            <a:r>
              <a:rPr lang="en-GB" dirty="0"/>
              <a:t>Preparation:</a:t>
            </a:r>
          </a:p>
          <a:p>
            <a:pPr lvl="1"/>
            <a:r>
              <a:rPr lang="en-GB" dirty="0"/>
              <a:t>Hazard mapping to generate areas at risk (for further action, e.g. legislation and building restriction)</a:t>
            </a:r>
          </a:p>
          <a:p>
            <a:pPr lvl="1"/>
            <a:r>
              <a:rPr lang="en-GB" dirty="0"/>
              <a:t>Management of the slope through engineering techniques, to reduce the instability factors</a:t>
            </a:r>
          </a:p>
          <a:p>
            <a:pPr lvl="2"/>
            <a:r>
              <a:rPr lang="en-GB" dirty="0"/>
              <a:t>Examples, effectiveness, evaluation</a:t>
            </a:r>
          </a:p>
          <a:p>
            <a:r>
              <a:rPr lang="en-GB" dirty="0"/>
              <a:t>What does it depend on?</a:t>
            </a:r>
          </a:p>
          <a:p>
            <a:pPr lvl="1"/>
            <a:r>
              <a:rPr lang="en-GB" dirty="0"/>
              <a:t>Type of slope problem (wet/dry, fast/slow)</a:t>
            </a:r>
          </a:p>
          <a:p>
            <a:pPr lvl="1"/>
            <a:r>
              <a:rPr lang="en-GB" dirty="0"/>
              <a:t>Type of instability (trigger, longer term)</a:t>
            </a:r>
          </a:p>
          <a:p>
            <a:pPr lvl="1"/>
            <a:r>
              <a:rPr lang="en-GB" dirty="0"/>
              <a:t>Levels of development (and associated issues, e.g. rapid urbanisation, wider problems)</a:t>
            </a:r>
          </a:p>
          <a:p>
            <a:endParaRPr lang="en-GB" dirty="0"/>
          </a:p>
        </p:txBody>
      </p:sp>
    </p:spTree>
    <p:extLst>
      <p:ext uri="{BB962C8B-B14F-4D97-AF65-F5344CB8AC3E}">
        <p14:creationId xmlns:p14="http://schemas.microsoft.com/office/powerpoint/2010/main" val="339874928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docProps/app.xml><?xml version="1.0" encoding="utf-8"?>
<Properties xmlns="http://schemas.openxmlformats.org/officeDocument/2006/extended-properties" xmlns:vt="http://schemas.openxmlformats.org/officeDocument/2006/docPropsVTypes">
  <Template>Office Theme</Template>
  <TotalTime>893</TotalTime>
  <Words>1288</Words>
  <Application>Microsoft Office PowerPoint</Application>
  <PresentationFormat>On-screen Show (4:3)</PresentationFormat>
  <Paragraphs>88</Paragraphs>
  <Slides>30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Arial</vt:lpstr>
      <vt:lpstr>Calibri</vt:lpstr>
      <vt:lpstr>Calibri Light</vt:lpstr>
      <vt:lpstr>Office Theme</vt:lpstr>
      <vt:lpstr>Mass Movement Hazards</vt:lpstr>
      <vt:lpstr>Context:</vt:lpstr>
      <vt:lpstr>Surface Creep (Dry/Slow)</vt:lpstr>
      <vt:lpstr>PowerPoint Presentation</vt:lpstr>
      <vt:lpstr>Flows (Fast/Wet)</vt:lpstr>
      <vt:lpstr>PowerPoint Presentation</vt:lpstr>
      <vt:lpstr>Slope Failure (Landslide)</vt:lpstr>
      <vt:lpstr>Landslide</vt:lpstr>
      <vt:lpstr>Slope Failure (Fall; Fast/Dry)</vt:lpstr>
      <vt:lpstr>PowerPoint Presentation</vt:lpstr>
      <vt:lpstr>Context – Instability Factors</vt:lpstr>
      <vt:lpstr>Monitoring of Slopes</vt:lpstr>
      <vt:lpstr>PowerPoint Presentation</vt:lpstr>
      <vt:lpstr>PowerPoint Presentation</vt:lpstr>
      <vt:lpstr>PowerPoint Presentation</vt:lpstr>
      <vt:lpstr>Slope Monitoring</vt:lpstr>
      <vt:lpstr>Rainfall Forecasting</vt:lpstr>
      <vt:lpstr>Hazard Mapping</vt:lpstr>
      <vt:lpstr>PowerPoint Presentation</vt:lpstr>
      <vt:lpstr>PowerPoint Presentation</vt:lpstr>
      <vt:lpstr>PowerPoint Presentation</vt:lpstr>
      <vt:lpstr>PowerPoint Presentation</vt:lpstr>
      <vt:lpstr>Management Techniques</vt:lpstr>
      <vt:lpstr>PowerPoint Presentation</vt:lpstr>
      <vt:lpstr>PowerPoint Presentation</vt:lpstr>
      <vt:lpstr>PowerPoint Presentation</vt:lpstr>
      <vt:lpstr>PowerPoint Presentation</vt:lpstr>
      <vt:lpstr>PowerPoint Presentation</vt:lpstr>
      <vt:lpstr>Factors to consider</vt:lpstr>
      <vt:lpstr>Management of Hazard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Forced Migration &amp; Refugees</dc:title>
  <dc:creator>David</dc:creator>
  <cp:lastModifiedBy>David Preece</cp:lastModifiedBy>
  <cp:revision>55</cp:revision>
  <dcterms:created xsi:type="dcterms:W3CDTF">2010-11-09T21:03:48Z</dcterms:created>
  <dcterms:modified xsi:type="dcterms:W3CDTF">2020-03-11T22:00:19Z</dcterms:modified>
</cp:coreProperties>
</file>