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9"/>
  </p:notesMasterIdLst>
  <p:sldIdLst>
    <p:sldId id="259" r:id="rId2"/>
    <p:sldId id="275" r:id="rId3"/>
    <p:sldId id="260" r:id="rId4"/>
    <p:sldId id="276" r:id="rId5"/>
    <p:sldId id="277" r:id="rId6"/>
    <p:sldId id="272" r:id="rId7"/>
    <p:sldId id="263" r:id="rId8"/>
    <p:sldId id="256" r:id="rId9"/>
    <p:sldId id="273" r:id="rId10"/>
    <p:sldId id="274" r:id="rId11"/>
    <p:sldId id="278" r:id="rId12"/>
    <p:sldId id="283" r:id="rId13"/>
    <p:sldId id="281" r:id="rId14"/>
    <p:sldId id="280" r:id="rId15"/>
    <p:sldId id="279" r:id="rId16"/>
    <p:sldId id="306" r:id="rId17"/>
    <p:sldId id="284" r:id="rId18"/>
    <p:sldId id="285" r:id="rId19"/>
    <p:sldId id="290" r:id="rId20"/>
    <p:sldId id="293" r:id="rId21"/>
    <p:sldId id="294" r:id="rId22"/>
    <p:sldId id="295" r:id="rId23"/>
    <p:sldId id="282" r:id="rId24"/>
    <p:sldId id="291" r:id="rId25"/>
    <p:sldId id="296" r:id="rId26"/>
    <p:sldId id="297" r:id="rId27"/>
    <p:sldId id="304" r:id="rId28"/>
    <p:sldId id="305" r:id="rId29"/>
    <p:sldId id="286" r:id="rId30"/>
    <p:sldId id="292" r:id="rId31"/>
    <p:sldId id="287" r:id="rId32"/>
    <p:sldId id="288" r:id="rId33"/>
    <p:sldId id="307" r:id="rId34"/>
    <p:sldId id="315" r:id="rId35"/>
    <p:sldId id="262" r:id="rId36"/>
    <p:sldId id="308" r:id="rId37"/>
    <p:sldId id="309" r:id="rId38"/>
    <p:sldId id="264" r:id="rId39"/>
    <p:sldId id="266" r:id="rId40"/>
    <p:sldId id="267" r:id="rId41"/>
    <p:sldId id="269" r:id="rId42"/>
    <p:sldId id="268" r:id="rId43"/>
    <p:sldId id="271" r:id="rId44"/>
    <p:sldId id="310" r:id="rId45"/>
    <p:sldId id="311" r:id="rId46"/>
    <p:sldId id="312" r:id="rId47"/>
    <p:sldId id="313" r:id="rId48"/>
    <p:sldId id="314" r:id="rId49"/>
    <p:sldId id="261" r:id="rId50"/>
    <p:sldId id="316" r:id="rId51"/>
    <p:sldId id="257" r:id="rId52"/>
    <p:sldId id="317" r:id="rId53"/>
    <p:sldId id="318" r:id="rId54"/>
    <p:sldId id="320" r:id="rId55"/>
    <p:sldId id="265" r:id="rId56"/>
    <p:sldId id="321" r:id="rId57"/>
    <p:sldId id="322" r:id="rId58"/>
    <p:sldId id="323" r:id="rId59"/>
    <p:sldId id="324" r:id="rId60"/>
    <p:sldId id="325" r:id="rId61"/>
    <p:sldId id="368" r:id="rId62"/>
    <p:sldId id="326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289" r:id="rId77"/>
    <p:sldId id="341" r:id="rId78"/>
    <p:sldId id="342" r:id="rId79"/>
    <p:sldId id="343" r:id="rId80"/>
    <p:sldId id="344" r:id="rId81"/>
    <p:sldId id="345" r:id="rId82"/>
    <p:sldId id="346" r:id="rId83"/>
    <p:sldId id="347" r:id="rId84"/>
    <p:sldId id="348" r:id="rId85"/>
    <p:sldId id="349" r:id="rId86"/>
    <p:sldId id="350" r:id="rId87"/>
    <p:sldId id="351" r:id="rId88"/>
    <p:sldId id="352" r:id="rId89"/>
    <p:sldId id="353" r:id="rId90"/>
    <p:sldId id="298" r:id="rId91"/>
    <p:sldId id="299" r:id="rId92"/>
    <p:sldId id="300" r:id="rId93"/>
    <p:sldId id="301" r:id="rId94"/>
    <p:sldId id="354" r:id="rId95"/>
    <p:sldId id="302" r:id="rId96"/>
    <p:sldId id="303" r:id="rId97"/>
    <p:sldId id="355" r:id="rId98"/>
    <p:sldId id="356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  <p:sldId id="369" r:id="rId109"/>
    <p:sldId id="370" r:id="rId110"/>
    <p:sldId id="371" r:id="rId111"/>
    <p:sldId id="372" r:id="rId112"/>
    <p:sldId id="373" r:id="rId113"/>
    <p:sldId id="374" r:id="rId114"/>
    <p:sldId id="270" r:id="rId115"/>
    <p:sldId id="375" r:id="rId116"/>
    <p:sldId id="376" r:id="rId117"/>
    <p:sldId id="377" r:id="rId118"/>
    <p:sldId id="378" r:id="rId119"/>
    <p:sldId id="379" r:id="rId120"/>
    <p:sldId id="380" r:id="rId121"/>
    <p:sldId id="381" r:id="rId122"/>
    <p:sldId id="382" r:id="rId123"/>
    <p:sldId id="383" r:id="rId124"/>
    <p:sldId id="384" r:id="rId125"/>
    <p:sldId id="385" r:id="rId126"/>
    <p:sldId id="386" r:id="rId127"/>
    <p:sldId id="387" r:id="rId1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63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9C93DC-47BC-4A11-AE7C-1E37B5CE20AB}" type="doc">
      <dgm:prSet loTypeId="urn:microsoft.com/office/officeart/2005/8/layout/cycle2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F9E09E71-9507-4B19-AD42-81DF1D510271}">
      <dgm:prSet phldrT="[Text]"/>
      <dgm:spPr/>
      <dgm:t>
        <a:bodyPr/>
        <a:lstStyle/>
        <a:p>
          <a:r>
            <a:rPr lang="en-GB" dirty="0"/>
            <a:t>Prediction</a:t>
          </a:r>
        </a:p>
      </dgm:t>
    </dgm:pt>
    <dgm:pt modelId="{E4AD24E6-C10E-455A-9FE9-C980CCF4BFD1}" type="parTrans" cxnId="{C0495562-259D-4A86-BD70-918917A0F6C2}">
      <dgm:prSet/>
      <dgm:spPr/>
      <dgm:t>
        <a:bodyPr/>
        <a:lstStyle/>
        <a:p>
          <a:endParaRPr lang="en-GB"/>
        </a:p>
      </dgm:t>
    </dgm:pt>
    <dgm:pt modelId="{D6DEF5B1-B3F2-44D5-9575-EC1642835B87}" type="sibTrans" cxnId="{C0495562-259D-4A86-BD70-918917A0F6C2}">
      <dgm:prSet/>
      <dgm:spPr/>
      <dgm:t>
        <a:bodyPr/>
        <a:lstStyle/>
        <a:p>
          <a:endParaRPr lang="en-GB"/>
        </a:p>
      </dgm:t>
    </dgm:pt>
    <dgm:pt modelId="{81A8A355-386B-43FA-8723-4835D474A7A4}">
      <dgm:prSet phldrT="[Text]"/>
      <dgm:spPr/>
      <dgm:t>
        <a:bodyPr/>
        <a:lstStyle/>
        <a:p>
          <a:r>
            <a:rPr lang="en-GB" dirty="0"/>
            <a:t>Preparation</a:t>
          </a:r>
        </a:p>
      </dgm:t>
    </dgm:pt>
    <dgm:pt modelId="{ABA62093-62BC-474E-8328-ADCC834F3BED}" type="parTrans" cxnId="{7EB8FE6F-01C5-4B19-974A-E0F0A403325B}">
      <dgm:prSet/>
      <dgm:spPr/>
      <dgm:t>
        <a:bodyPr/>
        <a:lstStyle/>
        <a:p>
          <a:endParaRPr lang="en-GB"/>
        </a:p>
      </dgm:t>
    </dgm:pt>
    <dgm:pt modelId="{0C38DBD6-9635-49D2-950A-D00E12F87FF9}" type="sibTrans" cxnId="{7EB8FE6F-01C5-4B19-974A-E0F0A403325B}">
      <dgm:prSet/>
      <dgm:spPr/>
      <dgm:t>
        <a:bodyPr/>
        <a:lstStyle/>
        <a:p>
          <a:endParaRPr lang="en-GB"/>
        </a:p>
      </dgm:t>
    </dgm:pt>
    <dgm:pt modelId="{45168DB1-BBCE-40E0-ADA3-FE97F659E0EC}">
      <dgm:prSet phldrT="[Text]"/>
      <dgm:spPr/>
      <dgm:t>
        <a:bodyPr/>
        <a:lstStyle/>
        <a:p>
          <a:pPr algn="ctr"/>
          <a:r>
            <a:rPr lang="en-GB" dirty="0"/>
            <a:t>Hazard Impacts</a:t>
          </a:r>
        </a:p>
      </dgm:t>
    </dgm:pt>
    <dgm:pt modelId="{1E9A2848-7DAC-4DA2-B171-C104FBFAFF32}" type="parTrans" cxnId="{7D6C544C-DBEB-480A-A6DE-3AB16188D7A8}">
      <dgm:prSet/>
      <dgm:spPr/>
      <dgm:t>
        <a:bodyPr/>
        <a:lstStyle/>
        <a:p>
          <a:endParaRPr lang="en-GB"/>
        </a:p>
      </dgm:t>
    </dgm:pt>
    <dgm:pt modelId="{7292709C-A674-4415-86CA-27C01E9A6DE7}" type="sibTrans" cxnId="{7D6C544C-DBEB-480A-A6DE-3AB16188D7A8}">
      <dgm:prSet/>
      <dgm:spPr/>
      <dgm:t>
        <a:bodyPr/>
        <a:lstStyle/>
        <a:p>
          <a:endParaRPr lang="en-GB"/>
        </a:p>
      </dgm:t>
    </dgm:pt>
    <dgm:pt modelId="{F9F94D14-7B64-4FA4-AEA7-7225FCF1F48F}">
      <dgm:prSet phldrT="[Text]"/>
      <dgm:spPr/>
      <dgm:t>
        <a:bodyPr/>
        <a:lstStyle/>
        <a:p>
          <a:r>
            <a:rPr lang="en-GB" dirty="0"/>
            <a:t>Recovery</a:t>
          </a:r>
        </a:p>
      </dgm:t>
    </dgm:pt>
    <dgm:pt modelId="{6E0281C6-E06E-4799-881C-023CBAC0DEAD}" type="parTrans" cxnId="{90F672A8-6830-4BC3-934E-DF83CF43FAB8}">
      <dgm:prSet/>
      <dgm:spPr/>
      <dgm:t>
        <a:bodyPr/>
        <a:lstStyle/>
        <a:p>
          <a:endParaRPr lang="en-GB"/>
        </a:p>
      </dgm:t>
    </dgm:pt>
    <dgm:pt modelId="{4E4DA259-A039-4D64-A80B-E91A948889F4}" type="sibTrans" cxnId="{90F672A8-6830-4BC3-934E-DF83CF43FAB8}">
      <dgm:prSet/>
      <dgm:spPr/>
      <dgm:t>
        <a:bodyPr/>
        <a:lstStyle/>
        <a:p>
          <a:endParaRPr lang="en-GB"/>
        </a:p>
      </dgm:t>
    </dgm:pt>
    <dgm:pt modelId="{E44FC1B0-E1AE-4F7E-B9F1-2F46CE4B2386}">
      <dgm:prSet phldrT="[Text]"/>
      <dgm:spPr/>
      <dgm:t>
        <a:bodyPr/>
        <a:lstStyle/>
        <a:p>
          <a:r>
            <a:rPr lang="en-GB" dirty="0"/>
            <a:t>Appraisal</a:t>
          </a:r>
        </a:p>
      </dgm:t>
    </dgm:pt>
    <dgm:pt modelId="{7A20D7DC-6F73-47D1-B837-57DFCB3B1976}" type="parTrans" cxnId="{56B3E890-46EF-4674-AEB5-3DBCDB708624}">
      <dgm:prSet/>
      <dgm:spPr/>
      <dgm:t>
        <a:bodyPr/>
        <a:lstStyle/>
        <a:p>
          <a:endParaRPr lang="en-GB"/>
        </a:p>
      </dgm:t>
    </dgm:pt>
    <dgm:pt modelId="{47421961-C41E-434D-B389-4431EC784A19}" type="sibTrans" cxnId="{56B3E890-46EF-4674-AEB5-3DBCDB708624}">
      <dgm:prSet/>
      <dgm:spPr/>
      <dgm:t>
        <a:bodyPr/>
        <a:lstStyle/>
        <a:p>
          <a:endParaRPr lang="en-GB"/>
        </a:p>
      </dgm:t>
    </dgm:pt>
    <dgm:pt modelId="{5DBA2D4C-8ECB-4554-80AF-F3D242F2AC6F}">
      <dgm:prSet phldrT="[Text]"/>
      <dgm:spPr/>
      <dgm:t>
        <a:bodyPr/>
        <a:lstStyle/>
        <a:p>
          <a:r>
            <a:rPr lang="en-GB" dirty="0"/>
            <a:t>Lessons Learned</a:t>
          </a:r>
        </a:p>
      </dgm:t>
    </dgm:pt>
    <dgm:pt modelId="{4B4D40BB-4188-4D86-BD9A-7E6A878A0A00}" type="parTrans" cxnId="{770AAB33-A6B8-4F7F-A534-A7E1C6AD8997}">
      <dgm:prSet/>
      <dgm:spPr/>
      <dgm:t>
        <a:bodyPr/>
        <a:lstStyle/>
        <a:p>
          <a:endParaRPr lang="en-GB"/>
        </a:p>
      </dgm:t>
    </dgm:pt>
    <dgm:pt modelId="{54300A7B-810E-4A34-9113-3F88C169F377}" type="sibTrans" cxnId="{770AAB33-A6B8-4F7F-A534-A7E1C6AD8997}">
      <dgm:prSet/>
      <dgm:spPr/>
      <dgm:t>
        <a:bodyPr/>
        <a:lstStyle/>
        <a:p>
          <a:endParaRPr lang="en-GB"/>
        </a:p>
      </dgm:t>
    </dgm:pt>
    <dgm:pt modelId="{8FF3CD08-2163-4E48-8D9B-E174BC29EF0E}">
      <dgm:prSet phldrT="[Text]"/>
      <dgm:spPr/>
      <dgm:t>
        <a:bodyPr/>
        <a:lstStyle/>
        <a:p>
          <a:pPr algn="l"/>
          <a:r>
            <a:rPr lang="en-GB" dirty="0"/>
            <a:t>Short term</a:t>
          </a:r>
        </a:p>
      </dgm:t>
    </dgm:pt>
    <dgm:pt modelId="{D8797D6D-ED78-4061-964D-FDE7CC1732AC}" type="parTrans" cxnId="{C0B7B69A-40BB-47C0-A606-A13EE30464B5}">
      <dgm:prSet/>
      <dgm:spPr/>
      <dgm:t>
        <a:bodyPr/>
        <a:lstStyle/>
        <a:p>
          <a:endParaRPr lang="en-GB"/>
        </a:p>
      </dgm:t>
    </dgm:pt>
    <dgm:pt modelId="{8CCA3968-CB4A-43AD-B521-9E227D791793}" type="sibTrans" cxnId="{C0B7B69A-40BB-47C0-A606-A13EE30464B5}">
      <dgm:prSet/>
      <dgm:spPr/>
      <dgm:t>
        <a:bodyPr/>
        <a:lstStyle/>
        <a:p>
          <a:endParaRPr lang="en-GB"/>
        </a:p>
      </dgm:t>
    </dgm:pt>
    <dgm:pt modelId="{2C036E2E-599A-4247-B01C-75A43E3194E2}">
      <dgm:prSet phldrT="[Text]"/>
      <dgm:spPr/>
      <dgm:t>
        <a:bodyPr/>
        <a:lstStyle/>
        <a:p>
          <a:pPr algn="l"/>
          <a:r>
            <a:rPr lang="en-GB" dirty="0"/>
            <a:t>Long term</a:t>
          </a:r>
        </a:p>
      </dgm:t>
    </dgm:pt>
    <dgm:pt modelId="{155C115B-1D58-4411-A0C0-14E9ED6CA907}" type="parTrans" cxnId="{DA42AD51-CF91-4F29-890E-784E8099551E}">
      <dgm:prSet/>
      <dgm:spPr/>
      <dgm:t>
        <a:bodyPr/>
        <a:lstStyle/>
        <a:p>
          <a:endParaRPr lang="en-GB"/>
        </a:p>
      </dgm:t>
    </dgm:pt>
    <dgm:pt modelId="{1493759E-4481-4EE7-8611-8483B44C9D04}" type="sibTrans" cxnId="{DA42AD51-CF91-4F29-890E-784E8099551E}">
      <dgm:prSet/>
      <dgm:spPr/>
      <dgm:t>
        <a:bodyPr/>
        <a:lstStyle/>
        <a:p>
          <a:endParaRPr lang="en-GB"/>
        </a:p>
      </dgm:t>
    </dgm:pt>
    <dgm:pt modelId="{8AD8A3D9-9BF5-4E67-AADD-51CDE76922D4}" type="pres">
      <dgm:prSet presAssocID="{919C93DC-47BC-4A11-AE7C-1E37B5CE20AB}" presName="cycle" presStyleCnt="0">
        <dgm:presLayoutVars>
          <dgm:dir/>
          <dgm:resizeHandles val="exact"/>
        </dgm:presLayoutVars>
      </dgm:prSet>
      <dgm:spPr/>
    </dgm:pt>
    <dgm:pt modelId="{40F1E982-C027-4608-B18B-66DED12FE258}" type="pres">
      <dgm:prSet presAssocID="{F9E09E71-9507-4B19-AD42-81DF1D510271}" presName="node" presStyleLbl="node1" presStyleIdx="0" presStyleCnt="6">
        <dgm:presLayoutVars>
          <dgm:bulletEnabled val="1"/>
        </dgm:presLayoutVars>
      </dgm:prSet>
      <dgm:spPr/>
    </dgm:pt>
    <dgm:pt modelId="{4EBEC560-24BD-4C61-A656-2CCA53B73DC3}" type="pres">
      <dgm:prSet presAssocID="{D6DEF5B1-B3F2-44D5-9575-EC1642835B87}" presName="sibTrans" presStyleLbl="sibTrans2D1" presStyleIdx="0" presStyleCnt="6"/>
      <dgm:spPr/>
    </dgm:pt>
    <dgm:pt modelId="{15D1C682-DFE2-431D-BF2F-BDEC9A797FC6}" type="pres">
      <dgm:prSet presAssocID="{D6DEF5B1-B3F2-44D5-9575-EC1642835B87}" presName="connectorText" presStyleLbl="sibTrans2D1" presStyleIdx="0" presStyleCnt="6"/>
      <dgm:spPr/>
    </dgm:pt>
    <dgm:pt modelId="{69BB3114-377E-47A0-B91E-8C08215AA0A1}" type="pres">
      <dgm:prSet presAssocID="{81A8A355-386B-43FA-8723-4835D474A7A4}" presName="node" presStyleLbl="node1" presStyleIdx="1" presStyleCnt="6">
        <dgm:presLayoutVars>
          <dgm:bulletEnabled val="1"/>
        </dgm:presLayoutVars>
      </dgm:prSet>
      <dgm:spPr/>
    </dgm:pt>
    <dgm:pt modelId="{D36A679C-5C77-46F5-9796-6953BEF35437}" type="pres">
      <dgm:prSet presAssocID="{0C38DBD6-9635-49D2-950A-D00E12F87FF9}" presName="sibTrans" presStyleLbl="sibTrans2D1" presStyleIdx="1" presStyleCnt="6"/>
      <dgm:spPr/>
    </dgm:pt>
    <dgm:pt modelId="{D2016EF9-7A51-43A5-9EFD-4203840C0FEE}" type="pres">
      <dgm:prSet presAssocID="{0C38DBD6-9635-49D2-950A-D00E12F87FF9}" presName="connectorText" presStyleLbl="sibTrans2D1" presStyleIdx="1" presStyleCnt="6"/>
      <dgm:spPr/>
    </dgm:pt>
    <dgm:pt modelId="{F3C0E63E-75BF-4C9D-98F6-2A13A7BF1605}" type="pres">
      <dgm:prSet presAssocID="{45168DB1-BBCE-40E0-ADA3-FE97F659E0EC}" presName="node" presStyleLbl="node1" presStyleIdx="2" presStyleCnt="6">
        <dgm:presLayoutVars>
          <dgm:bulletEnabled val="1"/>
        </dgm:presLayoutVars>
      </dgm:prSet>
      <dgm:spPr/>
    </dgm:pt>
    <dgm:pt modelId="{7EF54BD4-3AA1-4E42-A0D9-0852669C84E6}" type="pres">
      <dgm:prSet presAssocID="{7292709C-A674-4415-86CA-27C01E9A6DE7}" presName="sibTrans" presStyleLbl="sibTrans2D1" presStyleIdx="2" presStyleCnt="6"/>
      <dgm:spPr/>
    </dgm:pt>
    <dgm:pt modelId="{1AB865B4-651E-40A9-A942-1E1D45980C73}" type="pres">
      <dgm:prSet presAssocID="{7292709C-A674-4415-86CA-27C01E9A6DE7}" presName="connectorText" presStyleLbl="sibTrans2D1" presStyleIdx="2" presStyleCnt="6"/>
      <dgm:spPr/>
    </dgm:pt>
    <dgm:pt modelId="{0D4AF4AA-0050-464B-AC00-93C6EDB4F05D}" type="pres">
      <dgm:prSet presAssocID="{F9F94D14-7B64-4FA4-AEA7-7225FCF1F48F}" presName="node" presStyleLbl="node1" presStyleIdx="3" presStyleCnt="6">
        <dgm:presLayoutVars>
          <dgm:bulletEnabled val="1"/>
        </dgm:presLayoutVars>
      </dgm:prSet>
      <dgm:spPr/>
    </dgm:pt>
    <dgm:pt modelId="{F1C94F6C-EE13-4CD7-B353-EBBCCBF0D50B}" type="pres">
      <dgm:prSet presAssocID="{4E4DA259-A039-4D64-A80B-E91A948889F4}" presName="sibTrans" presStyleLbl="sibTrans2D1" presStyleIdx="3" presStyleCnt="6"/>
      <dgm:spPr/>
    </dgm:pt>
    <dgm:pt modelId="{719886F4-7328-4FEE-BED2-85C2868B8A1F}" type="pres">
      <dgm:prSet presAssocID="{4E4DA259-A039-4D64-A80B-E91A948889F4}" presName="connectorText" presStyleLbl="sibTrans2D1" presStyleIdx="3" presStyleCnt="6"/>
      <dgm:spPr/>
    </dgm:pt>
    <dgm:pt modelId="{EB8751EB-85FD-4B49-87CB-9652909E1BA9}" type="pres">
      <dgm:prSet presAssocID="{E44FC1B0-E1AE-4F7E-B9F1-2F46CE4B2386}" presName="node" presStyleLbl="node1" presStyleIdx="4" presStyleCnt="6">
        <dgm:presLayoutVars>
          <dgm:bulletEnabled val="1"/>
        </dgm:presLayoutVars>
      </dgm:prSet>
      <dgm:spPr/>
    </dgm:pt>
    <dgm:pt modelId="{5EF4773F-2823-40D9-80A7-2C009E6F0F36}" type="pres">
      <dgm:prSet presAssocID="{47421961-C41E-434D-B389-4431EC784A19}" presName="sibTrans" presStyleLbl="sibTrans2D1" presStyleIdx="4" presStyleCnt="6"/>
      <dgm:spPr/>
    </dgm:pt>
    <dgm:pt modelId="{982E3890-DD14-42A4-8210-9388C95A4235}" type="pres">
      <dgm:prSet presAssocID="{47421961-C41E-434D-B389-4431EC784A19}" presName="connectorText" presStyleLbl="sibTrans2D1" presStyleIdx="4" presStyleCnt="6"/>
      <dgm:spPr/>
    </dgm:pt>
    <dgm:pt modelId="{2B2AC209-4B32-49E3-A1BF-0FE5136F18EF}" type="pres">
      <dgm:prSet presAssocID="{5DBA2D4C-8ECB-4554-80AF-F3D242F2AC6F}" presName="node" presStyleLbl="node1" presStyleIdx="5" presStyleCnt="6">
        <dgm:presLayoutVars>
          <dgm:bulletEnabled val="1"/>
        </dgm:presLayoutVars>
      </dgm:prSet>
      <dgm:spPr/>
    </dgm:pt>
    <dgm:pt modelId="{44055D5C-4212-4408-93AD-FFA9117078C8}" type="pres">
      <dgm:prSet presAssocID="{54300A7B-810E-4A34-9113-3F88C169F377}" presName="sibTrans" presStyleLbl="sibTrans2D1" presStyleIdx="5" presStyleCnt="6"/>
      <dgm:spPr/>
    </dgm:pt>
    <dgm:pt modelId="{C19EF85E-FF36-4A5A-8A87-5976D4136077}" type="pres">
      <dgm:prSet presAssocID="{54300A7B-810E-4A34-9113-3F88C169F377}" presName="connectorText" presStyleLbl="sibTrans2D1" presStyleIdx="5" presStyleCnt="6"/>
      <dgm:spPr/>
    </dgm:pt>
  </dgm:ptLst>
  <dgm:cxnLst>
    <dgm:cxn modelId="{43AE5A15-284B-4830-8555-0383AC5BB516}" type="presOf" srcId="{54300A7B-810E-4A34-9113-3F88C169F377}" destId="{44055D5C-4212-4408-93AD-FFA9117078C8}" srcOrd="0" destOrd="0" presId="urn:microsoft.com/office/officeart/2005/8/layout/cycle2"/>
    <dgm:cxn modelId="{47715817-81C1-43EE-B2BA-66DC7C6EE337}" type="presOf" srcId="{7292709C-A674-4415-86CA-27C01E9A6DE7}" destId="{1AB865B4-651E-40A9-A942-1E1D45980C73}" srcOrd="1" destOrd="0" presId="urn:microsoft.com/office/officeart/2005/8/layout/cycle2"/>
    <dgm:cxn modelId="{1BEA2128-A858-42C6-9BE7-96F752F4F8DD}" type="presOf" srcId="{45168DB1-BBCE-40E0-ADA3-FE97F659E0EC}" destId="{F3C0E63E-75BF-4C9D-98F6-2A13A7BF1605}" srcOrd="0" destOrd="0" presId="urn:microsoft.com/office/officeart/2005/8/layout/cycle2"/>
    <dgm:cxn modelId="{5CB0532A-4436-4235-AD82-AFC4F0953D21}" type="presOf" srcId="{47421961-C41E-434D-B389-4431EC784A19}" destId="{982E3890-DD14-42A4-8210-9388C95A4235}" srcOrd="1" destOrd="0" presId="urn:microsoft.com/office/officeart/2005/8/layout/cycle2"/>
    <dgm:cxn modelId="{770AAB33-A6B8-4F7F-A534-A7E1C6AD8997}" srcId="{919C93DC-47BC-4A11-AE7C-1E37B5CE20AB}" destId="{5DBA2D4C-8ECB-4554-80AF-F3D242F2AC6F}" srcOrd="5" destOrd="0" parTransId="{4B4D40BB-4188-4D86-BD9A-7E6A878A0A00}" sibTransId="{54300A7B-810E-4A34-9113-3F88C169F377}"/>
    <dgm:cxn modelId="{2A24853F-7AE9-4A58-8C50-BFD4758464AB}" type="presOf" srcId="{F9E09E71-9507-4B19-AD42-81DF1D510271}" destId="{40F1E982-C027-4608-B18B-66DED12FE258}" srcOrd="0" destOrd="0" presId="urn:microsoft.com/office/officeart/2005/8/layout/cycle2"/>
    <dgm:cxn modelId="{171F455B-93CC-400D-9127-E95398BC3DC3}" type="presOf" srcId="{4E4DA259-A039-4D64-A80B-E91A948889F4}" destId="{719886F4-7328-4FEE-BED2-85C2868B8A1F}" srcOrd="1" destOrd="0" presId="urn:microsoft.com/office/officeart/2005/8/layout/cycle2"/>
    <dgm:cxn modelId="{C0495562-259D-4A86-BD70-918917A0F6C2}" srcId="{919C93DC-47BC-4A11-AE7C-1E37B5CE20AB}" destId="{F9E09E71-9507-4B19-AD42-81DF1D510271}" srcOrd="0" destOrd="0" parTransId="{E4AD24E6-C10E-455A-9FE9-C980CCF4BFD1}" sibTransId="{D6DEF5B1-B3F2-44D5-9575-EC1642835B87}"/>
    <dgm:cxn modelId="{15E30445-F1C4-4CCD-8C82-69E355F55A17}" type="presOf" srcId="{47421961-C41E-434D-B389-4431EC784A19}" destId="{5EF4773F-2823-40D9-80A7-2C009E6F0F36}" srcOrd="0" destOrd="0" presId="urn:microsoft.com/office/officeart/2005/8/layout/cycle2"/>
    <dgm:cxn modelId="{7D6C544C-DBEB-480A-A6DE-3AB16188D7A8}" srcId="{919C93DC-47BC-4A11-AE7C-1E37B5CE20AB}" destId="{45168DB1-BBCE-40E0-ADA3-FE97F659E0EC}" srcOrd="2" destOrd="0" parTransId="{1E9A2848-7DAC-4DA2-B171-C104FBFAFF32}" sibTransId="{7292709C-A674-4415-86CA-27C01E9A6DE7}"/>
    <dgm:cxn modelId="{7EB8FE6F-01C5-4B19-974A-E0F0A403325B}" srcId="{919C93DC-47BC-4A11-AE7C-1E37B5CE20AB}" destId="{81A8A355-386B-43FA-8723-4835D474A7A4}" srcOrd="1" destOrd="0" parTransId="{ABA62093-62BC-474E-8328-ADCC834F3BED}" sibTransId="{0C38DBD6-9635-49D2-950A-D00E12F87FF9}"/>
    <dgm:cxn modelId="{DA42AD51-CF91-4F29-890E-784E8099551E}" srcId="{45168DB1-BBCE-40E0-ADA3-FE97F659E0EC}" destId="{2C036E2E-599A-4247-B01C-75A43E3194E2}" srcOrd="1" destOrd="0" parTransId="{155C115B-1D58-4411-A0C0-14E9ED6CA907}" sibTransId="{1493759E-4481-4EE7-8611-8483B44C9D04}"/>
    <dgm:cxn modelId="{66A41177-DFC4-485E-B405-27D63EF0D1DC}" type="presOf" srcId="{54300A7B-810E-4A34-9113-3F88C169F377}" destId="{C19EF85E-FF36-4A5A-8A87-5976D4136077}" srcOrd="1" destOrd="0" presId="urn:microsoft.com/office/officeart/2005/8/layout/cycle2"/>
    <dgm:cxn modelId="{08869477-626E-44BE-8EA4-42BCBC076286}" type="presOf" srcId="{8FF3CD08-2163-4E48-8D9B-E174BC29EF0E}" destId="{F3C0E63E-75BF-4C9D-98F6-2A13A7BF1605}" srcOrd="0" destOrd="1" presId="urn:microsoft.com/office/officeart/2005/8/layout/cycle2"/>
    <dgm:cxn modelId="{78DA0B88-1F58-4FED-AFC4-25455D77FD6D}" type="presOf" srcId="{5DBA2D4C-8ECB-4554-80AF-F3D242F2AC6F}" destId="{2B2AC209-4B32-49E3-A1BF-0FE5136F18EF}" srcOrd="0" destOrd="0" presId="urn:microsoft.com/office/officeart/2005/8/layout/cycle2"/>
    <dgm:cxn modelId="{56B3E890-46EF-4674-AEB5-3DBCDB708624}" srcId="{919C93DC-47BC-4A11-AE7C-1E37B5CE20AB}" destId="{E44FC1B0-E1AE-4F7E-B9F1-2F46CE4B2386}" srcOrd="4" destOrd="0" parTransId="{7A20D7DC-6F73-47D1-B837-57DFCB3B1976}" sibTransId="{47421961-C41E-434D-B389-4431EC784A19}"/>
    <dgm:cxn modelId="{C0B7B69A-40BB-47C0-A606-A13EE30464B5}" srcId="{45168DB1-BBCE-40E0-ADA3-FE97F659E0EC}" destId="{8FF3CD08-2163-4E48-8D9B-E174BC29EF0E}" srcOrd="0" destOrd="0" parTransId="{D8797D6D-ED78-4061-964D-FDE7CC1732AC}" sibTransId="{8CCA3968-CB4A-43AD-B521-9E227D791793}"/>
    <dgm:cxn modelId="{90F672A8-6830-4BC3-934E-DF83CF43FAB8}" srcId="{919C93DC-47BC-4A11-AE7C-1E37B5CE20AB}" destId="{F9F94D14-7B64-4FA4-AEA7-7225FCF1F48F}" srcOrd="3" destOrd="0" parTransId="{6E0281C6-E06E-4799-881C-023CBAC0DEAD}" sibTransId="{4E4DA259-A039-4D64-A80B-E91A948889F4}"/>
    <dgm:cxn modelId="{9F150AB0-BB44-4A6C-B676-6D2087482216}" type="presOf" srcId="{0C38DBD6-9635-49D2-950A-D00E12F87FF9}" destId="{D2016EF9-7A51-43A5-9EFD-4203840C0FEE}" srcOrd="1" destOrd="0" presId="urn:microsoft.com/office/officeart/2005/8/layout/cycle2"/>
    <dgm:cxn modelId="{328FCAC3-DECB-4D8A-9702-EA04B014C831}" type="presOf" srcId="{D6DEF5B1-B3F2-44D5-9575-EC1642835B87}" destId="{15D1C682-DFE2-431D-BF2F-BDEC9A797FC6}" srcOrd="1" destOrd="0" presId="urn:microsoft.com/office/officeart/2005/8/layout/cycle2"/>
    <dgm:cxn modelId="{4F3611C4-A2E7-4D14-84BE-DBA484D08C96}" type="presOf" srcId="{D6DEF5B1-B3F2-44D5-9575-EC1642835B87}" destId="{4EBEC560-24BD-4C61-A656-2CCA53B73DC3}" srcOrd="0" destOrd="0" presId="urn:microsoft.com/office/officeart/2005/8/layout/cycle2"/>
    <dgm:cxn modelId="{A348EDC4-1C94-4504-ADC0-35241834AF9B}" type="presOf" srcId="{81A8A355-386B-43FA-8723-4835D474A7A4}" destId="{69BB3114-377E-47A0-B91E-8C08215AA0A1}" srcOrd="0" destOrd="0" presId="urn:microsoft.com/office/officeart/2005/8/layout/cycle2"/>
    <dgm:cxn modelId="{AF3657CD-3E1F-4202-BF99-BA65AD9E6869}" type="presOf" srcId="{0C38DBD6-9635-49D2-950A-D00E12F87FF9}" destId="{D36A679C-5C77-46F5-9796-6953BEF35437}" srcOrd="0" destOrd="0" presId="urn:microsoft.com/office/officeart/2005/8/layout/cycle2"/>
    <dgm:cxn modelId="{C574C4CD-F121-443D-B161-7C839F34E4A2}" type="presOf" srcId="{F9F94D14-7B64-4FA4-AEA7-7225FCF1F48F}" destId="{0D4AF4AA-0050-464B-AC00-93C6EDB4F05D}" srcOrd="0" destOrd="0" presId="urn:microsoft.com/office/officeart/2005/8/layout/cycle2"/>
    <dgm:cxn modelId="{E690B7CE-CDB6-418D-8047-5A8C84D2AF69}" type="presOf" srcId="{7292709C-A674-4415-86CA-27C01E9A6DE7}" destId="{7EF54BD4-3AA1-4E42-A0D9-0852669C84E6}" srcOrd="0" destOrd="0" presId="urn:microsoft.com/office/officeart/2005/8/layout/cycle2"/>
    <dgm:cxn modelId="{81EDC1D2-7AC5-48EA-8606-E436B2430A78}" type="presOf" srcId="{919C93DC-47BC-4A11-AE7C-1E37B5CE20AB}" destId="{8AD8A3D9-9BF5-4E67-AADD-51CDE76922D4}" srcOrd="0" destOrd="0" presId="urn:microsoft.com/office/officeart/2005/8/layout/cycle2"/>
    <dgm:cxn modelId="{13544DE9-AD7B-420E-83D6-B472D64A8FC3}" type="presOf" srcId="{4E4DA259-A039-4D64-A80B-E91A948889F4}" destId="{F1C94F6C-EE13-4CD7-B353-EBBCCBF0D50B}" srcOrd="0" destOrd="0" presId="urn:microsoft.com/office/officeart/2005/8/layout/cycle2"/>
    <dgm:cxn modelId="{87D240EE-9DE1-4335-AF71-9DCE03C2BA2F}" type="presOf" srcId="{E44FC1B0-E1AE-4F7E-B9F1-2F46CE4B2386}" destId="{EB8751EB-85FD-4B49-87CB-9652909E1BA9}" srcOrd="0" destOrd="0" presId="urn:microsoft.com/office/officeart/2005/8/layout/cycle2"/>
    <dgm:cxn modelId="{3ADB8DF5-D9F3-43DF-AEEC-35EE15441393}" type="presOf" srcId="{2C036E2E-599A-4247-B01C-75A43E3194E2}" destId="{F3C0E63E-75BF-4C9D-98F6-2A13A7BF1605}" srcOrd="0" destOrd="2" presId="urn:microsoft.com/office/officeart/2005/8/layout/cycle2"/>
    <dgm:cxn modelId="{06D84BEC-32C0-424A-946F-35308CBDEDB5}" type="presParOf" srcId="{8AD8A3D9-9BF5-4E67-AADD-51CDE76922D4}" destId="{40F1E982-C027-4608-B18B-66DED12FE258}" srcOrd="0" destOrd="0" presId="urn:microsoft.com/office/officeart/2005/8/layout/cycle2"/>
    <dgm:cxn modelId="{9EAD9DB1-9E7A-45DC-86CD-9FCDBF413FF0}" type="presParOf" srcId="{8AD8A3D9-9BF5-4E67-AADD-51CDE76922D4}" destId="{4EBEC560-24BD-4C61-A656-2CCA53B73DC3}" srcOrd="1" destOrd="0" presId="urn:microsoft.com/office/officeart/2005/8/layout/cycle2"/>
    <dgm:cxn modelId="{E3E8E5D1-6951-476D-989E-DAB6DBBE861B}" type="presParOf" srcId="{4EBEC560-24BD-4C61-A656-2CCA53B73DC3}" destId="{15D1C682-DFE2-431D-BF2F-BDEC9A797FC6}" srcOrd="0" destOrd="0" presId="urn:microsoft.com/office/officeart/2005/8/layout/cycle2"/>
    <dgm:cxn modelId="{2E7B3BA1-2D6A-459E-B413-EB6D851CC292}" type="presParOf" srcId="{8AD8A3D9-9BF5-4E67-AADD-51CDE76922D4}" destId="{69BB3114-377E-47A0-B91E-8C08215AA0A1}" srcOrd="2" destOrd="0" presId="urn:microsoft.com/office/officeart/2005/8/layout/cycle2"/>
    <dgm:cxn modelId="{36018DC3-4A7F-4670-BCA5-2008461B39D7}" type="presParOf" srcId="{8AD8A3D9-9BF5-4E67-AADD-51CDE76922D4}" destId="{D36A679C-5C77-46F5-9796-6953BEF35437}" srcOrd="3" destOrd="0" presId="urn:microsoft.com/office/officeart/2005/8/layout/cycle2"/>
    <dgm:cxn modelId="{3473E968-81EC-4CF5-9FC9-20BFBE5FAA7A}" type="presParOf" srcId="{D36A679C-5C77-46F5-9796-6953BEF35437}" destId="{D2016EF9-7A51-43A5-9EFD-4203840C0FEE}" srcOrd="0" destOrd="0" presId="urn:microsoft.com/office/officeart/2005/8/layout/cycle2"/>
    <dgm:cxn modelId="{A345EA89-29B8-4AE7-8EAC-09D90473F29B}" type="presParOf" srcId="{8AD8A3D9-9BF5-4E67-AADD-51CDE76922D4}" destId="{F3C0E63E-75BF-4C9D-98F6-2A13A7BF1605}" srcOrd="4" destOrd="0" presId="urn:microsoft.com/office/officeart/2005/8/layout/cycle2"/>
    <dgm:cxn modelId="{1A922113-0891-4488-BAEB-C4361C2E503A}" type="presParOf" srcId="{8AD8A3D9-9BF5-4E67-AADD-51CDE76922D4}" destId="{7EF54BD4-3AA1-4E42-A0D9-0852669C84E6}" srcOrd="5" destOrd="0" presId="urn:microsoft.com/office/officeart/2005/8/layout/cycle2"/>
    <dgm:cxn modelId="{4B697C9D-4688-4566-A49F-AC063B49CE06}" type="presParOf" srcId="{7EF54BD4-3AA1-4E42-A0D9-0852669C84E6}" destId="{1AB865B4-651E-40A9-A942-1E1D45980C73}" srcOrd="0" destOrd="0" presId="urn:microsoft.com/office/officeart/2005/8/layout/cycle2"/>
    <dgm:cxn modelId="{7AC34F2F-1A0B-447C-BB73-6CE0430C2889}" type="presParOf" srcId="{8AD8A3D9-9BF5-4E67-AADD-51CDE76922D4}" destId="{0D4AF4AA-0050-464B-AC00-93C6EDB4F05D}" srcOrd="6" destOrd="0" presId="urn:microsoft.com/office/officeart/2005/8/layout/cycle2"/>
    <dgm:cxn modelId="{7C0657BF-A104-44A6-95A4-D98E8F839672}" type="presParOf" srcId="{8AD8A3D9-9BF5-4E67-AADD-51CDE76922D4}" destId="{F1C94F6C-EE13-4CD7-B353-EBBCCBF0D50B}" srcOrd="7" destOrd="0" presId="urn:microsoft.com/office/officeart/2005/8/layout/cycle2"/>
    <dgm:cxn modelId="{051C553C-B8DD-4049-BE3E-9F5B141C58AE}" type="presParOf" srcId="{F1C94F6C-EE13-4CD7-B353-EBBCCBF0D50B}" destId="{719886F4-7328-4FEE-BED2-85C2868B8A1F}" srcOrd="0" destOrd="0" presId="urn:microsoft.com/office/officeart/2005/8/layout/cycle2"/>
    <dgm:cxn modelId="{11244AA2-894F-45C1-B3D6-BE504CCC7CF9}" type="presParOf" srcId="{8AD8A3D9-9BF5-4E67-AADD-51CDE76922D4}" destId="{EB8751EB-85FD-4B49-87CB-9652909E1BA9}" srcOrd="8" destOrd="0" presId="urn:microsoft.com/office/officeart/2005/8/layout/cycle2"/>
    <dgm:cxn modelId="{DCCA5C6D-A10E-4B23-A4CA-854D40D1E839}" type="presParOf" srcId="{8AD8A3D9-9BF5-4E67-AADD-51CDE76922D4}" destId="{5EF4773F-2823-40D9-80A7-2C009E6F0F36}" srcOrd="9" destOrd="0" presId="urn:microsoft.com/office/officeart/2005/8/layout/cycle2"/>
    <dgm:cxn modelId="{2F2FB59E-4843-4370-A73C-893DEAF6EEB0}" type="presParOf" srcId="{5EF4773F-2823-40D9-80A7-2C009E6F0F36}" destId="{982E3890-DD14-42A4-8210-9388C95A4235}" srcOrd="0" destOrd="0" presId="urn:microsoft.com/office/officeart/2005/8/layout/cycle2"/>
    <dgm:cxn modelId="{539F1C1A-5A9E-485C-B95F-227E86B79DB2}" type="presParOf" srcId="{8AD8A3D9-9BF5-4E67-AADD-51CDE76922D4}" destId="{2B2AC209-4B32-49E3-A1BF-0FE5136F18EF}" srcOrd="10" destOrd="0" presId="urn:microsoft.com/office/officeart/2005/8/layout/cycle2"/>
    <dgm:cxn modelId="{AF1E1D15-D348-4942-A286-029C80740828}" type="presParOf" srcId="{8AD8A3D9-9BF5-4E67-AADD-51CDE76922D4}" destId="{44055D5C-4212-4408-93AD-FFA9117078C8}" srcOrd="11" destOrd="0" presId="urn:microsoft.com/office/officeart/2005/8/layout/cycle2"/>
    <dgm:cxn modelId="{3D8F607A-E39D-46F1-A055-F14724DC5E06}" type="presParOf" srcId="{44055D5C-4212-4408-93AD-FFA9117078C8}" destId="{C19EF85E-FF36-4A5A-8A87-5976D4136077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C93DC-47BC-4A11-AE7C-1E37B5CE20AB}" type="doc">
      <dgm:prSet loTypeId="urn:microsoft.com/office/officeart/2005/8/layout/cycle2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F9E09E71-9507-4B19-AD42-81DF1D510271}">
      <dgm:prSet phldrT="[Text]"/>
      <dgm:spPr/>
      <dgm:t>
        <a:bodyPr/>
        <a:lstStyle/>
        <a:p>
          <a:r>
            <a:rPr lang="en-GB" dirty="0"/>
            <a:t>Prediction</a:t>
          </a:r>
        </a:p>
      </dgm:t>
    </dgm:pt>
    <dgm:pt modelId="{E4AD24E6-C10E-455A-9FE9-C980CCF4BFD1}" type="parTrans" cxnId="{C0495562-259D-4A86-BD70-918917A0F6C2}">
      <dgm:prSet/>
      <dgm:spPr/>
      <dgm:t>
        <a:bodyPr/>
        <a:lstStyle/>
        <a:p>
          <a:endParaRPr lang="en-GB"/>
        </a:p>
      </dgm:t>
    </dgm:pt>
    <dgm:pt modelId="{D6DEF5B1-B3F2-44D5-9575-EC1642835B87}" type="sibTrans" cxnId="{C0495562-259D-4A86-BD70-918917A0F6C2}">
      <dgm:prSet/>
      <dgm:spPr/>
      <dgm:t>
        <a:bodyPr/>
        <a:lstStyle/>
        <a:p>
          <a:endParaRPr lang="en-GB"/>
        </a:p>
      </dgm:t>
    </dgm:pt>
    <dgm:pt modelId="{81A8A355-386B-43FA-8723-4835D474A7A4}">
      <dgm:prSet phldrT="[Text]"/>
      <dgm:spPr/>
      <dgm:t>
        <a:bodyPr/>
        <a:lstStyle/>
        <a:p>
          <a:r>
            <a:rPr lang="en-GB" dirty="0"/>
            <a:t>Preparation</a:t>
          </a:r>
        </a:p>
      </dgm:t>
    </dgm:pt>
    <dgm:pt modelId="{ABA62093-62BC-474E-8328-ADCC834F3BED}" type="parTrans" cxnId="{7EB8FE6F-01C5-4B19-974A-E0F0A403325B}">
      <dgm:prSet/>
      <dgm:spPr/>
      <dgm:t>
        <a:bodyPr/>
        <a:lstStyle/>
        <a:p>
          <a:endParaRPr lang="en-GB"/>
        </a:p>
      </dgm:t>
    </dgm:pt>
    <dgm:pt modelId="{0C38DBD6-9635-49D2-950A-D00E12F87FF9}" type="sibTrans" cxnId="{7EB8FE6F-01C5-4B19-974A-E0F0A403325B}">
      <dgm:prSet/>
      <dgm:spPr/>
      <dgm:t>
        <a:bodyPr/>
        <a:lstStyle/>
        <a:p>
          <a:endParaRPr lang="en-GB"/>
        </a:p>
      </dgm:t>
    </dgm:pt>
    <dgm:pt modelId="{45168DB1-BBCE-40E0-ADA3-FE97F659E0EC}">
      <dgm:prSet phldrT="[Text]"/>
      <dgm:spPr/>
      <dgm:t>
        <a:bodyPr/>
        <a:lstStyle/>
        <a:p>
          <a:pPr algn="ctr"/>
          <a:r>
            <a:rPr lang="en-GB" dirty="0"/>
            <a:t>Hazard Impacts</a:t>
          </a:r>
        </a:p>
      </dgm:t>
    </dgm:pt>
    <dgm:pt modelId="{1E9A2848-7DAC-4DA2-B171-C104FBFAFF32}" type="parTrans" cxnId="{7D6C544C-DBEB-480A-A6DE-3AB16188D7A8}">
      <dgm:prSet/>
      <dgm:spPr/>
      <dgm:t>
        <a:bodyPr/>
        <a:lstStyle/>
        <a:p>
          <a:endParaRPr lang="en-GB"/>
        </a:p>
      </dgm:t>
    </dgm:pt>
    <dgm:pt modelId="{7292709C-A674-4415-86CA-27C01E9A6DE7}" type="sibTrans" cxnId="{7D6C544C-DBEB-480A-A6DE-3AB16188D7A8}">
      <dgm:prSet/>
      <dgm:spPr/>
      <dgm:t>
        <a:bodyPr/>
        <a:lstStyle/>
        <a:p>
          <a:endParaRPr lang="en-GB"/>
        </a:p>
      </dgm:t>
    </dgm:pt>
    <dgm:pt modelId="{F9F94D14-7B64-4FA4-AEA7-7225FCF1F48F}">
      <dgm:prSet phldrT="[Text]"/>
      <dgm:spPr/>
      <dgm:t>
        <a:bodyPr/>
        <a:lstStyle/>
        <a:p>
          <a:r>
            <a:rPr lang="en-GB" dirty="0"/>
            <a:t>Recovery</a:t>
          </a:r>
        </a:p>
      </dgm:t>
    </dgm:pt>
    <dgm:pt modelId="{6E0281C6-E06E-4799-881C-023CBAC0DEAD}" type="parTrans" cxnId="{90F672A8-6830-4BC3-934E-DF83CF43FAB8}">
      <dgm:prSet/>
      <dgm:spPr/>
      <dgm:t>
        <a:bodyPr/>
        <a:lstStyle/>
        <a:p>
          <a:endParaRPr lang="en-GB"/>
        </a:p>
      </dgm:t>
    </dgm:pt>
    <dgm:pt modelId="{4E4DA259-A039-4D64-A80B-E91A948889F4}" type="sibTrans" cxnId="{90F672A8-6830-4BC3-934E-DF83CF43FAB8}">
      <dgm:prSet/>
      <dgm:spPr/>
      <dgm:t>
        <a:bodyPr/>
        <a:lstStyle/>
        <a:p>
          <a:endParaRPr lang="en-GB"/>
        </a:p>
      </dgm:t>
    </dgm:pt>
    <dgm:pt modelId="{E44FC1B0-E1AE-4F7E-B9F1-2F46CE4B2386}">
      <dgm:prSet phldrT="[Text]"/>
      <dgm:spPr/>
      <dgm:t>
        <a:bodyPr/>
        <a:lstStyle/>
        <a:p>
          <a:r>
            <a:rPr lang="en-GB" dirty="0"/>
            <a:t>Appraisal</a:t>
          </a:r>
        </a:p>
      </dgm:t>
    </dgm:pt>
    <dgm:pt modelId="{7A20D7DC-6F73-47D1-B837-57DFCB3B1976}" type="parTrans" cxnId="{56B3E890-46EF-4674-AEB5-3DBCDB708624}">
      <dgm:prSet/>
      <dgm:spPr/>
      <dgm:t>
        <a:bodyPr/>
        <a:lstStyle/>
        <a:p>
          <a:endParaRPr lang="en-GB"/>
        </a:p>
      </dgm:t>
    </dgm:pt>
    <dgm:pt modelId="{47421961-C41E-434D-B389-4431EC784A19}" type="sibTrans" cxnId="{56B3E890-46EF-4674-AEB5-3DBCDB708624}">
      <dgm:prSet/>
      <dgm:spPr/>
      <dgm:t>
        <a:bodyPr/>
        <a:lstStyle/>
        <a:p>
          <a:endParaRPr lang="en-GB"/>
        </a:p>
      </dgm:t>
    </dgm:pt>
    <dgm:pt modelId="{5DBA2D4C-8ECB-4554-80AF-F3D242F2AC6F}">
      <dgm:prSet phldrT="[Text]"/>
      <dgm:spPr/>
      <dgm:t>
        <a:bodyPr/>
        <a:lstStyle/>
        <a:p>
          <a:r>
            <a:rPr lang="en-GB" dirty="0"/>
            <a:t>Lessons Learned</a:t>
          </a:r>
        </a:p>
      </dgm:t>
    </dgm:pt>
    <dgm:pt modelId="{4B4D40BB-4188-4D86-BD9A-7E6A878A0A00}" type="parTrans" cxnId="{770AAB33-A6B8-4F7F-A534-A7E1C6AD8997}">
      <dgm:prSet/>
      <dgm:spPr/>
      <dgm:t>
        <a:bodyPr/>
        <a:lstStyle/>
        <a:p>
          <a:endParaRPr lang="en-GB"/>
        </a:p>
      </dgm:t>
    </dgm:pt>
    <dgm:pt modelId="{54300A7B-810E-4A34-9113-3F88C169F377}" type="sibTrans" cxnId="{770AAB33-A6B8-4F7F-A534-A7E1C6AD8997}">
      <dgm:prSet/>
      <dgm:spPr/>
      <dgm:t>
        <a:bodyPr/>
        <a:lstStyle/>
        <a:p>
          <a:endParaRPr lang="en-GB"/>
        </a:p>
      </dgm:t>
    </dgm:pt>
    <dgm:pt modelId="{8FF3CD08-2163-4E48-8D9B-E174BC29EF0E}">
      <dgm:prSet phldrT="[Text]"/>
      <dgm:spPr/>
      <dgm:t>
        <a:bodyPr/>
        <a:lstStyle/>
        <a:p>
          <a:pPr algn="l"/>
          <a:r>
            <a:rPr lang="en-GB" dirty="0"/>
            <a:t>Short term</a:t>
          </a:r>
        </a:p>
      </dgm:t>
    </dgm:pt>
    <dgm:pt modelId="{D8797D6D-ED78-4061-964D-FDE7CC1732AC}" type="parTrans" cxnId="{C0B7B69A-40BB-47C0-A606-A13EE30464B5}">
      <dgm:prSet/>
      <dgm:spPr/>
      <dgm:t>
        <a:bodyPr/>
        <a:lstStyle/>
        <a:p>
          <a:endParaRPr lang="en-GB"/>
        </a:p>
      </dgm:t>
    </dgm:pt>
    <dgm:pt modelId="{8CCA3968-CB4A-43AD-B521-9E227D791793}" type="sibTrans" cxnId="{C0B7B69A-40BB-47C0-A606-A13EE30464B5}">
      <dgm:prSet/>
      <dgm:spPr/>
      <dgm:t>
        <a:bodyPr/>
        <a:lstStyle/>
        <a:p>
          <a:endParaRPr lang="en-GB"/>
        </a:p>
      </dgm:t>
    </dgm:pt>
    <dgm:pt modelId="{2C036E2E-599A-4247-B01C-75A43E3194E2}">
      <dgm:prSet phldrT="[Text]"/>
      <dgm:spPr/>
      <dgm:t>
        <a:bodyPr/>
        <a:lstStyle/>
        <a:p>
          <a:pPr algn="l"/>
          <a:r>
            <a:rPr lang="en-GB" dirty="0"/>
            <a:t>Long term</a:t>
          </a:r>
        </a:p>
      </dgm:t>
    </dgm:pt>
    <dgm:pt modelId="{155C115B-1D58-4411-A0C0-14E9ED6CA907}" type="parTrans" cxnId="{DA42AD51-CF91-4F29-890E-784E8099551E}">
      <dgm:prSet/>
      <dgm:spPr/>
      <dgm:t>
        <a:bodyPr/>
        <a:lstStyle/>
        <a:p>
          <a:endParaRPr lang="en-GB"/>
        </a:p>
      </dgm:t>
    </dgm:pt>
    <dgm:pt modelId="{1493759E-4481-4EE7-8611-8483B44C9D04}" type="sibTrans" cxnId="{DA42AD51-CF91-4F29-890E-784E8099551E}">
      <dgm:prSet/>
      <dgm:spPr/>
      <dgm:t>
        <a:bodyPr/>
        <a:lstStyle/>
        <a:p>
          <a:endParaRPr lang="en-GB"/>
        </a:p>
      </dgm:t>
    </dgm:pt>
    <dgm:pt modelId="{8AD8A3D9-9BF5-4E67-AADD-51CDE76922D4}" type="pres">
      <dgm:prSet presAssocID="{919C93DC-47BC-4A11-AE7C-1E37B5CE20AB}" presName="cycle" presStyleCnt="0">
        <dgm:presLayoutVars>
          <dgm:dir/>
          <dgm:resizeHandles val="exact"/>
        </dgm:presLayoutVars>
      </dgm:prSet>
      <dgm:spPr/>
    </dgm:pt>
    <dgm:pt modelId="{40F1E982-C027-4608-B18B-66DED12FE258}" type="pres">
      <dgm:prSet presAssocID="{F9E09E71-9507-4B19-AD42-81DF1D510271}" presName="node" presStyleLbl="node1" presStyleIdx="0" presStyleCnt="6">
        <dgm:presLayoutVars>
          <dgm:bulletEnabled val="1"/>
        </dgm:presLayoutVars>
      </dgm:prSet>
      <dgm:spPr/>
    </dgm:pt>
    <dgm:pt modelId="{4EBEC560-24BD-4C61-A656-2CCA53B73DC3}" type="pres">
      <dgm:prSet presAssocID="{D6DEF5B1-B3F2-44D5-9575-EC1642835B87}" presName="sibTrans" presStyleLbl="sibTrans2D1" presStyleIdx="0" presStyleCnt="6"/>
      <dgm:spPr/>
    </dgm:pt>
    <dgm:pt modelId="{15D1C682-DFE2-431D-BF2F-BDEC9A797FC6}" type="pres">
      <dgm:prSet presAssocID="{D6DEF5B1-B3F2-44D5-9575-EC1642835B87}" presName="connectorText" presStyleLbl="sibTrans2D1" presStyleIdx="0" presStyleCnt="6"/>
      <dgm:spPr/>
    </dgm:pt>
    <dgm:pt modelId="{69BB3114-377E-47A0-B91E-8C08215AA0A1}" type="pres">
      <dgm:prSet presAssocID="{81A8A355-386B-43FA-8723-4835D474A7A4}" presName="node" presStyleLbl="node1" presStyleIdx="1" presStyleCnt="6">
        <dgm:presLayoutVars>
          <dgm:bulletEnabled val="1"/>
        </dgm:presLayoutVars>
      </dgm:prSet>
      <dgm:spPr/>
    </dgm:pt>
    <dgm:pt modelId="{D36A679C-5C77-46F5-9796-6953BEF35437}" type="pres">
      <dgm:prSet presAssocID="{0C38DBD6-9635-49D2-950A-D00E12F87FF9}" presName="sibTrans" presStyleLbl="sibTrans2D1" presStyleIdx="1" presStyleCnt="6"/>
      <dgm:spPr/>
    </dgm:pt>
    <dgm:pt modelId="{D2016EF9-7A51-43A5-9EFD-4203840C0FEE}" type="pres">
      <dgm:prSet presAssocID="{0C38DBD6-9635-49D2-950A-D00E12F87FF9}" presName="connectorText" presStyleLbl="sibTrans2D1" presStyleIdx="1" presStyleCnt="6"/>
      <dgm:spPr/>
    </dgm:pt>
    <dgm:pt modelId="{F3C0E63E-75BF-4C9D-98F6-2A13A7BF1605}" type="pres">
      <dgm:prSet presAssocID="{45168DB1-BBCE-40E0-ADA3-FE97F659E0EC}" presName="node" presStyleLbl="node1" presStyleIdx="2" presStyleCnt="6">
        <dgm:presLayoutVars>
          <dgm:bulletEnabled val="1"/>
        </dgm:presLayoutVars>
      </dgm:prSet>
      <dgm:spPr/>
    </dgm:pt>
    <dgm:pt modelId="{7EF54BD4-3AA1-4E42-A0D9-0852669C84E6}" type="pres">
      <dgm:prSet presAssocID="{7292709C-A674-4415-86CA-27C01E9A6DE7}" presName="sibTrans" presStyleLbl="sibTrans2D1" presStyleIdx="2" presStyleCnt="6"/>
      <dgm:spPr/>
    </dgm:pt>
    <dgm:pt modelId="{1AB865B4-651E-40A9-A942-1E1D45980C73}" type="pres">
      <dgm:prSet presAssocID="{7292709C-A674-4415-86CA-27C01E9A6DE7}" presName="connectorText" presStyleLbl="sibTrans2D1" presStyleIdx="2" presStyleCnt="6"/>
      <dgm:spPr/>
    </dgm:pt>
    <dgm:pt modelId="{0D4AF4AA-0050-464B-AC00-93C6EDB4F05D}" type="pres">
      <dgm:prSet presAssocID="{F9F94D14-7B64-4FA4-AEA7-7225FCF1F48F}" presName="node" presStyleLbl="node1" presStyleIdx="3" presStyleCnt="6">
        <dgm:presLayoutVars>
          <dgm:bulletEnabled val="1"/>
        </dgm:presLayoutVars>
      </dgm:prSet>
      <dgm:spPr/>
    </dgm:pt>
    <dgm:pt modelId="{F1C94F6C-EE13-4CD7-B353-EBBCCBF0D50B}" type="pres">
      <dgm:prSet presAssocID="{4E4DA259-A039-4D64-A80B-E91A948889F4}" presName="sibTrans" presStyleLbl="sibTrans2D1" presStyleIdx="3" presStyleCnt="6"/>
      <dgm:spPr/>
    </dgm:pt>
    <dgm:pt modelId="{719886F4-7328-4FEE-BED2-85C2868B8A1F}" type="pres">
      <dgm:prSet presAssocID="{4E4DA259-A039-4D64-A80B-E91A948889F4}" presName="connectorText" presStyleLbl="sibTrans2D1" presStyleIdx="3" presStyleCnt="6"/>
      <dgm:spPr/>
    </dgm:pt>
    <dgm:pt modelId="{EB8751EB-85FD-4B49-87CB-9652909E1BA9}" type="pres">
      <dgm:prSet presAssocID="{E44FC1B0-E1AE-4F7E-B9F1-2F46CE4B2386}" presName="node" presStyleLbl="node1" presStyleIdx="4" presStyleCnt="6">
        <dgm:presLayoutVars>
          <dgm:bulletEnabled val="1"/>
        </dgm:presLayoutVars>
      </dgm:prSet>
      <dgm:spPr/>
    </dgm:pt>
    <dgm:pt modelId="{5EF4773F-2823-40D9-80A7-2C009E6F0F36}" type="pres">
      <dgm:prSet presAssocID="{47421961-C41E-434D-B389-4431EC784A19}" presName="sibTrans" presStyleLbl="sibTrans2D1" presStyleIdx="4" presStyleCnt="6"/>
      <dgm:spPr/>
    </dgm:pt>
    <dgm:pt modelId="{982E3890-DD14-42A4-8210-9388C95A4235}" type="pres">
      <dgm:prSet presAssocID="{47421961-C41E-434D-B389-4431EC784A19}" presName="connectorText" presStyleLbl="sibTrans2D1" presStyleIdx="4" presStyleCnt="6"/>
      <dgm:spPr/>
    </dgm:pt>
    <dgm:pt modelId="{2B2AC209-4B32-49E3-A1BF-0FE5136F18EF}" type="pres">
      <dgm:prSet presAssocID="{5DBA2D4C-8ECB-4554-80AF-F3D242F2AC6F}" presName="node" presStyleLbl="node1" presStyleIdx="5" presStyleCnt="6">
        <dgm:presLayoutVars>
          <dgm:bulletEnabled val="1"/>
        </dgm:presLayoutVars>
      </dgm:prSet>
      <dgm:spPr/>
    </dgm:pt>
    <dgm:pt modelId="{44055D5C-4212-4408-93AD-FFA9117078C8}" type="pres">
      <dgm:prSet presAssocID="{54300A7B-810E-4A34-9113-3F88C169F377}" presName="sibTrans" presStyleLbl="sibTrans2D1" presStyleIdx="5" presStyleCnt="6"/>
      <dgm:spPr/>
    </dgm:pt>
    <dgm:pt modelId="{C19EF85E-FF36-4A5A-8A87-5976D4136077}" type="pres">
      <dgm:prSet presAssocID="{54300A7B-810E-4A34-9113-3F88C169F377}" presName="connectorText" presStyleLbl="sibTrans2D1" presStyleIdx="5" presStyleCnt="6"/>
      <dgm:spPr/>
    </dgm:pt>
  </dgm:ptLst>
  <dgm:cxnLst>
    <dgm:cxn modelId="{F76DFB02-6144-46B5-9FEB-42958D63B2F9}" type="presOf" srcId="{8FF3CD08-2163-4E48-8D9B-E174BC29EF0E}" destId="{F3C0E63E-75BF-4C9D-98F6-2A13A7BF1605}" srcOrd="0" destOrd="1" presId="urn:microsoft.com/office/officeart/2005/8/layout/cycle2"/>
    <dgm:cxn modelId="{E644AE0E-691A-49B7-B586-D77C22A82FBA}" type="presOf" srcId="{47421961-C41E-434D-B389-4431EC784A19}" destId="{5EF4773F-2823-40D9-80A7-2C009E6F0F36}" srcOrd="0" destOrd="0" presId="urn:microsoft.com/office/officeart/2005/8/layout/cycle2"/>
    <dgm:cxn modelId="{B9857310-6079-4B32-B29A-4E6901F42F53}" type="presOf" srcId="{45168DB1-BBCE-40E0-ADA3-FE97F659E0EC}" destId="{F3C0E63E-75BF-4C9D-98F6-2A13A7BF1605}" srcOrd="0" destOrd="0" presId="urn:microsoft.com/office/officeart/2005/8/layout/cycle2"/>
    <dgm:cxn modelId="{431F4D14-94BB-4EE6-ACE6-771D530A0AE6}" type="presOf" srcId="{54300A7B-810E-4A34-9113-3F88C169F377}" destId="{44055D5C-4212-4408-93AD-FFA9117078C8}" srcOrd="0" destOrd="0" presId="urn:microsoft.com/office/officeart/2005/8/layout/cycle2"/>
    <dgm:cxn modelId="{072AC116-1C4B-4212-BBE6-EB3B44B0CABF}" type="presOf" srcId="{7292709C-A674-4415-86CA-27C01E9A6DE7}" destId="{1AB865B4-651E-40A9-A942-1E1D45980C73}" srcOrd="1" destOrd="0" presId="urn:microsoft.com/office/officeart/2005/8/layout/cycle2"/>
    <dgm:cxn modelId="{7F6DEF22-943B-4F42-9407-1A1F0812BADF}" type="presOf" srcId="{5DBA2D4C-8ECB-4554-80AF-F3D242F2AC6F}" destId="{2B2AC209-4B32-49E3-A1BF-0FE5136F18EF}" srcOrd="0" destOrd="0" presId="urn:microsoft.com/office/officeart/2005/8/layout/cycle2"/>
    <dgm:cxn modelId="{B01D3B2A-1D15-4851-A06B-7406698E47A1}" type="presOf" srcId="{D6DEF5B1-B3F2-44D5-9575-EC1642835B87}" destId="{15D1C682-DFE2-431D-BF2F-BDEC9A797FC6}" srcOrd="1" destOrd="0" presId="urn:microsoft.com/office/officeart/2005/8/layout/cycle2"/>
    <dgm:cxn modelId="{770AAB33-A6B8-4F7F-A534-A7E1C6AD8997}" srcId="{919C93DC-47BC-4A11-AE7C-1E37B5CE20AB}" destId="{5DBA2D4C-8ECB-4554-80AF-F3D242F2AC6F}" srcOrd="5" destOrd="0" parTransId="{4B4D40BB-4188-4D86-BD9A-7E6A878A0A00}" sibTransId="{54300A7B-810E-4A34-9113-3F88C169F377}"/>
    <dgm:cxn modelId="{63457F35-FBA0-4880-B5AB-15786C59710F}" type="presOf" srcId="{F9E09E71-9507-4B19-AD42-81DF1D510271}" destId="{40F1E982-C027-4608-B18B-66DED12FE258}" srcOrd="0" destOrd="0" presId="urn:microsoft.com/office/officeart/2005/8/layout/cycle2"/>
    <dgm:cxn modelId="{4730AC3A-5052-4870-9CEC-255897339434}" type="presOf" srcId="{0C38DBD6-9635-49D2-950A-D00E12F87FF9}" destId="{D2016EF9-7A51-43A5-9EFD-4203840C0FEE}" srcOrd="1" destOrd="0" presId="urn:microsoft.com/office/officeart/2005/8/layout/cycle2"/>
    <dgm:cxn modelId="{C0495562-259D-4A86-BD70-918917A0F6C2}" srcId="{919C93DC-47BC-4A11-AE7C-1E37B5CE20AB}" destId="{F9E09E71-9507-4B19-AD42-81DF1D510271}" srcOrd="0" destOrd="0" parTransId="{E4AD24E6-C10E-455A-9FE9-C980CCF4BFD1}" sibTransId="{D6DEF5B1-B3F2-44D5-9575-EC1642835B87}"/>
    <dgm:cxn modelId="{7D6C544C-DBEB-480A-A6DE-3AB16188D7A8}" srcId="{919C93DC-47BC-4A11-AE7C-1E37B5CE20AB}" destId="{45168DB1-BBCE-40E0-ADA3-FE97F659E0EC}" srcOrd="2" destOrd="0" parTransId="{1E9A2848-7DAC-4DA2-B171-C104FBFAFF32}" sibTransId="{7292709C-A674-4415-86CA-27C01E9A6DE7}"/>
    <dgm:cxn modelId="{7EB8FE6F-01C5-4B19-974A-E0F0A403325B}" srcId="{919C93DC-47BC-4A11-AE7C-1E37B5CE20AB}" destId="{81A8A355-386B-43FA-8723-4835D474A7A4}" srcOrd="1" destOrd="0" parTransId="{ABA62093-62BC-474E-8328-ADCC834F3BED}" sibTransId="{0C38DBD6-9635-49D2-950A-D00E12F87FF9}"/>
    <dgm:cxn modelId="{DA42AD51-CF91-4F29-890E-784E8099551E}" srcId="{45168DB1-BBCE-40E0-ADA3-FE97F659E0EC}" destId="{2C036E2E-599A-4247-B01C-75A43E3194E2}" srcOrd="1" destOrd="0" parTransId="{155C115B-1D58-4411-A0C0-14E9ED6CA907}" sibTransId="{1493759E-4481-4EE7-8611-8483B44C9D04}"/>
    <dgm:cxn modelId="{E2DFED72-2CE0-4CEE-A2C0-80AA4FA11C7F}" type="presOf" srcId="{4E4DA259-A039-4D64-A80B-E91A948889F4}" destId="{F1C94F6C-EE13-4CD7-B353-EBBCCBF0D50B}" srcOrd="0" destOrd="0" presId="urn:microsoft.com/office/officeart/2005/8/layout/cycle2"/>
    <dgm:cxn modelId="{3DAA977F-2A88-4B57-9516-543FE626B6BD}" type="presOf" srcId="{0C38DBD6-9635-49D2-950A-D00E12F87FF9}" destId="{D36A679C-5C77-46F5-9796-6953BEF35437}" srcOrd="0" destOrd="0" presId="urn:microsoft.com/office/officeart/2005/8/layout/cycle2"/>
    <dgm:cxn modelId="{148D4C80-009C-4597-856B-BB33A264537C}" type="presOf" srcId="{E44FC1B0-E1AE-4F7E-B9F1-2F46CE4B2386}" destId="{EB8751EB-85FD-4B49-87CB-9652909E1BA9}" srcOrd="0" destOrd="0" presId="urn:microsoft.com/office/officeart/2005/8/layout/cycle2"/>
    <dgm:cxn modelId="{048A108B-DA74-4E1E-A56C-38C3D88602CA}" type="presOf" srcId="{7292709C-A674-4415-86CA-27C01E9A6DE7}" destId="{7EF54BD4-3AA1-4E42-A0D9-0852669C84E6}" srcOrd="0" destOrd="0" presId="urn:microsoft.com/office/officeart/2005/8/layout/cycle2"/>
    <dgm:cxn modelId="{56B3E890-46EF-4674-AEB5-3DBCDB708624}" srcId="{919C93DC-47BC-4A11-AE7C-1E37B5CE20AB}" destId="{E44FC1B0-E1AE-4F7E-B9F1-2F46CE4B2386}" srcOrd="4" destOrd="0" parTransId="{7A20D7DC-6F73-47D1-B837-57DFCB3B1976}" sibTransId="{47421961-C41E-434D-B389-4431EC784A19}"/>
    <dgm:cxn modelId="{C0B7B69A-40BB-47C0-A606-A13EE30464B5}" srcId="{45168DB1-BBCE-40E0-ADA3-FE97F659E0EC}" destId="{8FF3CD08-2163-4E48-8D9B-E174BC29EF0E}" srcOrd="0" destOrd="0" parTransId="{D8797D6D-ED78-4061-964D-FDE7CC1732AC}" sibTransId="{8CCA3968-CB4A-43AD-B521-9E227D791793}"/>
    <dgm:cxn modelId="{B847A09F-829B-426F-A18C-4F16894BFA6B}" type="presOf" srcId="{D6DEF5B1-B3F2-44D5-9575-EC1642835B87}" destId="{4EBEC560-24BD-4C61-A656-2CCA53B73DC3}" srcOrd="0" destOrd="0" presId="urn:microsoft.com/office/officeart/2005/8/layout/cycle2"/>
    <dgm:cxn modelId="{28093EA8-EB95-4E49-A011-6B83B7F705CE}" type="presOf" srcId="{4E4DA259-A039-4D64-A80B-E91A948889F4}" destId="{719886F4-7328-4FEE-BED2-85C2868B8A1F}" srcOrd="1" destOrd="0" presId="urn:microsoft.com/office/officeart/2005/8/layout/cycle2"/>
    <dgm:cxn modelId="{90F672A8-6830-4BC3-934E-DF83CF43FAB8}" srcId="{919C93DC-47BC-4A11-AE7C-1E37B5CE20AB}" destId="{F9F94D14-7B64-4FA4-AEA7-7225FCF1F48F}" srcOrd="3" destOrd="0" parTransId="{6E0281C6-E06E-4799-881C-023CBAC0DEAD}" sibTransId="{4E4DA259-A039-4D64-A80B-E91A948889F4}"/>
    <dgm:cxn modelId="{2335DCAB-F3B1-4ACD-9F09-8DB1322B5C82}" type="presOf" srcId="{54300A7B-810E-4A34-9113-3F88C169F377}" destId="{C19EF85E-FF36-4A5A-8A87-5976D4136077}" srcOrd="1" destOrd="0" presId="urn:microsoft.com/office/officeart/2005/8/layout/cycle2"/>
    <dgm:cxn modelId="{77C673B5-4B71-4A8F-AB4F-5B9AA51B0296}" type="presOf" srcId="{2C036E2E-599A-4247-B01C-75A43E3194E2}" destId="{F3C0E63E-75BF-4C9D-98F6-2A13A7BF1605}" srcOrd="0" destOrd="2" presId="urn:microsoft.com/office/officeart/2005/8/layout/cycle2"/>
    <dgm:cxn modelId="{781E69BF-D7BC-4AEC-863B-6867C3AD57E0}" type="presOf" srcId="{47421961-C41E-434D-B389-4431EC784A19}" destId="{982E3890-DD14-42A4-8210-9388C95A4235}" srcOrd="1" destOrd="0" presId="urn:microsoft.com/office/officeart/2005/8/layout/cycle2"/>
    <dgm:cxn modelId="{EF7115CE-2896-4106-BE53-1A92D75EBB46}" type="presOf" srcId="{F9F94D14-7B64-4FA4-AEA7-7225FCF1F48F}" destId="{0D4AF4AA-0050-464B-AC00-93C6EDB4F05D}" srcOrd="0" destOrd="0" presId="urn:microsoft.com/office/officeart/2005/8/layout/cycle2"/>
    <dgm:cxn modelId="{DBB476CF-B147-4850-9948-8645A1B7C9CB}" type="presOf" srcId="{919C93DC-47BC-4A11-AE7C-1E37B5CE20AB}" destId="{8AD8A3D9-9BF5-4E67-AADD-51CDE76922D4}" srcOrd="0" destOrd="0" presId="urn:microsoft.com/office/officeart/2005/8/layout/cycle2"/>
    <dgm:cxn modelId="{76D999D9-2A93-4099-A016-0C68EEE02016}" type="presOf" srcId="{81A8A355-386B-43FA-8723-4835D474A7A4}" destId="{69BB3114-377E-47A0-B91E-8C08215AA0A1}" srcOrd="0" destOrd="0" presId="urn:microsoft.com/office/officeart/2005/8/layout/cycle2"/>
    <dgm:cxn modelId="{40128E0C-53E9-41FD-8D38-60E23D4C43D0}" type="presParOf" srcId="{8AD8A3D9-9BF5-4E67-AADD-51CDE76922D4}" destId="{40F1E982-C027-4608-B18B-66DED12FE258}" srcOrd="0" destOrd="0" presId="urn:microsoft.com/office/officeart/2005/8/layout/cycle2"/>
    <dgm:cxn modelId="{7ED21C86-E861-4605-99B9-CAA3101BB8CD}" type="presParOf" srcId="{8AD8A3D9-9BF5-4E67-AADD-51CDE76922D4}" destId="{4EBEC560-24BD-4C61-A656-2CCA53B73DC3}" srcOrd="1" destOrd="0" presId="urn:microsoft.com/office/officeart/2005/8/layout/cycle2"/>
    <dgm:cxn modelId="{E6A8516F-0B4D-4BD8-968C-702135AA6FB8}" type="presParOf" srcId="{4EBEC560-24BD-4C61-A656-2CCA53B73DC3}" destId="{15D1C682-DFE2-431D-BF2F-BDEC9A797FC6}" srcOrd="0" destOrd="0" presId="urn:microsoft.com/office/officeart/2005/8/layout/cycle2"/>
    <dgm:cxn modelId="{2ACE9C1C-DF86-43D8-99A9-CBC53C46ADBB}" type="presParOf" srcId="{8AD8A3D9-9BF5-4E67-AADD-51CDE76922D4}" destId="{69BB3114-377E-47A0-B91E-8C08215AA0A1}" srcOrd="2" destOrd="0" presId="urn:microsoft.com/office/officeart/2005/8/layout/cycle2"/>
    <dgm:cxn modelId="{6C2252E4-8A57-4085-9CCB-4C9B4D453472}" type="presParOf" srcId="{8AD8A3D9-9BF5-4E67-AADD-51CDE76922D4}" destId="{D36A679C-5C77-46F5-9796-6953BEF35437}" srcOrd="3" destOrd="0" presId="urn:microsoft.com/office/officeart/2005/8/layout/cycle2"/>
    <dgm:cxn modelId="{C8745F29-297C-4F42-9978-57B74F492D3D}" type="presParOf" srcId="{D36A679C-5C77-46F5-9796-6953BEF35437}" destId="{D2016EF9-7A51-43A5-9EFD-4203840C0FEE}" srcOrd="0" destOrd="0" presId="urn:microsoft.com/office/officeart/2005/8/layout/cycle2"/>
    <dgm:cxn modelId="{F2E35F4E-1184-4195-94EF-C80BA195E35C}" type="presParOf" srcId="{8AD8A3D9-9BF5-4E67-AADD-51CDE76922D4}" destId="{F3C0E63E-75BF-4C9D-98F6-2A13A7BF1605}" srcOrd="4" destOrd="0" presId="urn:microsoft.com/office/officeart/2005/8/layout/cycle2"/>
    <dgm:cxn modelId="{90D2600A-7718-40D4-9196-5CF22CD26D65}" type="presParOf" srcId="{8AD8A3D9-9BF5-4E67-AADD-51CDE76922D4}" destId="{7EF54BD4-3AA1-4E42-A0D9-0852669C84E6}" srcOrd="5" destOrd="0" presId="urn:microsoft.com/office/officeart/2005/8/layout/cycle2"/>
    <dgm:cxn modelId="{2B1C3C7C-6545-4EBE-864D-BC262ED06255}" type="presParOf" srcId="{7EF54BD4-3AA1-4E42-A0D9-0852669C84E6}" destId="{1AB865B4-651E-40A9-A942-1E1D45980C73}" srcOrd="0" destOrd="0" presId="urn:microsoft.com/office/officeart/2005/8/layout/cycle2"/>
    <dgm:cxn modelId="{56B111B5-27D6-4E6D-AB96-4ED40E57B874}" type="presParOf" srcId="{8AD8A3D9-9BF5-4E67-AADD-51CDE76922D4}" destId="{0D4AF4AA-0050-464B-AC00-93C6EDB4F05D}" srcOrd="6" destOrd="0" presId="urn:microsoft.com/office/officeart/2005/8/layout/cycle2"/>
    <dgm:cxn modelId="{57CE405C-4C98-46F3-8709-71F1869103A0}" type="presParOf" srcId="{8AD8A3D9-9BF5-4E67-AADD-51CDE76922D4}" destId="{F1C94F6C-EE13-4CD7-B353-EBBCCBF0D50B}" srcOrd="7" destOrd="0" presId="urn:microsoft.com/office/officeart/2005/8/layout/cycle2"/>
    <dgm:cxn modelId="{A29896F9-76FF-4A97-8720-640675D11873}" type="presParOf" srcId="{F1C94F6C-EE13-4CD7-B353-EBBCCBF0D50B}" destId="{719886F4-7328-4FEE-BED2-85C2868B8A1F}" srcOrd="0" destOrd="0" presId="urn:microsoft.com/office/officeart/2005/8/layout/cycle2"/>
    <dgm:cxn modelId="{BFF0ABED-38E1-409F-B08A-CB84743FD171}" type="presParOf" srcId="{8AD8A3D9-9BF5-4E67-AADD-51CDE76922D4}" destId="{EB8751EB-85FD-4B49-87CB-9652909E1BA9}" srcOrd="8" destOrd="0" presId="urn:microsoft.com/office/officeart/2005/8/layout/cycle2"/>
    <dgm:cxn modelId="{A1F709CA-F059-4B27-A77D-FE7BEF47A27B}" type="presParOf" srcId="{8AD8A3D9-9BF5-4E67-AADD-51CDE76922D4}" destId="{5EF4773F-2823-40D9-80A7-2C009E6F0F36}" srcOrd="9" destOrd="0" presId="urn:microsoft.com/office/officeart/2005/8/layout/cycle2"/>
    <dgm:cxn modelId="{C456DF35-E100-4441-8D55-30ACD3B7ECA9}" type="presParOf" srcId="{5EF4773F-2823-40D9-80A7-2C009E6F0F36}" destId="{982E3890-DD14-42A4-8210-9388C95A4235}" srcOrd="0" destOrd="0" presId="urn:microsoft.com/office/officeart/2005/8/layout/cycle2"/>
    <dgm:cxn modelId="{7EDADEA9-CADE-44A3-830F-CD1CE2B74765}" type="presParOf" srcId="{8AD8A3D9-9BF5-4E67-AADD-51CDE76922D4}" destId="{2B2AC209-4B32-49E3-A1BF-0FE5136F18EF}" srcOrd="10" destOrd="0" presId="urn:microsoft.com/office/officeart/2005/8/layout/cycle2"/>
    <dgm:cxn modelId="{C58C9FF5-A2C7-4A3A-82B9-12BB2F47E864}" type="presParOf" srcId="{8AD8A3D9-9BF5-4E67-AADD-51CDE76922D4}" destId="{44055D5C-4212-4408-93AD-FFA9117078C8}" srcOrd="11" destOrd="0" presId="urn:microsoft.com/office/officeart/2005/8/layout/cycle2"/>
    <dgm:cxn modelId="{BE6D3D6D-8D85-4435-8DA4-2DA24A8ADDC2}" type="presParOf" srcId="{44055D5C-4212-4408-93AD-FFA9117078C8}" destId="{C19EF85E-FF36-4A5A-8A87-5976D413607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1E982-C027-4608-B18B-66DED12FE258}">
      <dsp:nvSpPr>
        <dsp:cNvPr id="0" name=""/>
        <dsp:cNvSpPr/>
      </dsp:nvSpPr>
      <dsp:spPr>
        <a:xfrm>
          <a:off x="3357917" y="1546"/>
          <a:ext cx="1493076" cy="14930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Prediction</a:t>
          </a:r>
        </a:p>
      </dsp:txBody>
      <dsp:txXfrm>
        <a:off x="3576573" y="220202"/>
        <a:ext cx="1055764" cy="1055764"/>
      </dsp:txXfrm>
    </dsp:sp>
    <dsp:sp modelId="{4EBEC560-24BD-4C61-A656-2CCA53B73DC3}">
      <dsp:nvSpPr>
        <dsp:cNvPr id="0" name=""/>
        <dsp:cNvSpPr/>
      </dsp:nvSpPr>
      <dsp:spPr>
        <a:xfrm rot="1800000">
          <a:off x="4866805" y="1050585"/>
          <a:ext cx="396001" cy="503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4874763" y="1121668"/>
        <a:ext cx="277201" cy="302347"/>
      </dsp:txXfrm>
    </dsp:sp>
    <dsp:sp modelId="{69BB3114-377E-47A0-B91E-8C08215AA0A1}">
      <dsp:nvSpPr>
        <dsp:cNvPr id="0" name=""/>
        <dsp:cNvSpPr/>
      </dsp:nvSpPr>
      <dsp:spPr>
        <a:xfrm>
          <a:off x="5298029" y="1121670"/>
          <a:ext cx="1493076" cy="1493076"/>
        </a:xfrm>
        <a:prstGeom prst="ellipse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Preparation</a:t>
          </a:r>
        </a:p>
      </dsp:txBody>
      <dsp:txXfrm>
        <a:off x="5516685" y="1340326"/>
        <a:ext cx="1055764" cy="1055764"/>
      </dsp:txXfrm>
    </dsp:sp>
    <dsp:sp modelId="{D36A679C-5C77-46F5-9796-6953BEF35437}">
      <dsp:nvSpPr>
        <dsp:cNvPr id="0" name=""/>
        <dsp:cNvSpPr/>
      </dsp:nvSpPr>
      <dsp:spPr>
        <a:xfrm rot="5400000">
          <a:off x="5846567" y="2725167"/>
          <a:ext cx="396001" cy="503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5905967" y="2766550"/>
        <a:ext cx="277201" cy="302347"/>
      </dsp:txXfrm>
    </dsp:sp>
    <dsp:sp modelId="{F3C0E63E-75BF-4C9D-98F6-2A13A7BF1605}">
      <dsp:nvSpPr>
        <dsp:cNvPr id="0" name=""/>
        <dsp:cNvSpPr/>
      </dsp:nvSpPr>
      <dsp:spPr>
        <a:xfrm>
          <a:off x="5298029" y="3361917"/>
          <a:ext cx="1493076" cy="1493076"/>
        </a:xfrm>
        <a:prstGeom prst="ellipse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Hazard Impacts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Short term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Long term</a:t>
          </a:r>
        </a:p>
      </dsp:txBody>
      <dsp:txXfrm>
        <a:off x="5516685" y="3580573"/>
        <a:ext cx="1055764" cy="1055764"/>
      </dsp:txXfrm>
    </dsp:sp>
    <dsp:sp modelId="{7EF54BD4-3AA1-4E42-A0D9-0852669C84E6}">
      <dsp:nvSpPr>
        <dsp:cNvPr id="0" name=""/>
        <dsp:cNvSpPr/>
      </dsp:nvSpPr>
      <dsp:spPr>
        <a:xfrm rot="9000000">
          <a:off x="4886217" y="4410957"/>
          <a:ext cx="396001" cy="503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10800000">
        <a:off x="4997059" y="4482040"/>
        <a:ext cx="277201" cy="302347"/>
      </dsp:txXfrm>
    </dsp:sp>
    <dsp:sp modelId="{0D4AF4AA-0050-464B-AC00-93C6EDB4F05D}">
      <dsp:nvSpPr>
        <dsp:cNvPr id="0" name=""/>
        <dsp:cNvSpPr/>
      </dsp:nvSpPr>
      <dsp:spPr>
        <a:xfrm>
          <a:off x="3357917" y="4482041"/>
          <a:ext cx="1493076" cy="1493076"/>
        </a:xfrm>
        <a:prstGeom prst="ellipse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</a:t>
          </a:r>
        </a:p>
      </dsp:txBody>
      <dsp:txXfrm>
        <a:off x="3576573" y="4700697"/>
        <a:ext cx="1055764" cy="1055764"/>
      </dsp:txXfrm>
    </dsp:sp>
    <dsp:sp modelId="{F1C94F6C-EE13-4CD7-B353-EBBCCBF0D50B}">
      <dsp:nvSpPr>
        <dsp:cNvPr id="0" name=""/>
        <dsp:cNvSpPr/>
      </dsp:nvSpPr>
      <dsp:spPr>
        <a:xfrm rot="12600000">
          <a:off x="2946105" y="4422165"/>
          <a:ext cx="396001" cy="503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10800000">
        <a:off x="3056947" y="4552648"/>
        <a:ext cx="277201" cy="302347"/>
      </dsp:txXfrm>
    </dsp:sp>
    <dsp:sp modelId="{EB8751EB-85FD-4B49-87CB-9652909E1BA9}">
      <dsp:nvSpPr>
        <dsp:cNvPr id="0" name=""/>
        <dsp:cNvSpPr/>
      </dsp:nvSpPr>
      <dsp:spPr>
        <a:xfrm>
          <a:off x="1417806" y="3361917"/>
          <a:ext cx="1493076" cy="1493076"/>
        </a:xfrm>
        <a:prstGeom prst="ellipse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Appraisal</a:t>
          </a:r>
        </a:p>
      </dsp:txBody>
      <dsp:txXfrm>
        <a:off x="1636462" y="3580573"/>
        <a:ext cx="1055764" cy="1055764"/>
      </dsp:txXfrm>
    </dsp:sp>
    <dsp:sp modelId="{5EF4773F-2823-40D9-80A7-2C009E6F0F36}">
      <dsp:nvSpPr>
        <dsp:cNvPr id="0" name=""/>
        <dsp:cNvSpPr/>
      </dsp:nvSpPr>
      <dsp:spPr>
        <a:xfrm rot="16200000">
          <a:off x="1966343" y="2747582"/>
          <a:ext cx="396001" cy="503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2025743" y="2907765"/>
        <a:ext cx="277201" cy="302347"/>
      </dsp:txXfrm>
    </dsp:sp>
    <dsp:sp modelId="{2B2AC209-4B32-49E3-A1BF-0FE5136F18EF}">
      <dsp:nvSpPr>
        <dsp:cNvPr id="0" name=""/>
        <dsp:cNvSpPr/>
      </dsp:nvSpPr>
      <dsp:spPr>
        <a:xfrm>
          <a:off x="1417806" y="1121670"/>
          <a:ext cx="1493076" cy="1493076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Lessons Learned</a:t>
          </a:r>
        </a:p>
      </dsp:txBody>
      <dsp:txXfrm>
        <a:off x="1636462" y="1340326"/>
        <a:ext cx="1055764" cy="1055764"/>
      </dsp:txXfrm>
    </dsp:sp>
    <dsp:sp modelId="{44055D5C-4212-4408-93AD-FFA9117078C8}">
      <dsp:nvSpPr>
        <dsp:cNvPr id="0" name=""/>
        <dsp:cNvSpPr/>
      </dsp:nvSpPr>
      <dsp:spPr>
        <a:xfrm rot="19800000">
          <a:off x="2926693" y="1061793"/>
          <a:ext cx="396001" cy="503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2934651" y="1192276"/>
        <a:ext cx="277201" cy="3023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1E982-C027-4608-B18B-66DED12FE258}">
      <dsp:nvSpPr>
        <dsp:cNvPr id="0" name=""/>
        <dsp:cNvSpPr/>
      </dsp:nvSpPr>
      <dsp:spPr>
        <a:xfrm>
          <a:off x="1822421" y="840"/>
          <a:ext cx="819653" cy="8196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Prediction</a:t>
          </a:r>
        </a:p>
      </dsp:txBody>
      <dsp:txXfrm>
        <a:off x="1942456" y="120875"/>
        <a:ext cx="579583" cy="579583"/>
      </dsp:txXfrm>
    </dsp:sp>
    <dsp:sp modelId="{4EBEC560-24BD-4C61-A656-2CCA53B73DC3}">
      <dsp:nvSpPr>
        <dsp:cNvPr id="0" name=""/>
        <dsp:cNvSpPr/>
      </dsp:nvSpPr>
      <dsp:spPr>
        <a:xfrm rot="1800000">
          <a:off x="2651064" y="577215"/>
          <a:ext cx="218450" cy="27663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2655454" y="616158"/>
        <a:ext cx="152915" cy="165979"/>
      </dsp:txXfrm>
    </dsp:sp>
    <dsp:sp modelId="{69BB3114-377E-47A0-B91E-8C08215AA0A1}">
      <dsp:nvSpPr>
        <dsp:cNvPr id="0" name=""/>
        <dsp:cNvSpPr/>
      </dsp:nvSpPr>
      <dsp:spPr>
        <a:xfrm>
          <a:off x="2889212" y="616752"/>
          <a:ext cx="819653" cy="8196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Preparation</a:t>
          </a:r>
        </a:p>
      </dsp:txBody>
      <dsp:txXfrm>
        <a:off x="3009247" y="736787"/>
        <a:ext cx="579583" cy="579583"/>
      </dsp:txXfrm>
    </dsp:sp>
    <dsp:sp modelId="{D36A679C-5C77-46F5-9796-6953BEF35437}">
      <dsp:nvSpPr>
        <dsp:cNvPr id="0" name=""/>
        <dsp:cNvSpPr/>
      </dsp:nvSpPr>
      <dsp:spPr>
        <a:xfrm rot="5400000">
          <a:off x="3189814" y="1497992"/>
          <a:ext cx="218450" cy="27663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3222582" y="1520552"/>
        <a:ext cx="152915" cy="165979"/>
      </dsp:txXfrm>
    </dsp:sp>
    <dsp:sp modelId="{F3C0E63E-75BF-4C9D-98F6-2A13A7BF1605}">
      <dsp:nvSpPr>
        <dsp:cNvPr id="0" name=""/>
        <dsp:cNvSpPr/>
      </dsp:nvSpPr>
      <dsp:spPr>
        <a:xfrm>
          <a:off x="2889212" y="1848577"/>
          <a:ext cx="819653" cy="8196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Hazard Impacts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Short term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Long term</a:t>
          </a:r>
        </a:p>
      </dsp:txBody>
      <dsp:txXfrm>
        <a:off x="3009247" y="1968612"/>
        <a:ext cx="579583" cy="579583"/>
      </dsp:txXfrm>
    </dsp:sp>
    <dsp:sp modelId="{7EF54BD4-3AA1-4E42-A0D9-0852669C84E6}">
      <dsp:nvSpPr>
        <dsp:cNvPr id="0" name=""/>
        <dsp:cNvSpPr/>
      </dsp:nvSpPr>
      <dsp:spPr>
        <a:xfrm rot="9000000">
          <a:off x="2661772" y="2424952"/>
          <a:ext cx="218450" cy="27663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 rot="10800000">
        <a:off x="2722917" y="2463895"/>
        <a:ext cx="152915" cy="165979"/>
      </dsp:txXfrm>
    </dsp:sp>
    <dsp:sp modelId="{0D4AF4AA-0050-464B-AC00-93C6EDB4F05D}">
      <dsp:nvSpPr>
        <dsp:cNvPr id="0" name=""/>
        <dsp:cNvSpPr/>
      </dsp:nvSpPr>
      <dsp:spPr>
        <a:xfrm>
          <a:off x="1822421" y="2464489"/>
          <a:ext cx="819653" cy="8196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Recovery</a:t>
          </a:r>
        </a:p>
      </dsp:txBody>
      <dsp:txXfrm>
        <a:off x="1942456" y="2584524"/>
        <a:ext cx="579583" cy="579583"/>
      </dsp:txXfrm>
    </dsp:sp>
    <dsp:sp modelId="{F1C94F6C-EE13-4CD7-B353-EBBCCBF0D50B}">
      <dsp:nvSpPr>
        <dsp:cNvPr id="0" name=""/>
        <dsp:cNvSpPr/>
      </dsp:nvSpPr>
      <dsp:spPr>
        <a:xfrm rot="12600000">
          <a:off x="1594981" y="2431135"/>
          <a:ext cx="218450" cy="27663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 rot="10800000">
        <a:off x="1656126" y="2502846"/>
        <a:ext cx="152915" cy="165979"/>
      </dsp:txXfrm>
    </dsp:sp>
    <dsp:sp modelId="{EB8751EB-85FD-4B49-87CB-9652909E1BA9}">
      <dsp:nvSpPr>
        <dsp:cNvPr id="0" name=""/>
        <dsp:cNvSpPr/>
      </dsp:nvSpPr>
      <dsp:spPr>
        <a:xfrm>
          <a:off x="755629" y="1848577"/>
          <a:ext cx="819653" cy="8196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Appraisal</a:t>
          </a:r>
        </a:p>
      </dsp:txBody>
      <dsp:txXfrm>
        <a:off x="875664" y="1968612"/>
        <a:ext cx="579583" cy="579583"/>
      </dsp:txXfrm>
    </dsp:sp>
    <dsp:sp modelId="{5EF4773F-2823-40D9-80A7-2C009E6F0F36}">
      <dsp:nvSpPr>
        <dsp:cNvPr id="0" name=""/>
        <dsp:cNvSpPr/>
      </dsp:nvSpPr>
      <dsp:spPr>
        <a:xfrm rot="16200000">
          <a:off x="1056231" y="1510358"/>
          <a:ext cx="218450" cy="27663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1088999" y="1598453"/>
        <a:ext cx="152915" cy="165979"/>
      </dsp:txXfrm>
    </dsp:sp>
    <dsp:sp modelId="{2B2AC209-4B32-49E3-A1BF-0FE5136F18EF}">
      <dsp:nvSpPr>
        <dsp:cNvPr id="0" name=""/>
        <dsp:cNvSpPr/>
      </dsp:nvSpPr>
      <dsp:spPr>
        <a:xfrm>
          <a:off x="755629" y="616752"/>
          <a:ext cx="819653" cy="8196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Lessons Learned</a:t>
          </a:r>
        </a:p>
      </dsp:txBody>
      <dsp:txXfrm>
        <a:off x="875664" y="736787"/>
        <a:ext cx="579583" cy="579583"/>
      </dsp:txXfrm>
    </dsp:sp>
    <dsp:sp modelId="{44055D5C-4212-4408-93AD-FFA9117078C8}">
      <dsp:nvSpPr>
        <dsp:cNvPr id="0" name=""/>
        <dsp:cNvSpPr/>
      </dsp:nvSpPr>
      <dsp:spPr>
        <a:xfrm rot="19800000">
          <a:off x="1584272" y="583398"/>
          <a:ext cx="218450" cy="276633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1588662" y="655109"/>
        <a:ext cx="152915" cy="165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BE490-BFC1-4AB5-9A6F-F2ADB32A0914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6CC39-3537-4C89-B25F-D9EE05F5C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91754-0594-48D8-8679-1B6EFFE40CCE}" type="slidenum">
              <a:rPr lang="en-GB" smtClean="0"/>
              <a:t>95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Geyser</a:t>
            </a:r>
            <a:r>
              <a:rPr lang="en-GB" baseline="0" dirty="0"/>
              <a:t> &amp; Hot springs</a:t>
            </a:r>
          </a:p>
          <a:p>
            <a:endParaRPr lang="en-GB" baseline="0" dirty="0"/>
          </a:p>
          <a:p>
            <a:r>
              <a:rPr lang="en-GB" baseline="0" dirty="0"/>
              <a:t>Geyser Iceland</a:t>
            </a:r>
          </a:p>
          <a:p>
            <a:endParaRPr lang="en-GB" baseline="0" dirty="0"/>
          </a:p>
          <a:p>
            <a:r>
              <a:rPr lang="en-GB" baseline="0" dirty="0"/>
              <a:t>Water heated at depth in the crust by magma chambers can periodically escape as steam &amp; hot water</a:t>
            </a:r>
          </a:p>
          <a:p>
            <a:r>
              <a:rPr lang="en-GB" dirty="0"/>
              <a:t>Even in areas without active volcanoes</a:t>
            </a:r>
          </a:p>
          <a:p>
            <a:r>
              <a:rPr lang="en-GB" dirty="0"/>
              <a:t>Geyser</a:t>
            </a:r>
            <a:r>
              <a:rPr lang="en-GB" baseline="0" dirty="0"/>
              <a:t> means ‘gush in Icelandic – an intermittent, turbulent discharge of superheated water ejected and accompanied by a vapour phase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DCD9D-174A-48AB-8887-DFF6662BA70F}" type="slidenum">
              <a:rPr lang="en-GB" smtClean="0"/>
              <a:pPr/>
              <a:t>98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0" dirty="0"/>
              <a:t>Hot Springs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/>
              <a:t>A spring that is produced by the emergence of </a:t>
            </a:r>
            <a:r>
              <a:rPr lang="en-GB" sz="1200" b="0" dirty="0" err="1"/>
              <a:t>geothermally</a:t>
            </a:r>
            <a:r>
              <a:rPr lang="en-GB" sz="1200" b="0" dirty="0"/>
              <a:t> heated groundwater from the Earth's crust. There are hot springs all over the earth, on every continent and even under the oceans and seas.</a:t>
            </a:r>
          </a:p>
          <a:p>
            <a:endParaRPr lang="en-GB" b="0" dirty="0"/>
          </a:p>
          <a:p>
            <a:r>
              <a:rPr lang="en-GB" b="0" dirty="0" err="1"/>
              <a:t>Pamukkale</a:t>
            </a:r>
            <a:r>
              <a:rPr lang="en-GB" b="0" dirty="0"/>
              <a:t> (Turkey) dissolved salts are laid down in spectacularCaCO3 deposits</a:t>
            </a:r>
          </a:p>
          <a:p>
            <a:endParaRPr lang="en-GB" b="0" dirty="0"/>
          </a:p>
          <a:p>
            <a:r>
              <a:rPr lang="en-GB" b="0" dirty="0" err="1"/>
              <a:t>Umi</a:t>
            </a:r>
            <a:r>
              <a:rPr lang="en-GB" b="0" dirty="0"/>
              <a:t> </a:t>
            </a:r>
            <a:r>
              <a:rPr lang="en-GB" b="0" dirty="0" err="1"/>
              <a:t>Jigoku</a:t>
            </a:r>
            <a:r>
              <a:rPr lang="en-GB" b="0" dirty="0"/>
              <a:t> or Hell of Sea – red iron deposits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DCD9D-174A-48AB-8887-DFF6662BA70F}" type="slidenum">
              <a:rPr lang="en-GB" smtClean="0"/>
              <a:pPr/>
              <a:t>101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Boiling Mud</a:t>
            </a:r>
          </a:p>
          <a:p>
            <a:endParaRPr lang="en-GB" dirty="0"/>
          </a:p>
          <a:p>
            <a:r>
              <a:rPr lang="en-GB" dirty="0"/>
              <a:t>Where hot water mixes with mud</a:t>
            </a:r>
            <a:r>
              <a:rPr lang="en-GB" baseline="0" dirty="0"/>
              <a:t> </a:t>
            </a:r>
            <a:r>
              <a:rPr lang="en-GB" dirty="0"/>
              <a:t>near the surface, a bubbling, boiling mud volcano may form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Mud Volcano</a:t>
            </a:r>
            <a:r>
              <a:rPr lang="en-GB" b="1" baseline="0" dirty="0"/>
              <a:t> in Colombia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DCD9D-174A-48AB-8887-DFF6662BA70F}" type="slidenum">
              <a:rPr lang="en-GB" smtClean="0"/>
              <a:pPr/>
              <a:t>105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Fumaroles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Superheated water turns to steam as it condenses on the surface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Solfatara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When mixed with sulphur rich deposits they are collectively called </a:t>
            </a:r>
            <a:r>
              <a:rPr lang="en-GB" dirty="0" err="1"/>
              <a:t>Solfatara</a:t>
            </a:r>
            <a:r>
              <a:rPr lang="en-GB" dirty="0"/>
              <a:t> – usually found in volcanic areas</a:t>
            </a:r>
            <a:r>
              <a:rPr lang="en-GB" baseline="0" dirty="0"/>
              <a:t> without cones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Close-up view of the </a:t>
            </a:r>
            <a:r>
              <a:rPr lang="en-GB" dirty="0" err="1"/>
              <a:t>solfatara</a:t>
            </a:r>
            <a:r>
              <a:rPr lang="en-GB" dirty="0"/>
              <a:t> at </a:t>
            </a:r>
            <a:r>
              <a:rPr lang="en-GB" dirty="0" err="1"/>
              <a:t>Ijen</a:t>
            </a:r>
            <a:r>
              <a:rPr lang="en-GB" dirty="0"/>
              <a:t>, Indonesia  with </a:t>
            </a:r>
            <a:r>
              <a:rPr lang="en-GB" dirty="0" err="1"/>
              <a:t>fumarole</a:t>
            </a:r>
            <a:r>
              <a:rPr lang="en-GB" dirty="0"/>
              <a:t> temperature of more than 220°C.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DCD9D-174A-48AB-8887-DFF6662BA70F}" type="slidenum">
              <a:rPr lang="en-GB" smtClean="0"/>
              <a:pPr/>
              <a:t>107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69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41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1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2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87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31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30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60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57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7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917A8-FE11-42CE-B141-8EF704AA9083}" type="datetimeFigureOut">
              <a:rPr lang="en-GB" smtClean="0"/>
              <a:pPr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954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imeo.com/video/153300296" TargetMode="External"/><Relationship Id="rId2" Type="http://schemas.openxmlformats.org/officeDocument/2006/relationships/hyperlink" Target="http://earthquake.usgs.gov/earthquakes/recenteqsanim/world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meo.com/153653264?from=outro-embed" TargetMode="External"/><Relationship Id="rId4" Type="http://schemas.openxmlformats.org/officeDocument/2006/relationships/hyperlink" Target="https://vimeo.com/153547571?from=outro-embe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Richter_magnitude_scale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hNjfNUOUo8&amp;safe=active" TargetMode="External"/><Relationship Id="rId2" Type="http://schemas.openxmlformats.org/officeDocument/2006/relationships/hyperlink" Target="http://sczdisplay.ucsc.edu/cgi-bin/scz.p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iF7dkzKlobA&amp;safe=active" TargetMode="External"/><Relationship Id="rId4" Type="http://schemas.openxmlformats.org/officeDocument/2006/relationships/hyperlink" Target="https://www.youtube.com/watch?v=AVvll76OgmU&amp;safe=active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WzdgBNfhQU&amp;safe=active" TargetMode="External"/><Relationship Id="rId2" Type="http://schemas.openxmlformats.org/officeDocument/2006/relationships/hyperlink" Target="http://www.bbc.co.uk/news/world-asia-pacific-1271643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heguardian.com/world/gallery/2018/mar/09/after-the-tsunami-japan-sea-walls-in-pictures#img-20" TargetMode="External"/><Relationship Id="rId5" Type="http://schemas.openxmlformats.org/officeDocument/2006/relationships/hyperlink" Target="https://www.theatlantic.com/photo/2012/02/japan-earthquake-before-and-after/100251/" TargetMode="External"/><Relationship Id="rId4" Type="http://schemas.openxmlformats.org/officeDocument/2006/relationships/hyperlink" Target="https://www.youtube.com/watch?v=7Zw-BvKo0pI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news/world-asia-pacific-12722105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upload.wikimedia.org/wikipedia/commons/6/62/20110311Houshu.ogg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file:///F:\Haiti\20100112_116_HaitiQuake.mp3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http://www.geology.um.maine.edu/geodynamics/analogwebsite/UndergradProjects2008/Dale%20Salinger/Images/volcano_structure.gif" TargetMode="External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KxaH1l2LzQ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WrklFuYnb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hyperlink" Target="http://www.youtube.com/watch?v=w6SQX_7qTEU" TargetMode="External"/><Relationship Id="rId4" Type="http://schemas.openxmlformats.org/officeDocument/2006/relationships/image" Target="../media/image73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GsSsVdJB2s&amp;feature=relate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hyperlink" Target="http://www.youtube.com/watch?v=QeK8DjW2LQ8" TargetMode="External"/><Relationship Id="rId4" Type="http://schemas.openxmlformats.org/officeDocument/2006/relationships/image" Target="../media/image76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DUrrOf84o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hyperlink" Target="http://www.lonelyplanet.tv/Clip.aspx?key=6D7A6CE57157857D" TargetMode="External"/><Relationship Id="rId4" Type="http://schemas.openxmlformats.org/officeDocument/2006/relationships/image" Target="../media/image81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2NYNdoMtEk" TargetMode="External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watch?v=8DFjb1ppfRI" TargetMode="External"/><Relationship Id="rId5" Type="http://schemas.openxmlformats.org/officeDocument/2006/relationships/hyperlink" Target="https://www.youtube.com/watch?v=iEZ0_EVP0AY" TargetMode="External"/><Relationship Id="rId4" Type="http://schemas.openxmlformats.org/officeDocument/2006/relationships/image" Target="../media/image84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176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259407-7112-46D4-A982-807E8341FD7B}"/>
              </a:ext>
            </a:extLst>
          </p:cNvPr>
          <p:cNvSpPr txBox="1"/>
          <p:nvPr/>
        </p:nvSpPr>
        <p:spPr>
          <a:xfrm>
            <a:off x="1139105" y="5733256"/>
            <a:ext cx="68657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Unit 9. Hazardous Environments</a:t>
            </a:r>
          </a:p>
        </p:txBody>
      </p:sp>
    </p:spTree>
    <p:extLst>
      <p:ext uri="{BB962C8B-B14F-4D97-AF65-F5344CB8AC3E}">
        <p14:creationId xmlns:p14="http://schemas.microsoft.com/office/powerpoint/2010/main" val="912632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0BE3D-CDA0-424F-B799-79744A789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Syllabus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F5FCA-DABF-4534-AE15-2CC9BA42F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9.1 Hazards resulting from tectonic processes</a:t>
            </a:r>
          </a:p>
          <a:p>
            <a:r>
              <a:rPr lang="en-GB" dirty="0"/>
              <a:t>9.2 Hazards resulting from mass movements</a:t>
            </a:r>
          </a:p>
          <a:p>
            <a:r>
              <a:rPr lang="en-GB" dirty="0"/>
              <a:t>9.3 Hazards resulting from atmospheric disturbances</a:t>
            </a:r>
          </a:p>
          <a:p>
            <a:r>
              <a:rPr lang="en-GB" dirty="0"/>
              <a:t>9.4 Sustainable management in hazardous environments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02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3" y="0"/>
            <a:ext cx="898071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1EB7F6-9B28-4C12-A3A1-D71E3BA353CD}"/>
              </a:ext>
            </a:extLst>
          </p:cNvPr>
          <p:cNvSpPr txBox="1"/>
          <p:nvPr/>
        </p:nvSpPr>
        <p:spPr>
          <a:xfrm>
            <a:off x="1187624" y="5805264"/>
            <a:ext cx="702140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/>
              <a:t>9.1. Hazards Resulting From Tectonic Processes</a:t>
            </a:r>
          </a:p>
        </p:txBody>
      </p:sp>
    </p:spTree>
    <p:extLst>
      <p:ext uri="{BB962C8B-B14F-4D97-AF65-F5344CB8AC3E}">
        <p14:creationId xmlns:p14="http://schemas.microsoft.com/office/powerpoint/2010/main" val="3631122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DEAD-72E6-4261-8714-16565436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Unit 9.1. Hazards from Tectonic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0C36B-BEDF-4A0B-A7DB-C0BD92F47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GB" dirty="0"/>
              <a:t>The global distribution of earthquakes and volcanoes related to plate tectonics.</a:t>
            </a:r>
          </a:p>
          <a:p>
            <a:pPr lvl="0"/>
            <a:r>
              <a:rPr lang="en-GB" dirty="0"/>
              <a:t>Earthquakes and resultant hazards: shaking, landslides, soil liquefaction, and tsunami.</a:t>
            </a:r>
          </a:p>
          <a:p>
            <a:pPr lvl="0"/>
            <a:r>
              <a:rPr lang="en-GB" dirty="0"/>
              <a:t>Volcanoes and resultant hazards: types of eruption and their products (</a:t>
            </a:r>
            <a:r>
              <a:rPr lang="en-GB" dirty="0" err="1"/>
              <a:t>nuées</a:t>
            </a:r>
            <a:r>
              <a:rPr lang="en-GB" dirty="0"/>
              <a:t> </a:t>
            </a:r>
            <a:r>
              <a:rPr lang="en-GB" dirty="0" err="1"/>
              <a:t>ardentes</a:t>
            </a:r>
            <a:r>
              <a:rPr lang="en-GB" dirty="0"/>
              <a:t>, lava flows, mudflows, lahars, volcanic landslides, pyroclastic flows, and ash fallout).</a:t>
            </a:r>
          </a:p>
          <a:p>
            <a:pPr lvl="0"/>
            <a:r>
              <a:rPr lang="en-GB" dirty="0"/>
              <a:t>Primary and secondary impacts on lives and property.</a:t>
            </a:r>
          </a:p>
          <a:p>
            <a:pPr lvl="0"/>
            <a:r>
              <a:rPr lang="en-GB" dirty="0"/>
              <a:t>Prediction, hazard mapping, preparedness and monitoring of earthquake and volcanic hazards and perception of risk.</a:t>
            </a:r>
          </a:p>
        </p:txBody>
      </p:sp>
    </p:spTree>
    <p:extLst>
      <p:ext uri="{BB962C8B-B14F-4D97-AF65-F5344CB8AC3E}">
        <p14:creationId xmlns:p14="http://schemas.microsoft.com/office/powerpoint/2010/main" val="97391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E57F-74CF-4FE5-B4EA-C9C8DD1D9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Revision Ideas from Paper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A7775-2676-41DD-90F2-D5D64E1A5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Structure of the Earth</a:t>
            </a:r>
          </a:p>
          <a:p>
            <a:r>
              <a:rPr lang="en-GB" dirty="0"/>
              <a:t>How does that influence the surface (theory of plate tectonics)?</a:t>
            </a:r>
          </a:p>
          <a:p>
            <a:r>
              <a:rPr lang="en-GB" dirty="0"/>
              <a:t>How does that produce different boundaries?</a:t>
            </a:r>
          </a:p>
          <a:p>
            <a:r>
              <a:rPr lang="en-GB" dirty="0"/>
              <a:t>How does that produce different hazards? </a:t>
            </a:r>
          </a:p>
        </p:txBody>
      </p:sp>
    </p:spTree>
    <p:extLst>
      <p:ext uri="{BB962C8B-B14F-4D97-AF65-F5344CB8AC3E}">
        <p14:creationId xmlns:p14="http://schemas.microsoft.com/office/powerpoint/2010/main" val="1065780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16024"/>
            <a:ext cx="917310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6E6C40-C72B-4AFA-92C6-199C57DBF7B1}"/>
              </a:ext>
            </a:extLst>
          </p:cNvPr>
          <p:cNvSpPr txBox="1"/>
          <p:nvPr/>
        </p:nvSpPr>
        <p:spPr>
          <a:xfrm>
            <a:off x="5436096" y="5751430"/>
            <a:ext cx="316561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Annotate &amp; describe patterns</a:t>
            </a:r>
          </a:p>
          <a:p>
            <a:r>
              <a:rPr lang="en-GB" dirty="0">
                <a:solidFill>
                  <a:schemeClr val="bg1"/>
                </a:solidFill>
              </a:rPr>
              <a:t>Where are most hazards? Why?</a:t>
            </a:r>
          </a:p>
        </p:txBody>
      </p:sp>
    </p:spTree>
    <p:extLst>
      <p:ext uri="{BB962C8B-B14F-4D97-AF65-F5344CB8AC3E}">
        <p14:creationId xmlns:p14="http://schemas.microsoft.com/office/powerpoint/2010/main" val="738103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/>
              <a:t>Distribution of the World’s Largest Cities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0" y="1556792"/>
            <a:ext cx="9050034" cy="4896544"/>
          </a:xfrm>
        </p:spPr>
      </p:pic>
    </p:spTree>
    <p:extLst>
      <p:ext uri="{BB962C8B-B14F-4D97-AF65-F5344CB8AC3E}">
        <p14:creationId xmlns:p14="http://schemas.microsoft.com/office/powerpoint/2010/main" val="531149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53477"/>
            <a:ext cx="7772400" cy="595765"/>
          </a:xfrm>
        </p:spPr>
        <p:txBody>
          <a:bodyPr>
            <a:normAutofit/>
          </a:bodyPr>
          <a:lstStyle/>
          <a:p>
            <a:r>
              <a:rPr lang="en-GB" sz="3200" b="1" dirty="0"/>
              <a:t>STRUCTURE OF THE EARTH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5816" y="665138"/>
            <a:ext cx="2642767" cy="593221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Key :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Continental crust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Oceanic crust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upper mantle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lower mantle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outer core </a:t>
            </a:r>
          </a:p>
          <a:p>
            <a:pPr marL="514350" indent="-514350" algn="l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inner core </a:t>
            </a:r>
          </a:p>
          <a:p>
            <a:pPr marL="514350" indent="-514350" algn="l">
              <a:buAutoNum type="arabicPeriod"/>
            </a:pPr>
            <a:endParaRPr lang="en-GB" dirty="0">
              <a:solidFill>
                <a:schemeClr val="tx1"/>
              </a:solidFill>
            </a:endParaRPr>
          </a:p>
          <a:p>
            <a:pPr marL="514350" indent="-514350" algn="l">
              <a:buAutoNum type="alphaUcPeriod"/>
            </a:pPr>
            <a:r>
              <a:rPr lang="en-GB" dirty="0" err="1">
                <a:solidFill>
                  <a:schemeClr val="tx1"/>
                </a:solidFill>
              </a:rPr>
              <a:t>Mohorovičić</a:t>
            </a:r>
            <a:r>
              <a:rPr lang="en-GB" dirty="0">
                <a:solidFill>
                  <a:schemeClr val="tx1"/>
                </a:solidFill>
              </a:rPr>
              <a:t> discontinuity</a:t>
            </a:r>
          </a:p>
          <a:p>
            <a:pPr marL="514350" indent="-514350" algn="l">
              <a:buAutoNum type="alphaUcPeriod"/>
            </a:pPr>
            <a:r>
              <a:rPr lang="en-GB" dirty="0">
                <a:solidFill>
                  <a:schemeClr val="tx1"/>
                </a:solidFill>
              </a:rPr>
              <a:t>Core–mantle boundary (Gutenberg discontinuity) </a:t>
            </a:r>
          </a:p>
          <a:p>
            <a:pPr marL="514350" indent="-514350" algn="l">
              <a:buAutoNum type="alphaUcPeriod"/>
            </a:pPr>
            <a:r>
              <a:rPr lang="en-GB" dirty="0">
                <a:solidFill>
                  <a:schemeClr val="tx1"/>
                </a:solidFill>
              </a:rPr>
              <a:t>The outer-core–inner-core liquid–solid transition once called the Lehmann discontinuity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692696"/>
            <a:ext cx="6278312" cy="616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51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8398-EFC1-45DA-8F49-4CEE10A7F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of Plate Tectonic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3E502-2791-4E8A-A14D-E02569FEC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Structure of the Earth</a:t>
            </a:r>
          </a:p>
          <a:p>
            <a:r>
              <a:rPr lang="en-GB" dirty="0"/>
              <a:t>Constructive Boundaries</a:t>
            </a:r>
          </a:p>
          <a:p>
            <a:r>
              <a:rPr lang="en-GB" dirty="0"/>
              <a:t>Destructive Boundaries</a:t>
            </a:r>
          </a:p>
          <a:p>
            <a:r>
              <a:rPr lang="en-GB" dirty="0"/>
              <a:t>Hotspots</a:t>
            </a:r>
          </a:p>
          <a:p>
            <a:r>
              <a:rPr lang="en-GB" dirty="0"/>
              <a:t>Conservative margins</a:t>
            </a:r>
          </a:p>
          <a:p>
            <a:r>
              <a:rPr lang="en-GB" dirty="0"/>
              <a:t>Relationship between boundaries and lava type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7E1F32-0052-4BED-97DF-126F75AB09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"/>
          <a:stretch/>
        </p:blipFill>
        <p:spPr>
          <a:xfrm>
            <a:off x="0" y="0"/>
            <a:ext cx="9144000" cy="687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4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2990D-E0EC-478D-AE31-F9C504C6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Ideas to help…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C87F54-1CFE-4450-A406-5AD60B3D4F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313917"/>
              </p:ext>
            </p:extLst>
          </p:nvPr>
        </p:nvGraphicFramePr>
        <p:xfrm>
          <a:off x="457200" y="1600201"/>
          <a:ext cx="8229600" cy="455532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165557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474680549"/>
                    </a:ext>
                  </a:extLst>
                </a:gridCol>
              </a:tblGrid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“Viscous” refers to the ability of a material to flow.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Subducting plates react violently. They have earthquakes and volcanic eruptions associated with them.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2509631804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Continental plates are less dense. They are made up of many different types of rock, and are the oldest parts of the Earth’s crust.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core is made up of hot rock. This transfers heat energy to the mantle.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1848131048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Hot rock above the surface of the Earth is called “lava”.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crust is split up in to large areas called “plates”. They are of two different types.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695152040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Hot rock below the surface of the Earth is called “magma”.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earth has four major layers: the outer and inner core, the mantle, and the crust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2809267442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Oceanic plates are denser. They seem to be made of pure magma, and are much younger than the rest of the Earth’s crust.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heat from the core creates convection currents in the mantle.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3138366340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Over time this pushes the oceans apart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magma at the ocean crust is called “basaltic” or “basic” lava. It is smooth, runny and does not contain gas bubbles.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4273131061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Plates can be pulled apart by the convection current underneath them.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magma in the continental crust is called “andesitic” lava. It is sticky and contains gas bubbles which lead to explosions.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3353858247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Plates get pushed together at the edges of the oceans.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mantle convection creates pressure on the surface of the Earth.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2852575917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Plates moving apart create new crust: volcanic eruptions create a rift valley (or mid ocean ridge) and create brand new land in between the old parts of the ocean plate.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mantle is made up of semi-viscous rock, and is able to flow and move under pressure.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1023484654"/>
                  </a:ext>
                </a:extLst>
              </a:tr>
              <a:tr h="452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Some plates go under the oceans, some plates go under the continents. These behave differently.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When plates are pushed together, they can be forced to sink. This process is called subduction.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85" marR="37485" marT="0" marB="0" anchor="ctr"/>
                </a:tc>
                <a:extLst>
                  <a:ext uri="{0D108BD9-81ED-4DB2-BD59-A6C34878D82A}">
                    <a16:rowId xmlns:a16="http://schemas.microsoft.com/office/drawing/2014/main" val="1403014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10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Concepts to Explore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Management is about </a:t>
            </a:r>
            <a:r>
              <a:rPr lang="en-GB" b="1" dirty="0"/>
              <a:t>mitigation</a:t>
            </a:r>
            <a:r>
              <a:rPr lang="en-GB" dirty="0"/>
              <a:t> – trying to reduce the impact of the hazard on as many people as possible</a:t>
            </a:r>
          </a:p>
          <a:p>
            <a:r>
              <a:rPr lang="en-GB" dirty="0"/>
              <a:t>Doing this is complex, and requires an active decision – you have to choose to manage the hazard</a:t>
            </a:r>
          </a:p>
          <a:p>
            <a:r>
              <a:rPr lang="en-GB" dirty="0"/>
              <a:t>This inevitably means it is linked to:</a:t>
            </a:r>
          </a:p>
          <a:p>
            <a:pPr lvl="1"/>
            <a:r>
              <a:rPr lang="en-GB" dirty="0"/>
              <a:t>Cost-benefit analysis: some places will decide that they are not going to be impacted regularly/badly enough to make it </a:t>
            </a:r>
            <a:r>
              <a:rPr lang="en-GB" i="1" dirty="0"/>
              <a:t>worth</a:t>
            </a:r>
            <a:r>
              <a:rPr lang="en-GB" dirty="0"/>
              <a:t> investing in management</a:t>
            </a:r>
          </a:p>
          <a:p>
            <a:pPr lvl="1"/>
            <a:r>
              <a:rPr lang="en-GB" dirty="0"/>
              <a:t>Levels of wider economic development: what can the wider place afford to do?</a:t>
            </a:r>
          </a:p>
          <a:p>
            <a:pPr lvl="1"/>
            <a:r>
              <a:rPr lang="en-GB" dirty="0"/>
              <a:t>Vulnerability: the potential for long term damage, or limited recovery (e.g. economic, or multiple hazards)</a:t>
            </a:r>
          </a:p>
        </p:txBody>
      </p:sp>
    </p:spTree>
    <p:extLst>
      <p:ext uri="{BB962C8B-B14F-4D97-AF65-F5344CB8AC3E}">
        <p14:creationId xmlns:p14="http://schemas.microsoft.com/office/powerpoint/2010/main" val="957377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Hazard Concepts: Variables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Location of hazard relative to people</a:t>
            </a:r>
          </a:p>
          <a:p>
            <a:r>
              <a:rPr lang="en-GB" dirty="0"/>
              <a:t>Specific factors of hazard (e.g. depth of focus, type of lava)</a:t>
            </a:r>
          </a:p>
          <a:p>
            <a:r>
              <a:rPr lang="en-GB" dirty="0"/>
              <a:t>Potential for secondary hazards to cause impacts and issues (e.g. tsunami post earthquake)</a:t>
            </a:r>
          </a:p>
          <a:p>
            <a:r>
              <a:rPr lang="en-GB" dirty="0"/>
              <a:t>Scale of the hazard (e.g. Cat 1-5 TRS, larger EQ)</a:t>
            </a:r>
          </a:p>
          <a:p>
            <a:r>
              <a:rPr lang="en-GB" dirty="0"/>
              <a:t>Time of day/relative to other components (e.g. during rush hour, at night)</a:t>
            </a: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People’s reactions, experience and history </a:t>
            </a:r>
          </a:p>
          <a:p>
            <a:r>
              <a:rPr lang="en-GB" dirty="0"/>
              <a:t>Community preparation</a:t>
            </a:r>
          </a:p>
          <a:p>
            <a:r>
              <a:rPr lang="en-GB" dirty="0"/>
              <a:t>Emergency &amp; relief services – efficiency and organisation</a:t>
            </a:r>
          </a:p>
          <a:p>
            <a:r>
              <a:rPr lang="en-GB" dirty="0"/>
              <a:t>Building style and land use</a:t>
            </a:r>
          </a:p>
          <a:p>
            <a:r>
              <a:rPr lang="en-GB" dirty="0"/>
              <a:t>Economic &amp; social conditions for preparation &amp; recovery</a:t>
            </a:r>
          </a:p>
          <a:p>
            <a:r>
              <a:rPr lang="en-GB" dirty="0"/>
              <a:t>Vulnerability to multiple hazards</a:t>
            </a:r>
          </a:p>
        </p:txBody>
      </p:sp>
    </p:spTree>
    <p:extLst>
      <p:ext uri="{BB962C8B-B14F-4D97-AF65-F5344CB8AC3E}">
        <p14:creationId xmlns:p14="http://schemas.microsoft.com/office/powerpoint/2010/main" val="3496085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14564194"/>
              </p:ext>
            </p:extLst>
          </p:nvPr>
        </p:nvGraphicFramePr>
        <p:xfrm>
          <a:off x="467544" y="476672"/>
          <a:ext cx="820891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94719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Hazard </a:t>
            </a:r>
            <a:br>
              <a:rPr lang="en-GB" dirty="0"/>
            </a:br>
            <a:r>
              <a:rPr lang="en-GB" dirty="0"/>
              <a:t>Management </a:t>
            </a:r>
            <a:br>
              <a:rPr lang="en-GB" dirty="0"/>
            </a:br>
            <a:r>
              <a:rPr lang="en-GB" dirty="0"/>
              <a:t>Cycle</a:t>
            </a:r>
          </a:p>
        </p:txBody>
      </p:sp>
    </p:spTree>
    <p:extLst>
      <p:ext uri="{BB962C8B-B14F-4D97-AF65-F5344CB8AC3E}">
        <p14:creationId xmlns:p14="http://schemas.microsoft.com/office/powerpoint/2010/main" val="1122309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Variables in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many times have you experienced the natural hazard? </a:t>
            </a:r>
          </a:p>
          <a:p>
            <a:r>
              <a:rPr lang="en-GB" dirty="0"/>
              <a:t>What is the natural hazard, and to what extent can it be managed?</a:t>
            </a:r>
          </a:p>
          <a:p>
            <a:r>
              <a:rPr lang="en-GB" dirty="0"/>
              <a:t>How much are you prepared to pay for it, or have resources available?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099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2123728" y="1916832"/>
          <a:ext cx="4464496" cy="328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47864" y="154386"/>
            <a:ext cx="1959191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000" dirty="0">
                <a:solidFill>
                  <a:srgbClr val="FF0000"/>
                </a:solidFill>
              </a:rPr>
              <a:t>Monitoring (gas, thermal, seismic)</a:t>
            </a:r>
          </a:p>
          <a:p>
            <a:r>
              <a:rPr lang="en-GB" sz="1000" dirty="0">
                <a:solidFill>
                  <a:srgbClr val="FF0000"/>
                </a:solidFill>
              </a:rPr>
              <a:t>Prediction = evacuation</a:t>
            </a:r>
          </a:p>
          <a:p>
            <a:r>
              <a:rPr lang="en-GB" sz="1000" dirty="0">
                <a:solidFill>
                  <a:srgbClr val="FF0000"/>
                </a:solidFill>
              </a:rPr>
              <a:t>Dormancy 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2434" y="1300698"/>
            <a:ext cx="1350050" cy="40011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000" dirty="0">
                <a:solidFill>
                  <a:srgbClr val="00B050"/>
                </a:solidFill>
              </a:rPr>
              <a:t>No prediction possible</a:t>
            </a:r>
          </a:p>
          <a:p>
            <a:r>
              <a:rPr lang="en-GB" sz="1000" dirty="0">
                <a:solidFill>
                  <a:srgbClr val="00B050"/>
                </a:solidFill>
              </a:rPr>
              <a:t>At risk areas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4388" y="796642"/>
            <a:ext cx="1826141" cy="40011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accent1"/>
                </a:solidFill>
              </a:rPr>
              <a:t>Monitoring, satellites, forecasts</a:t>
            </a:r>
          </a:p>
          <a:p>
            <a:r>
              <a:rPr lang="en-GB" sz="1000" dirty="0">
                <a:solidFill>
                  <a:schemeClr val="accent1"/>
                </a:solidFill>
              </a:rPr>
              <a:t>Prediction = evacuation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4208" y="796642"/>
            <a:ext cx="2532607" cy="707886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/>
                </a:solidFill>
              </a:rPr>
              <a:t>Flooding management, preparation, </a:t>
            </a:r>
            <a:r>
              <a:rPr lang="en-GB" sz="1000" dirty="0" err="1">
                <a:solidFill>
                  <a:schemeClr val="accent1"/>
                </a:solidFill>
              </a:rPr>
              <a:t>evac</a:t>
            </a:r>
            <a:r>
              <a:rPr lang="en-GB" sz="1000" dirty="0">
                <a:solidFill>
                  <a:schemeClr val="accent1"/>
                </a:solidFill>
              </a:rPr>
              <a:t> routes planned.</a:t>
            </a:r>
          </a:p>
          <a:p>
            <a:r>
              <a:rPr lang="en-GB" sz="1000" dirty="0">
                <a:solidFill>
                  <a:schemeClr val="accent1"/>
                </a:solidFill>
              </a:rPr>
              <a:t>Building design in HICs.</a:t>
            </a:r>
          </a:p>
          <a:p>
            <a:r>
              <a:rPr lang="en-GB" sz="1000" dirty="0">
                <a:solidFill>
                  <a:schemeClr val="accent1"/>
                </a:solidFill>
              </a:rPr>
              <a:t>Tends to focus on </a:t>
            </a:r>
            <a:r>
              <a:rPr lang="en-GB" sz="1000" dirty="0" err="1">
                <a:solidFill>
                  <a:schemeClr val="accent1"/>
                </a:solidFill>
              </a:rPr>
              <a:t>evac</a:t>
            </a:r>
            <a:r>
              <a:rPr lang="en-GB" sz="1000" dirty="0">
                <a:solidFill>
                  <a:schemeClr val="accent1"/>
                </a:solidFill>
              </a:rPr>
              <a:t>/recovery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4207" y="1628800"/>
            <a:ext cx="2532607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FF0000"/>
                </a:solidFill>
              </a:rPr>
              <a:t>Not possible.</a:t>
            </a:r>
          </a:p>
          <a:p>
            <a:r>
              <a:rPr lang="en-GB" sz="1000" dirty="0">
                <a:solidFill>
                  <a:srgbClr val="FF0000"/>
                </a:solidFill>
              </a:rPr>
              <a:t>Evacuation only – routes, warning, areas at risk and communicating that warning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4206" y="2276872"/>
            <a:ext cx="2532607" cy="707886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00B050"/>
                </a:solidFill>
              </a:rPr>
              <a:t>Very possible</a:t>
            </a:r>
          </a:p>
          <a:p>
            <a:r>
              <a:rPr lang="en-GB" sz="1000" dirty="0">
                <a:solidFill>
                  <a:srgbClr val="00B050"/>
                </a:solidFill>
              </a:rPr>
              <a:t>Building design, technology offers “life safe” solutions. Reliant on lessons learned, HIC development and funding availability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2200" y="3933056"/>
            <a:ext cx="1944215" cy="40011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</a:rPr>
              <a:t>Tectonic Boundary</a:t>
            </a:r>
          </a:p>
          <a:p>
            <a:pPr algn="ctr"/>
            <a:r>
              <a:rPr lang="en-GB" sz="1000" dirty="0">
                <a:solidFill>
                  <a:srgbClr val="FF0000"/>
                </a:solidFill>
              </a:rPr>
              <a:t>Type of lava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0446" y="5222175"/>
            <a:ext cx="1452295" cy="246221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/>
                </a:solidFill>
              </a:rPr>
              <a:t>Geography of the area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16043" y="5503004"/>
            <a:ext cx="1584175" cy="40011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Extent of population at risk </a:t>
            </a:r>
          </a:p>
          <a:p>
            <a:pPr algn="ctr"/>
            <a:r>
              <a:rPr lang="en-GB" sz="1000" dirty="0"/>
              <a:t>“hazard”?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30489" y="5780003"/>
            <a:ext cx="1571850" cy="246221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Development – HIC vs LIC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66495" y="5090690"/>
            <a:ext cx="1499840" cy="246221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Magnitude of hazard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44307" y="4617622"/>
            <a:ext cx="1944215" cy="246221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Frequency of hazard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36024" y="4581128"/>
            <a:ext cx="1944215" cy="553998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Social/Environmental/Economic</a:t>
            </a:r>
          </a:p>
          <a:p>
            <a:pPr algn="ctr"/>
            <a:r>
              <a:rPr lang="en-GB" sz="1000" dirty="0"/>
              <a:t>Death/Damage/Destruction</a:t>
            </a:r>
          </a:p>
          <a:p>
            <a:pPr algn="ctr"/>
            <a:r>
              <a:rPr lang="en-GB" sz="1000" dirty="0"/>
              <a:t>Short Term vs Long Term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5409" y="5460058"/>
            <a:ext cx="1257075" cy="40011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000" dirty="0"/>
              <a:t>NGO vs Government</a:t>
            </a:r>
          </a:p>
          <a:p>
            <a:pPr algn="ctr"/>
            <a:r>
              <a:rPr lang="en-GB" sz="1000" dirty="0"/>
              <a:t>Scale/Time/Return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8126" y="6237312"/>
            <a:ext cx="1542410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</a:rPr>
              <a:t>Abandon homes/property</a:t>
            </a:r>
          </a:p>
          <a:p>
            <a:pPr algn="ctr"/>
            <a:r>
              <a:rPr lang="en-GB" sz="1000" dirty="0">
                <a:solidFill>
                  <a:srgbClr val="FF0000"/>
                </a:solidFill>
              </a:rPr>
              <a:t>Rehouse/Refugees</a:t>
            </a:r>
          </a:p>
          <a:p>
            <a:pPr algn="ctr"/>
            <a:r>
              <a:rPr lang="en-GB" sz="1000" dirty="0">
                <a:solidFill>
                  <a:srgbClr val="FF0000"/>
                </a:solidFill>
              </a:rPr>
              <a:t>Monitor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2250" y="6231485"/>
            <a:ext cx="1643399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/>
                </a:solidFill>
              </a:rPr>
              <a:t>Clean up</a:t>
            </a:r>
          </a:p>
          <a:p>
            <a:pPr algn="ctr"/>
            <a:r>
              <a:rPr lang="en-GB" sz="1000" dirty="0">
                <a:solidFill>
                  <a:schemeClr val="accent1"/>
                </a:solidFill>
              </a:rPr>
              <a:t>Rehouse/refugees</a:t>
            </a:r>
          </a:p>
          <a:p>
            <a:pPr algn="ctr"/>
            <a:r>
              <a:rPr lang="en-GB" sz="1000" dirty="0">
                <a:solidFill>
                  <a:schemeClr val="accent1"/>
                </a:solidFill>
              </a:rPr>
              <a:t>Monitor and forecast future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65572" y="6231485"/>
            <a:ext cx="1745991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000" dirty="0">
                <a:solidFill>
                  <a:srgbClr val="00B050"/>
                </a:solidFill>
              </a:rPr>
              <a:t>Repair damage, infrastructure</a:t>
            </a:r>
          </a:p>
          <a:p>
            <a:pPr algn="ctr"/>
            <a:r>
              <a:rPr lang="en-GB" sz="1000" dirty="0">
                <a:solidFill>
                  <a:srgbClr val="00B050"/>
                </a:solidFill>
              </a:rPr>
              <a:t>Rehouse/refugees</a:t>
            </a:r>
          </a:p>
          <a:p>
            <a:pPr algn="ctr"/>
            <a:r>
              <a:rPr lang="en-GB" sz="1000" dirty="0">
                <a:solidFill>
                  <a:srgbClr val="00B050"/>
                </a:solidFill>
              </a:rPr>
              <a:t>Learn lessons and engineer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021" y="3718382"/>
            <a:ext cx="1374094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accent1"/>
                </a:solidFill>
              </a:rPr>
              <a:t>Changes made to </a:t>
            </a:r>
            <a:r>
              <a:rPr lang="en-GB" sz="1000" dirty="0" err="1">
                <a:solidFill>
                  <a:schemeClr val="accent1"/>
                </a:solidFill>
              </a:rPr>
              <a:t>mgt</a:t>
            </a:r>
            <a:endParaRPr lang="en-GB" sz="1000" dirty="0">
              <a:solidFill>
                <a:schemeClr val="accent1"/>
              </a:solidFill>
            </a:endParaRPr>
          </a:p>
          <a:p>
            <a:r>
              <a:rPr lang="en-GB" sz="1000" dirty="0">
                <a:solidFill>
                  <a:schemeClr val="accent1"/>
                </a:solidFill>
              </a:rPr>
              <a:t>Congressional Enquiry</a:t>
            </a:r>
          </a:p>
          <a:p>
            <a:r>
              <a:rPr lang="en-GB" sz="1000" dirty="0">
                <a:solidFill>
                  <a:schemeClr val="accent1"/>
                </a:solidFill>
              </a:rPr>
              <a:t>Management in place?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5021" y="4365104"/>
            <a:ext cx="1374094" cy="101566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00B050"/>
                </a:solidFill>
              </a:rPr>
              <a:t>Building standards change</a:t>
            </a:r>
          </a:p>
          <a:p>
            <a:r>
              <a:rPr lang="en-GB" sz="1000" dirty="0">
                <a:solidFill>
                  <a:srgbClr val="00B050"/>
                </a:solidFill>
              </a:rPr>
              <a:t>Legislation passed, make it compulsory to build ‘life safe’</a:t>
            </a:r>
          </a:p>
          <a:p>
            <a:r>
              <a:rPr lang="en-GB" sz="1000" dirty="0">
                <a:solidFill>
                  <a:srgbClr val="00B050"/>
                </a:solidFill>
              </a:rPr>
              <a:t>Where fails?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5021" y="5471362"/>
            <a:ext cx="1354058" cy="40011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FF0000"/>
                </a:solidFill>
              </a:rPr>
              <a:t>Rebuild/leave choice</a:t>
            </a:r>
          </a:p>
          <a:p>
            <a:r>
              <a:rPr lang="en-GB" sz="1000" dirty="0">
                <a:solidFill>
                  <a:srgbClr val="FF0000"/>
                </a:solidFill>
              </a:rPr>
              <a:t>Change monitoring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9618" y="1939923"/>
            <a:ext cx="1653017" cy="40011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000" dirty="0"/>
              <a:t>What changes are made?</a:t>
            </a:r>
          </a:p>
          <a:p>
            <a:pPr algn="ctr"/>
            <a:r>
              <a:rPr lang="en-GB" sz="1000" dirty="0"/>
              <a:t>What evidence do we have?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0857" y="599553"/>
            <a:ext cx="1614545" cy="86177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/>
                </a:solidFill>
              </a:rPr>
              <a:t>Katrina 05 – Isaac 12</a:t>
            </a:r>
          </a:p>
          <a:p>
            <a:pPr algn="ctr"/>
            <a:r>
              <a:rPr lang="en-GB" sz="1000" dirty="0">
                <a:solidFill>
                  <a:schemeClr val="accent1"/>
                </a:solidFill>
              </a:rPr>
              <a:t>New </a:t>
            </a:r>
            <a:r>
              <a:rPr lang="en-GB" sz="1000" dirty="0" err="1">
                <a:solidFill>
                  <a:schemeClr val="accent1"/>
                </a:solidFill>
              </a:rPr>
              <a:t>mgt</a:t>
            </a:r>
            <a:r>
              <a:rPr lang="en-GB" sz="1000" dirty="0">
                <a:solidFill>
                  <a:schemeClr val="accent1"/>
                </a:solidFill>
              </a:rPr>
              <a:t>, structures, FEMA</a:t>
            </a:r>
          </a:p>
          <a:p>
            <a:pPr algn="ctr"/>
            <a:r>
              <a:rPr lang="en-GB" sz="1000" dirty="0">
                <a:solidFill>
                  <a:schemeClr val="accent1"/>
                </a:solidFill>
              </a:rPr>
              <a:t>Rebuild levees, defences</a:t>
            </a:r>
          </a:p>
          <a:p>
            <a:pPr algn="ctr"/>
            <a:r>
              <a:rPr lang="en-GB" sz="1000" dirty="0">
                <a:solidFill>
                  <a:schemeClr val="accent1"/>
                </a:solidFill>
              </a:rPr>
              <a:t>Warning systems changed</a:t>
            </a:r>
          </a:p>
          <a:p>
            <a:pPr algn="ctr"/>
            <a:r>
              <a:rPr lang="en-GB" sz="1000" dirty="0">
                <a:solidFill>
                  <a:schemeClr val="accent1"/>
                </a:solidFill>
              </a:rPr>
              <a:t>Serious </a:t>
            </a:r>
            <a:r>
              <a:rPr lang="en-GB" sz="1000" dirty="0" err="1">
                <a:solidFill>
                  <a:schemeClr val="accent1"/>
                </a:solidFill>
              </a:rPr>
              <a:t>evac</a:t>
            </a:r>
            <a:r>
              <a:rPr lang="en-GB" sz="1000" dirty="0">
                <a:solidFill>
                  <a:schemeClr val="accent1"/>
                </a:solidFill>
              </a:rPr>
              <a:t> procedures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087" y="1687469"/>
            <a:ext cx="1172545" cy="55399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</a:rPr>
              <a:t>Limited changes to make – no </a:t>
            </a:r>
            <a:r>
              <a:rPr lang="en-GB" sz="1000" dirty="0" err="1">
                <a:solidFill>
                  <a:srgbClr val="FF0000"/>
                </a:solidFill>
              </a:rPr>
              <a:t>mgt</a:t>
            </a:r>
            <a:r>
              <a:rPr lang="en-GB" sz="1000" dirty="0">
                <a:solidFill>
                  <a:srgbClr val="FF0000"/>
                </a:solidFill>
              </a:rPr>
              <a:t> in place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6307" y="2630815"/>
            <a:ext cx="1694578" cy="101566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00B050"/>
                </a:solidFill>
              </a:rPr>
              <a:t>Kobe 95 – Sendai 11</a:t>
            </a:r>
          </a:p>
          <a:p>
            <a:r>
              <a:rPr lang="en-GB" sz="1000" dirty="0">
                <a:solidFill>
                  <a:srgbClr val="00B050"/>
                </a:solidFill>
              </a:rPr>
              <a:t>New building tech</a:t>
            </a:r>
          </a:p>
          <a:p>
            <a:r>
              <a:rPr lang="en-GB" sz="1000" dirty="0">
                <a:solidFill>
                  <a:srgbClr val="00B050"/>
                </a:solidFill>
              </a:rPr>
              <a:t>Legal framework – must build to standards</a:t>
            </a:r>
          </a:p>
          <a:p>
            <a:r>
              <a:rPr lang="en-GB" sz="1000" dirty="0">
                <a:solidFill>
                  <a:srgbClr val="00B050"/>
                </a:solidFill>
              </a:rPr>
              <a:t>Planning needs</a:t>
            </a:r>
          </a:p>
          <a:p>
            <a:r>
              <a:rPr lang="en-GB" sz="1000" dirty="0">
                <a:solidFill>
                  <a:srgbClr val="00B050"/>
                </a:solidFill>
              </a:rPr>
              <a:t>Improved response, drills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98810" y="62053"/>
            <a:ext cx="2142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Volcano, </a:t>
            </a:r>
            <a:r>
              <a:rPr lang="en-GB" b="1" dirty="0">
                <a:solidFill>
                  <a:srgbClr val="00B050"/>
                </a:solidFill>
              </a:rPr>
              <a:t>Earthquake</a:t>
            </a:r>
          </a:p>
          <a:p>
            <a:r>
              <a:rPr lang="en-GB" b="1" dirty="0">
                <a:solidFill>
                  <a:schemeClr val="accent1"/>
                </a:solidFill>
              </a:rPr>
              <a:t>Tropical Storm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2843808" y="2340033"/>
            <a:ext cx="144016" cy="22487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2267744" y="1516365"/>
            <a:ext cx="228382" cy="42355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1331640" y="1939924"/>
            <a:ext cx="432048" cy="11243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2051720" y="2340033"/>
            <a:ext cx="330215" cy="64414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20" y="1150586"/>
            <a:ext cx="720080" cy="13018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796136" y="1905800"/>
            <a:ext cx="576064" cy="65910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5916043" y="2630230"/>
            <a:ext cx="456157" cy="11243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1691680" y="4058647"/>
            <a:ext cx="1027651" cy="7446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1711896" y="4333166"/>
            <a:ext cx="1043506" cy="57709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717458" y="4509120"/>
            <a:ext cx="1198358" cy="115099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18" idx="0"/>
          </p:cNvCxnSpPr>
          <p:nvPr/>
        </p:nvCxnSpPr>
        <p:spPr>
          <a:xfrm>
            <a:off x="4373946" y="5260582"/>
            <a:ext cx="1" cy="19947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19" idx="0"/>
          </p:cNvCxnSpPr>
          <p:nvPr/>
        </p:nvCxnSpPr>
        <p:spPr>
          <a:xfrm flipH="1">
            <a:off x="2719331" y="5703059"/>
            <a:ext cx="933103" cy="534253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endCxn id="20" idx="0"/>
          </p:cNvCxnSpPr>
          <p:nvPr/>
        </p:nvCxnSpPr>
        <p:spPr>
          <a:xfrm>
            <a:off x="4373950" y="5903114"/>
            <a:ext cx="0" cy="32837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21" idx="0"/>
          </p:cNvCxnSpPr>
          <p:nvPr/>
        </p:nvCxnSpPr>
        <p:spPr>
          <a:xfrm>
            <a:off x="5076056" y="5671417"/>
            <a:ext cx="1062512" cy="56006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7272299" y="5084618"/>
            <a:ext cx="553910" cy="77555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491126" y="4852229"/>
            <a:ext cx="335083" cy="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>
            <a:off x="6792741" y="4284335"/>
            <a:ext cx="236248" cy="33737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 flipV="1">
            <a:off x="6784965" y="5117222"/>
            <a:ext cx="7776" cy="4720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3" idx="0"/>
          </p:cNvCxnSpPr>
          <p:nvPr/>
        </p:nvCxnSpPr>
        <p:spPr>
          <a:xfrm flipV="1">
            <a:off x="6066594" y="5093629"/>
            <a:ext cx="71973" cy="12854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 flipV="1">
            <a:off x="7400275" y="4981194"/>
            <a:ext cx="310236" cy="24098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73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A02CAD-4D6C-4F04-A478-4F07D7EE0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Understanding earthquakes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AD6BC7-5955-4378-9125-7357E1665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780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an earthquake?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Movement of the surface, usually driven by tectonic forces.</a:t>
            </a:r>
          </a:p>
          <a:p>
            <a:r>
              <a:rPr lang="en-GB" dirty="0"/>
              <a:t>Experienced in different waves, dependent on the transmission of different seismic waves</a:t>
            </a:r>
          </a:p>
          <a:p>
            <a:r>
              <a:rPr lang="en-GB" dirty="0"/>
              <a:t>Key part of how the plates move – release of pressure of boundaries</a:t>
            </a:r>
          </a:p>
          <a:p>
            <a:r>
              <a:rPr lang="en-GB" dirty="0"/>
              <a:t>Regular occurrence – we just don’t know most of the time: </a:t>
            </a:r>
            <a:r>
              <a:rPr lang="en-GB" dirty="0">
                <a:hlinkClick r:id="rId2"/>
              </a:rPr>
              <a:t>Recent Earthquakes (USGS)</a:t>
            </a:r>
            <a:endParaRPr lang="en-GB" dirty="0"/>
          </a:p>
          <a:p>
            <a:r>
              <a:rPr lang="en-GB" dirty="0"/>
              <a:t>Vibrates the whole Earth: </a:t>
            </a:r>
          </a:p>
          <a:p>
            <a:pPr lvl="1"/>
            <a:r>
              <a:rPr lang="en-GB" dirty="0">
                <a:hlinkClick r:id="rId3"/>
              </a:rPr>
              <a:t>https://player.vimeo.com/video/153300296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Earthquakes in Japan: </a:t>
            </a:r>
            <a:r>
              <a:rPr lang="en-GB" dirty="0">
                <a:hlinkClick r:id="rId4"/>
              </a:rPr>
              <a:t>https://vimeo.com/153547571?from=outro-embed</a:t>
            </a:r>
            <a:r>
              <a:rPr lang="en-GB" dirty="0"/>
              <a:t> (Japan)</a:t>
            </a:r>
          </a:p>
          <a:p>
            <a:pPr lvl="1"/>
            <a:r>
              <a:rPr lang="en-GB" dirty="0">
                <a:hlinkClick r:id="rId5"/>
              </a:rPr>
              <a:t>https://vimeo.com/153653264?from=outro-embed</a:t>
            </a:r>
            <a:r>
              <a:rPr lang="en-GB" dirty="0"/>
              <a:t> (global)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2626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 for Earthquakes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Seismic</a:t>
            </a:r>
            <a:r>
              <a:rPr lang="en-GB" dirty="0"/>
              <a:t> is the generic term for most shock wave events.</a:t>
            </a:r>
          </a:p>
          <a:p>
            <a:r>
              <a:rPr lang="en-GB" b="1" dirty="0"/>
              <a:t>Focus (Hypocentre) </a:t>
            </a:r>
            <a:r>
              <a:rPr lang="en-GB" dirty="0"/>
              <a:t>– centre of energy release</a:t>
            </a:r>
          </a:p>
          <a:p>
            <a:r>
              <a:rPr lang="en-GB" b="1" dirty="0"/>
              <a:t>Epicentre – </a:t>
            </a:r>
            <a:r>
              <a:rPr lang="en-GB" dirty="0"/>
              <a:t>the point on the earth’s surface directly above the focus. </a:t>
            </a:r>
          </a:p>
          <a:p>
            <a:r>
              <a:rPr lang="en-GB" dirty="0"/>
              <a:t>Seismic waves are sent out from the epicentre, decreasing in strength with distance from the source.</a:t>
            </a:r>
          </a:p>
          <a:p>
            <a:r>
              <a:rPr lang="en-GB" b="1" dirty="0"/>
              <a:t>Magnitude – </a:t>
            </a:r>
            <a:r>
              <a:rPr lang="en-GB" dirty="0"/>
              <a:t>size of the energy release</a:t>
            </a:r>
          </a:p>
          <a:p>
            <a:r>
              <a:rPr lang="en-GB" b="1" dirty="0"/>
              <a:t>Impact – </a:t>
            </a:r>
            <a:r>
              <a:rPr lang="en-GB" dirty="0"/>
              <a:t>what that does to the Earth and people.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50321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88640"/>
            <a:ext cx="8677455" cy="6336704"/>
          </a:xfrm>
        </p:spPr>
      </p:pic>
    </p:spTree>
    <p:extLst>
      <p:ext uri="{BB962C8B-B14F-4D97-AF65-F5344CB8AC3E}">
        <p14:creationId xmlns:p14="http://schemas.microsoft.com/office/powerpoint/2010/main" val="225272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Seismic Waves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72132"/>
            <a:ext cx="8229600" cy="358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9004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do we measure an earthquake?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303" y="1196752"/>
            <a:ext cx="4078697" cy="305902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5589240" cy="5589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916" y="4221088"/>
            <a:ext cx="3614083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04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Richter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Measures the physical magnitude of the earthquake – by looking at the amplitude of the waves transmitted.</a:t>
            </a:r>
          </a:p>
          <a:p>
            <a:r>
              <a:rPr lang="en-GB" dirty="0"/>
              <a:t>Richter scale is logarithmic – a 7R is ten times bigger than a 6R.</a:t>
            </a:r>
          </a:p>
          <a:p>
            <a:r>
              <a:rPr lang="en-GB" dirty="0"/>
              <a:t>Largest recorded earthquake </a:t>
            </a:r>
            <a:r>
              <a:rPr lang="en-GB"/>
              <a:t>is a 9.4R</a:t>
            </a:r>
            <a:endParaRPr lang="en-GB" dirty="0"/>
          </a:p>
          <a:p>
            <a:r>
              <a:rPr lang="en-GB" dirty="0"/>
              <a:t>Limited by key aspects:</a:t>
            </a:r>
          </a:p>
          <a:p>
            <a:pPr lvl="1"/>
            <a:r>
              <a:rPr lang="en-GB" dirty="0"/>
              <a:t>Only measureable by seismograph</a:t>
            </a:r>
          </a:p>
          <a:p>
            <a:pPr lvl="1"/>
            <a:r>
              <a:rPr lang="en-GB" dirty="0"/>
              <a:t>Does not link to size, or the effects of local geology/area to really show what will happen to particular places</a:t>
            </a:r>
          </a:p>
          <a:p>
            <a:r>
              <a:rPr lang="en-GB" dirty="0">
                <a:hlinkClick r:id="rId2"/>
              </a:rPr>
              <a:t>http://en.wikipedia.org/wiki/Richter_magnitude_scale</a:t>
            </a:r>
            <a:r>
              <a:rPr lang="en-GB" dirty="0"/>
              <a:t> - comparisons with weapons etc.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820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Modified </a:t>
            </a:r>
            <a:r>
              <a:rPr lang="en-GB" dirty="0" err="1"/>
              <a:t>Mercalli</a:t>
            </a:r>
            <a:r>
              <a:rPr lang="en-GB" dirty="0"/>
              <a:t>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Measures </a:t>
            </a:r>
            <a:r>
              <a:rPr lang="en-GB" b="1" dirty="0"/>
              <a:t>intensity</a:t>
            </a:r>
            <a:r>
              <a:rPr lang="en-GB" dirty="0"/>
              <a:t> of an earthquake, by referenced to physical effects and likely damage.</a:t>
            </a:r>
          </a:p>
          <a:p>
            <a:r>
              <a:rPr lang="en-GB" dirty="0"/>
              <a:t>Advantages: </a:t>
            </a:r>
          </a:p>
          <a:p>
            <a:pPr lvl="1"/>
            <a:r>
              <a:rPr lang="en-GB" dirty="0"/>
              <a:t>Can be easily estimated on the ground</a:t>
            </a:r>
          </a:p>
          <a:p>
            <a:pPr lvl="1"/>
            <a:r>
              <a:rPr lang="en-GB" dirty="0"/>
              <a:t>More relevant in assessing damage caused</a:t>
            </a:r>
          </a:p>
          <a:p>
            <a:pPr lvl="1"/>
            <a:r>
              <a:rPr lang="en-GB" dirty="0"/>
              <a:t>Simpler to understand for wider public</a:t>
            </a:r>
          </a:p>
          <a:p>
            <a:r>
              <a:rPr lang="en-GB" dirty="0"/>
              <a:t>Disadvantages:</a:t>
            </a:r>
          </a:p>
          <a:p>
            <a:pPr lvl="1"/>
            <a:r>
              <a:rPr lang="en-GB" dirty="0"/>
              <a:t>Perhaps too specific? Does not give scientific objectivity</a:t>
            </a:r>
          </a:p>
        </p:txBody>
      </p:sp>
    </p:spTree>
    <p:extLst>
      <p:ext uri="{BB962C8B-B14F-4D97-AF65-F5344CB8AC3E}">
        <p14:creationId xmlns:p14="http://schemas.microsoft.com/office/powerpoint/2010/main" val="3778418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704856" cy="6906182"/>
          </a:xfrm>
        </p:spPr>
      </p:pic>
    </p:spTree>
    <p:extLst>
      <p:ext uri="{BB962C8B-B14F-4D97-AF65-F5344CB8AC3E}">
        <p14:creationId xmlns:p14="http://schemas.microsoft.com/office/powerpoint/2010/main" val="1187805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Primary Hazards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Ground movement and shaking</a:t>
            </a:r>
          </a:p>
          <a:p>
            <a:pPr lvl="1"/>
            <a:r>
              <a:rPr lang="en-GB" dirty="0"/>
              <a:t>Generated by passage of surface seismic waves</a:t>
            </a:r>
          </a:p>
          <a:p>
            <a:pPr lvl="1"/>
            <a:r>
              <a:rPr lang="en-GB" dirty="0"/>
              <a:t>Represents biggest damage for humans: infrastructure is disrupted:</a:t>
            </a:r>
          </a:p>
          <a:p>
            <a:pPr lvl="2"/>
            <a:r>
              <a:rPr lang="en-GB" dirty="0"/>
              <a:t>Buildings likely to collapse</a:t>
            </a:r>
          </a:p>
          <a:p>
            <a:pPr lvl="2"/>
            <a:r>
              <a:rPr lang="en-GB" dirty="0"/>
              <a:t>Pipes, power lines, roads and other infrastructure likely to be disrupted</a:t>
            </a:r>
          </a:p>
          <a:p>
            <a:pPr lvl="1"/>
            <a:r>
              <a:rPr lang="en-GB" dirty="0"/>
              <a:t>Complex ground motion caused by interaction of different waves</a:t>
            </a:r>
          </a:p>
          <a:p>
            <a:pPr lvl="1"/>
            <a:r>
              <a:rPr lang="en-GB" dirty="0"/>
              <a:t>Substantially variable depending on ground material.</a:t>
            </a:r>
          </a:p>
        </p:txBody>
      </p:sp>
    </p:spTree>
    <p:extLst>
      <p:ext uri="{BB962C8B-B14F-4D97-AF65-F5344CB8AC3E}">
        <p14:creationId xmlns:p14="http://schemas.microsoft.com/office/powerpoint/2010/main" val="2579978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Secondary Hazards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Soil liquefaction</a:t>
            </a:r>
          </a:p>
          <a:p>
            <a:pPr lvl="1"/>
            <a:r>
              <a:rPr lang="en-GB" dirty="0"/>
              <a:t>Solid material (usually unconsolidated sediments) take on liquid properties by shaking</a:t>
            </a:r>
          </a:p>
          <a:p>
            <a:pPr lvl="1"/>
            <a:r>
              <a:rPr lang="en-GB" dirty="0"/>
              <a:t>Can destroy any foundation/infrastructure – “quicksand” like effect</a:t>
            </a:r>
          </a:p>
          <a:p>
            <a:r>
              <a:rPr lang="en-GB" dirty="0"/>
              <a:t>Landslides (avalanche)</a:t>
            </a:r>
          </a:p>
          <a:p>
            <a:pPr lvl="1"/>
            <a:r>
              <a:rPr lang="en-GB" dirty="0"/>
              <a:t>Slope failure and mass movement (may be with snow) as a result of ground shaking.</a:t>
            </a:r>
          </a:p>
          <a:p>
            <a:pPr lvl="1"/>
            <a:r>
              <a:rPr lang="en-GB" dirty="0"/>
              <a:t>In some earthquakes, this causes more damage than the quake – e.g. Alaska (1964) cause 56% of damage and 37% of deaths</a:t>
            </a:r>
          </a:p>
          <a:p>
            <a:r>
              <a:rPr lang="en-GB" dirty="0"/>
              <a:t>Tsunamis</a:t>
            </a:r>
          </a:p>
          <a:p>
            <a:pPr lvl="1"/>
            <a:r>
              <a:rPr lang="en-GB" dirty="0"/>
              <a:t>Requires specific physical conditions – underwater earthquake, in effective basin</a:t>
            </a:r>
          </a:p>
          <a:p>
            <a:pPr lvl="1"/>
            <a:r>
              <a:rPr lang="en-GB" dirty="0"/>
              <a:t>Can be a significant hazard at great distance from epicentre</a:t>
            </a:r>
          </a:p>
        </p:txBody>
      </p:sp>
    </p:spTree>
    <p:extLst>
      <p:ext uri="{BB962C8B-B14F-4D97-AF65-F5344CB8AC3E}">
        <p14:creationId xmlns:p14="http://schemas.microsoft.com/office/powerpoint/2010/main" val="1232060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Liquefaction and </a:t>
            </a:r>
            <a:r>
              <a:rPr lang="en-GB"/>
              <a:t>resetting soil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233445" cy="5328592"/>
          </a:xfrm>
        </p:spPr>
      </p:pic>
    </p:spTree>
    <p:extLst>
      <p:ext uri="{BB962C8B-B14F-4D97-AF65-F5344CB8AC3E}">
        <p14:creationId xmlns:p14="http://schemas.microsoft.com/office/powerpoint/2010/main" val="564452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Managing Earthquakes: Variables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Location of epicentre</a:t>
            </a:r>
          </a:p>
          <a:p>
            <a:r>
              <a:rPr lang="en-GB" dirty="0"/>
              <a:t>Depth of focus</a:t>
            </a:r>
          </a:p>
          <a:p>
            <a:r>
              <a:rPr lang="en-GB" dirty="0"/>
              <a:t>Foundation material</a:t>
            </a:r>
          </a:p>
          <a:p>
            <a:r>
              <a:rPr lang="en-GB" dirty="0"/>
              <a:t>Duration of shaking</a:t>
            </a:r>
          </a:p>
          <a:p>
            <a:r>
              <a:rPr lang="en-GB" dirty="0"/>
              <a:t>Aftershocks: intensity/duration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Building style and land use</a:t>
            </a:r>
          </a:p>
          <a:p>
            <a:r>
              <a:rPr lang="en-GB" dirty="0"/>
              <a:t>People’s reactions</a:t>
            </a:r>
          </a:p>
          <a:p>
            <a:r>
              <a:rPr lang="en-GB" dirty="0"/>
              <a:t>Community preparation</a:t>
            </a:r>
          </a:p>
          <a:p>
            <a:r>
              <a:rPr lang="en-GB" dirty="0"/>
              <a:t>Emergency &amp; relief services – efficiency and organisation</a:t>
            </a:r>
          </a:p>
          <a:p>
            <a:r>
              <a:rPr lang="en-GB" dirty="0"/>
              <a:t>Economic &amp; social conditions for preparation &amp; recovery</a:t>
            </a:r>
          </a:p>
        </p:txBody>
      </p:sp>
    </p:spTree>
    <p:extLst>
      <p:ext uri="{BB962C8B-B14F-4D97-AF65-F5344CB8AC3E}">
        <p14:creationId xmlns:p14="http://schemas.microsoft.com/office/powerpoint/2010/main" val="2064929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Hazard-resistant design</a:t>
            </a:r>
          </a:p>
          <a:p>
            <a:r>
              <a:rPr lang="en-GB" dirty="0"/>
              <a:t>Community preparedness</a:t>
            </a:r>
          </a:p>
          <a:p>
            <a:r>
              <a:rPr lang="en-GB" dirty="0"/>
              <a:t>Prediction &amp; warning</a:t>
            </a:r>
          </a:p>
          <a:p>
            <a:endParaRPr lang="en-GB" dirty="0"/>
          </a:p>
          <a:p>
            <a:r>
              <a:rPr lang="en-GB" dirty="0"/>
              <a:t>[See Bishop p39 onwards for full details]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" y="622355"/>
            <a:ext cx="9143998" cy="565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2211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Preparation for Earthquakes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Prediction &amp; warning:</a:t>
            </a:r>
          </a:p>
          <a:p>
            <a:pPr lvl="1"/>
            <a:r>
              <a:rPr lang="en-GB" dirty="0"/>
              <a:t>Variety of methods and techniques (Real time SAF: </a:t>
            </a:r>
            <a:r>
              <a:rPr lang="en-GB" dirty="0">
                <a:hlinkClick r:id="rId2"/>
              </a:rPr>
              <a:t>Seismograph</a:t>
            </a:r>
            <a:r>
              <a:rPr lang="en-GB" dirty="0"/>
              <a:t>) </a:t>
            </a:r>
          </a:p>
          <a:p>
            <a:pPr lvl="1"/>
            <a:r>
              <a:rPr lang="en-GB" dirty="0"/>
              <a:t>Aimed at being able to evacuate as many as possible</a:t>
            </a:r>
          </a:p>
          <a:p>
            <a:pPr lvl="1"/>
            <a:r>
              <a:rPr lang="en-GB" dirty="0"/>
              <a:t>Magnitude-frequency data predicts probability of a quake – but not when it’ll happen.</a:t>
            </a:r>
          </a:p>
          <a:p>
            <a:r>
              <a:rPr lang="en-GB" dirty="0"/>
              <a:t>Hazard-resistant design</a:t>
            </a:r>
          </a:p>
          <a:p>
            <a:pPr lvl="1"/>
            <a:r>
              <a:rPr lang="en-GB" dirty="0"/>
              <a:t>Aseismic design features, to minimise the likely shaking or collapse. </a:t>
            </a:r>
          </a:p>
          <a:p>
            <a:pPr lvl="1"/>
            <a:r>
              <a:rPr lang="en-GB" dirty="0"/>
              <a:t>Normally aimed at strengthening/bracing the building against shear, or damping the potential effects of the shaking.</a:t>
            </a:r>
          </a:p>
          <a:p>
            <a:pPr lvl="1"/>
            <a:r>
              <a:rPr lang="en-GB" dirty="0"/>
              <a:t>High cost – and can be retrofitted if sufficient legislative top cover given</a:t>
            </a:r>
          </a:p>
          <a:p>
            <a:pPr lvl="1"/>
            <a:r>
              <a:rPr lang="en-GB" dirty="0">
                <a:hlinkClick r:id="rId3"/>
              </a:rPr>
              <a:t>Tuned Mass Damper</a:t>
            </a:r>
            <a:r>
              <a:rPr lang="en-GB" dirty="0"/>
              <a:t> </a:t>
            </a:r>
            <a:r>
              <a:rPr lang="en-GB" dirty="0">
                <a:hlinkClick r:id="rId4"/>
              </a:rPr>
              <a:t>Shake Table Design</a:t>
            </a:r>
            <a:r>
              <a:rPr lang="en-GB" dirty="0"/>
              <a:t> </a:t>
            </a:r>
            <a:r>
              <a:rPr lang="en-GB" dirty="0">
                <a:hlinkClick r:id="rId5"/>
              </a:rPr>
              <a:t>Simpson Shake Table</a:t>
            </a:r>
            <a:r>
              <a:rPr lang="en-GB" dirty="0"/>
              <a:t>   </a:t>
            </a:r>
          </a:p>
          <a:p>
            <a:r>
              <a:rPr lang="en-GB" dirty="0"/>
              <a:t>Community preparation:</a:t>
            </a:r>
          </a:p>
          <a:p>
            <a:pPr lvl="1"/>
            <a:r>
              <a:rPr lang="en-GB" dirty="0"/>
              <a:t>Training, understanding and knowledge of what to do in event.</a:t>
            </a:r>
          </a:p>
          <a:p>
            <a:pPr lvl="1"/>
            <a:r>
              <a:rPr lang="en-GB" dirty="0"/>
              <a:t>Emergency ‘self help’ in Golden Hours.</a:t>
            </a:r>
          </a:p>
          <a:p>
            <a:pPr lvl="1"/>
            <a:r>
              <a:rPr lang="en-GB" dirty="0"/>
              <a:t>Role of emergency deployments &amp; decision-making</a:t>
            </a:r>
          </a:p>
          <a:p>
            <a:pPr lvl="1"/>
            <a:r>
              <a:rPr lang="en-GB" dirty="0"/>
              <a:t>Technological support</a:t>
            </a:r>
          </a:p>
          <a:p>
            <a:r>
              <a:rPr lang="en-GB" dirty="0"/>
              <a:t>Land use planning</a:t>
            </a:r>
          </a:p>
        </p:txBody>
      </p:sp>
    </p:spTree>
    <p:extLst>
      <p:ext uri="{BB962C8B-B14F-4D97-AF65-F5344CB8AC3E}">
        <p14:creationId xmlns:p14="http://schemas.microsoft.com/office/powerpoint/2010/main" val="84224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Short term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Self-help</a:t>
            </a:r>
          </a:p>
          <a:p>
            <a:pPr lvl="1"/>
            <a:r>
              <a:rPr lang="en-GB" dirty="0"/>
              <a:t>Knowing what to do, how to have basic supplies and treat small first aid injuries</a:t>
            </a:r>
          </a:p>
          <a:p>
            <a:pPr lvl="1"/>
            <a:r>
              <a:rPr lang="en-GB" dirty="0"/>
              <a:t>Comes through training and experience</a:t>
            </a:r>
          </a:p>
          <a:p>
            <a:r>
              <a:rPr lang="en-GB" dirty="0"/>
              <a:t>Deployment of emergency response</a:t>
            </a:r>
          </a:p>
          <a:p>
            <a:pPr lvl="1"/>
            <a:r>
              <a:rPr lang="en-GB" dirty="0"/>
              <a:t>Triage decision making</a:t>
            </a:r>
          </a:p>
          <a:p>
            <a:pPr lvl="1"/>
            <a:r>
              <a:rPr lang="en-GB" dirty="0"/>
              <a:t>Accessibility issues?</a:t>
            </a:r>
          </a:p>
          <a:p>
            <a:r>
              <a:rPr lang="en-GB" dirty="0"/>
              <a:t>Aftershocks – response issues?</a:t>
            </a:r>
          </a:p>
          <a:p>
            <a:pPr lvl="1"/>
            <a:r>
              <a:rPr lang="en-GB" dirty="0"/>
              <a:t>Impact on emergency responders and personnel</a:t>
            </a:r>
          </a:p>
          <a:p>
            <a:r>
              <a:rPr lang="en-GB" dirty="0"/>
              <a:t>Technological solutions?</a:t>
            </a:r>
          </a:p>
          <a:p>
            <a:pPr lvl="1"/>
            <a:r>
              <a:rPr lang="en-GB" dirty="0"/>
              <a:t>Automatic shut off of gas networks (Japan), GIS measurement, co-ordination efforts</a:t>
            </a:r>
          </a:p>
        </p:txBody>
      </p:sp>
    </p:spTree>
    <p:extLst>
      <p:ext uri="{BB962C8B-B14F-4D97-AF65-F5344CB8AC3E}">
        <p14:creationId xmlns:p14="http://schemas.microsoft.com/office/powerpoint/2010/main" val="3618815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Long-term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Aid</a:t>
            </a:r>
          </a:p>
          <a:p>
            <a:pPr lvl="1"/>
            <a:r>
              <a:rPr lang="en-GB" dirty="0"/>
              <a:t>Immediate input (Haiti) and longer term co-ordination of response (NGOs etc.)</a:t>
            </a:r>
          </a:p>
          <a:p>
            <a:r>
              <a:rPr lang="en-GB" dirty="0"/>
              <a:t>Insurance</a:t>
            </a:r>
          </a:p>
          <a:p>
            <a:pPr lvl="1"/>
            <a:r>
              <a:rPr lang="en-GB" dirty="0"/>
              <a:t>Development axis again – likely to affect what type of country?</a:t>
            </a:r>
          </a:p>
          <a:p>
            <a:r>
              <a:rPr lang="en-GB" dirty="0"/>
              <a:t>Rebuilding – rethink and redesign?</a:t>
            </a:r>
          </a:p>
          <a:p>
            <a:pPr lvl="1"/>
            <a:r>
              <a:rPr lang="en-GB" dirty="0"/>
              <a:t>How long does this take? Comparison interesting.</a:t>
            </a:r>
          </a:p>
        </p:txBody>
      </p:sp>
    </p:spTree>
    <p:extLst>
      <p:ext uri="{BB962C8B-B14F-4D97-AF65-F5344CB8AC3E}">
        <p14:creationId xmlns:p14="http://schemas.microsoft.com/office/powerpoint/2010/main" val="375155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9CD7DD-992A-4D61-B1B5-0CE61DD4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Earthquake case </a:t>
            </a:r>
            <a:r>
              <a:rPr lang="en-GB"/>
              <a:t>study 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AFD1A-2D7B-4F02-9C02-433117A85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71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C13C9B-4F02-4A56-A8DC-402137E7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Kobe to Sendai: Lessons Learned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ABC839-E95C-4E0A-8F80-C7FBCC526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We’re going to start with a very old earthquake (1995), which hit Japan very hard</a:t>
            </a:r>
          </a:p>
          <a:p>
            <a:r>
              <a:rPr lang="en-GB" dirty="0"/>
              <a:t>The lessons learned from this particular quake have long term significance for the way Japan approaches disasters, and set the tone for the wider lessons learned</a:t>
            </a:r>
          </a:p>
          <a:p>
            <a:r>
              <a:rPr lang="en-GB" dirty="0"/>
              <a:t>They contribute to the low impact of the Sendai </a:t>
            </a:r>
            <a:r>
              <a:rPr lang="en-GB" i="1" dirty="0"/>
              <a:t>earthquake</a:t>
            </a:r>
            <a:r>
              <a:rPr lang="en-GB" dirty="0"/>
              <a:t> and the consequent tsunami rebuild</a:t>
            </a:r>
          </a:p>
        </p:txBody>
      </p:sp>
    </p:spTree>
    <p:extLst>
      <p:ext uri="{BB962C8B-B14F-4D97-AF65-F5344CB8AC3E}">
        <p14:creationId xmlns:p14="http://schemas.microsoft.com/office/powerpoint/2010/main" val="4161929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Resources: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hlinkClick r:id="rId2"/>
              </a:rPr>
              <a:t>http://www.bbc.co.uk/news/world-asia-pacific-12716432</a:t>
            </a:r>
            <a:r>
              <a:rPr lang="en-GB" dirty="0"/>
              <a:t> </a:t>
            </a:r>
          </a:p>
          <a:p>
            <a:r>
              <a:rPr lang="en-GB" dirty="0">
                <a:hlinkClick r:id="rId3"/>
              </a:rPr>
              <a:t>https://www.youtube.com/watch?v=oWzdgBNfhQU&amp;safe=active</a:t>
            </a:r>
            <a:endParaRPr lang="en-GB" dirty="0"/>
          </a:p>
          <a:p>
            <a:r>
              <a:rPr lang="en-GB" dirty="0">
                <a:hlinkClick r:id="rId4"/>
              </a:rPr>
              <a:t>https://www.youtube.com/watch?v=7Zw-BvKo0pI</a:t>
            </a:r>
            <a:r>
              <a:rPr lang="en-GB" dirty="0"/>
              <a:t> </a:t>
            </a:r>
          </a:p>
          <a:p>
            <a:r>
              <a:rPr lang="en-GB">
                <a:hlinkClick r:id="rId5"/>
              </a:rPr>
              <a:t>https://www.theatlantic.com/photo/2012/02/japan-earthquake-before-and-after/100251/</a:t>
            </a:r>
            <a:endParaRPr lang="en-GB" dirty="0"/>
          </a:p>
          <a:p>
            <a:r>
              <a:rPr lang="en-GB" dirty="0">
                <a:hlinkClick r:id="rId6"/>
              </a:rPr>
              <a:t>https://www.theguardian.com/world/gallery/2018/mar/09/after-the-tsunami-japan-sea-walls-in-pictures#img-20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123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5229200"/>
            <a:ext cx="5439823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Japan (Honshu) Earthquake</a:t>
            </a:r>
          </a:p>
          <a:p>
            <a:r>
              <a:rPr lang="en-GB" sz="3600" b="1" dirty="0">
                <a:solidFill>
                  <a:schemeClr val="bg1"/>
                </a:solidFill>
              </a:rPr>
              <a:t>11 March 2011</a:t>
            </a:r>
          </a:p>
        </p:txBody>
      </p:sp>
    </p:spTree>
    <p:extLst>
      <p:ext uri="{BB962C8B-B14F-4D97-AF65-F5344CB8AC3E}">
        <p14:creationId xmlns:p14="http://schemas.microsoft.com/office/powerpoint/2010/main" val="1546466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704856" cy="6883005"/>
          </a:xfrm>
        </p:spPr>
      </p:pic>
    </p:spTree>
    <p:extLst>
      <p:ext uri="{BB962C8B-B14F-4D97-AF65-F5344CB8AC3E}">
        <p14:creationId xmlns:p14="http://schemas.microsoft.com/office/powerpoint/2010/main" val="755937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Key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11 March 2011,  Honshu (9 Mw) earthquake:</a:t>
            </a:r>
          </a:p>
          <a:p>
            <a:r>
              <a:rPr lang="en-GB" dirty="0"/>
              <a:t>It is the largest in Japan, since seismology records began in 1900</a:t>
            </a:r>
          </a:p>
          <a:p>
            <a:r>
              <a:rPr lang="en-GB" dirty="0"/>
              <a:t>The last equivalent-sized earthquake was on 13 July 869; a return period of about 1000 years, confirmed by geological investigations</a:t>
            </a:r>
          </a:p>
          <a:p>
            <a:r>
              <a:rPr lang="en-GB" dirty="0"/>
              <a:t>The largest earthquake in the world was in Chile in 1960, magnitude 9.5, which was eight times bigger than Sendai’s earthquake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445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The Tectonic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Geophysical background</a:t>
            </a:r>
          </a:p>
          <a:p>
            <a:pPr lvl="1"/>
            <a:r>
              <a:rPr lang="en-GB" dirty="0"/>
              <a:t>Plate boundary position – Pacific meets Asia</a:t>
            </a:r>
          </a:p>
          <a:p>
            <a:pPr lvl="1"/>
            <a:r>
              <a:rPr lang="en-GB" dirty="0"/>
              <a:t>80% of world’s earthquakes on ‘Ring of Fire’ – 20% of those in Japan</a:t>
            </a:r>
          </a:p>
          <a:p>
            <a:r>
              <a:rPr lang="en-GB" dirty="0"/>
              <a:t>Prediction and preparation</a:t>
            </a:r>
          </a:p>
          <a:p>
            <a:pPr lvl="1"/>
            <a:r>
              <a:rPr lang="en-GB" dirty="0"/>
              <a:t>Highly developed systems – well prepared country, since 1995 Hanshin (Kobe) Earthquake</a:t>
            </a:r>
          </a:p>
          <a:p>
            <a:pPr lvl="1"/>
            <a:r>
              <a:rPr lang="en-GB" dirty="0"/>
              <a:t>Lots of ‘foreshocks’ – earthquakes building up to the main event (some bigger than Christchurch)</a:t>
            </a:r>
          </a:p>
          <a:p>
            <a:pPr lvl="1"/>
            <a:r>
              <a:rPr lang="en-GB" dirty="0"/>
              <a:t>Aftershocks still </a:t>
            </a:r>
            <a:r>
              <a:rPr lang="en-GB" dirty="0" err="1"/>
              <a:t>ongoing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852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hlinkClick r:id="rId2"/>
              </a:rPr>
              <a:t>The Earthquake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Magnitude 9.0-9.1M</a:t>
            </a:r>
          </a:p>
          <a:p>
            <a:r>
              <a:rPr lang="en-GB" dirty="0"/>
              <a:t>Depth: 24.4 km (very shallow)</a:t>
            </a:r>
          </a:p>
          <a:p>
            <a:r>
              <a:rPr lang="en-GB" dirty="0"/>
              <a:t>Struck at 14:48 local time, Friday 11 March</a:t>
            </a:r>
          </a:p>
          <a:p>
            <a:r>
              <a:rPr lang="en-GB" dirty="0"/>
              <a:t>Located less than 150km NE off the coast of Sendai. </a:t>
            </a:r>
          </a:p>
          <a:p>
            <a:r>
              <a:rPr lang="en-GB" dirty="0"/>
              <a:t>Mainly coastal towns – but not major cities (250 miles from Tokyo)</a:t>
            </a:r>
          </a:p>
          <a:p>
            <a:r>
              <a:rPr lang="en-GB" dirty="0"/>
              <a:t>The total energy released underground was some 205,000 times that on the surface.</a:t>
            </a:r>
          </a:p>
          <a:p>
            <a:endParaRPr lang="en-GB" dirty="0"/>
          </a:p>
          <a:p>
            <a:r>
              <a:rPr lang="en-GB" i="1" dirty="0"/>
              <a:t>Consequences of timing? </a:t>
            </a:r>
          </a:p>
        </p:txBody>
      </p:sp>
    </p:spTree>
    <p:extLst>
      <p:ext uri="{BB962C8B-B14F-4D97-AF65-F5344CB8AC3E}">
        <p14:creationId xmlns:p14="http://schemas.microsoft.com/office/powerpoint/2010/main" val="2921656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0"/>
            <a:ext cx="5204001" cy="68580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52" y="0"/>
            <a:ext cx="4049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54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6278" cy="68580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59" y="0"/>
            <a:ext cx="4483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81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27" y="1680"/>
            <a:ext cx="4154473" cy="685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40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hlinkClick r:id="rId2"/>
              </a:rPr>
              <a:t>The Tsunami</a:t>
            </a:r>
            <a:r>
              <a:rPr lang="en-GB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Earthquake fault triggered a widespread tsunami in the Pacific basin</a:t>
            </a:r>
          </a:p>
          <a:p>
            <a:r>
              <a:rPr lang="en-GB" dirty="0"/>
              <a:t>Immediate warnings (lesson learned from Boxing Day event) were sent to all potential impact zones</a:t>
            </a:r>
          </a:p>
          <a:p>
            <a:r>
              <a:rPr lang="en-GB" dirty="0"/>
              <a:t>Most coastal regions were evacuated in Hawaii, California etc.</a:t>
            </a:r>
          </a:p>
          <a:p>
            <a:r>
              <a:rPr lang="en-GB" dirty="0"/>
              <a:t>Only Japan was really affected – a 10m (33ft) wave went inland</a:t>
            </a:r>
          </a:p>
          <a:p>
            <a:r>
              <a:rPr lang="en-GB" dirty="0"/>
              <a:t>Force of the wave exaggerated by the debris it carried – caused far more damage than the earthquake itself.</a:t>
            </a:r>
          </a:p>
        </p:txBody>
      </p:sp>
    </p:spTree>
    <p:extLst>
      <p:ext uri="{BB962C8B-B14F-4D97-AF65-F5344CB8AC3E}">
        <p14:creationId xmlns:p14="http://schemas.microsoft.com/office/powerpoint/2010/main" val="17202426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8806496" cy="5472608"/>
          </a:xfrm>
        </p:spPr>
      </p:pic>
    </p:spTree>
    <p:extLst>
      <p:ext uri="{BB962C8B-B14F-4D97-AF65-F5344CB8AC3E}">
        <p14:creationId xmlns:p14="http://schemas.microsoft.com/office/powerpoint/2010/main" val="31179311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" y="0"/>
            <a:ext cx="9129426" cy="6858000"/>
          </a:xfrm>
        </p:spPr>
      </p:pic>
    </p:spTree>
    <p:extLst>
      <p:ext uri="{BB962C8B-B14F-4D97-AF65-F5344CB8AC3E}">
        <p14:creationId xmlns:p14="http://schemas.microsoft.com/office/powerpoint/2010/main" val="3210523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34"/>
            <a:ext cx="9144000" cy="6867034"/>
          </a:xfrm>
        </p:spPr>
      </p:pic>
    </p:spTree>
    <p:extLst>
      <p:ext uri="{BB962C8B-B14F-4D97-AF65-F5344CB8AC3E}">
        <p14:creationId xmlns:p14="http://schemas.microsoft.com/office/powerpoint/2010/main" val="17150892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3"/>
            <a:ext cx="9144000" cy="6869792"/>
          </a:xfrm>
        </p:spPr>
      </p:pic>
    </p:spTree>
    <p:extLst>
      <p:ext uri="{BB962C8B-B14F-4D97-AF65-F5344CB8AC3E}">
        <p14:creationId xmlns:p14="http://schemas.microsoft.com/office/powerpoint/2010/main" val="3996496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2679700"/>
            <a:ext cx="8785225" cy="1470025"/>
          </a:xfrm>
        </p:spPr>
        <p:txBody>
          <a:bodyPr/>
          <a:lstStyle/>
          <a:p>
            <a:r>
              <a:rPr lang="en-GB" sz="3600" dirty="0"/>
              <a:t>Why Did so many People Die in the Haiti Earthquake of 12</a:t>
            </a:r>
            <a:r>
              <a:rPr lang="en-GB" sz="3600" baseline="30000" dirty="0"/>
              <a:t>th</a:t>
            </a:r>
            <a:r>
              <a:rPr lang="en-GB" sz="3600" dirty="0"/>
              <a:t> January 2010?</a:t>
            </a:r>
            <a:endParaRPr lang="en-US" sz="36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l="20775" r="12804" b="2592"/>
          <a:stretch>
            <a:fillRect/>
          </a:stretch>
        </p:blipFill>
        <p:spPr bwMode="auto">
          <a:xfrm>
            <a:off x="0" y="0"/>
            <a:ext cx="2989263" cy="25654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l="14905" r="10715" b="6912"/>
          <a:stretch>
            <a:fillRect/>
          </a:stretch>
        </p:blipFill>
        <p:spPr bwMode="auto">
          <a:xfrm>
            <a:off x="2987675" y="0"/>
            <a:ext cx="3240088" cy="25654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 r="6155" b="17770"/>
          <a:stretch>
            <a:fillRect/>
          </a:stretch>
        </p:blipFill>
        <p:spPr bwMode="auto">
          <a:xfrm>
            <a:off x="6230938" y="-963613"/>
            <a:ext cx="2913062" cy="352901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 l="18019" t="11798"/>
          <a:stretch>
            <a:fillRect/>
          </a:stretch>
        </p:blipFill>
        <p:spPr bwMode="auto">
          <a:xfrm>
            <a:off x="0" y="4221163"/>
            <a:ext cx="3770313" cy="269398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 l="30122" t="41440" r="26567"/>
          <a:stretch>
            <a:fillRect/>
          </a:stretch>
        </p:blipFill>
        <p:spPr bwMode="auto">
          <a:xfrm rot="-21600000">
            <a:off x="3635375" y="4211638"/>
            <a:ext cx="2808288" cy="264636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 l="26157" t="21190" r="28549" b="15794"/>
          <a:stretch>
            <a:fillRect/>
          </a:stretch>
        </p:blipFill>
        <p:spPr bwMode="auto">
          <a:xfrm>
            <a:off x="6408738" y="4237038"/>
            <a:ext cx="2843212" cy="262096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://www.pbs.org/newshour/extra/images/big/jan-june10/haitiupd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812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bs.org/newshour/extra/images/medium/jan-june10/haiti2_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08309" cy="607220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  <a:hlinkClick r:id="rId3" action="ppaction://hlinkfile"/>
              </a:rPr>
              <a:t>USGS Podcast</a:t>
            </a:r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75913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33263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l="10112" t="5452" r="6036"/>
          <a:stretch>
            <a:fillRect/>
          </a:stretch>
        </p:blipFill>
        <p:spPr bwMode="auto">
          <a:xfrm>
            <a:off x="0" y="0"/>
            <a:ext cx="982821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8229600" cy="1143000"/>
          </a:xfrm>
        </p:spPr>
        <p:txBody>
          <a:bodyPr/>
          <a:lstStyle/>
          <a:p>
            <a:r>
              <a:rPr lang="en-GB" b="1" u="sng">
                <a:solidFill>
                  <a:schemeClr val="bg1"/>
                </a:solidFill>
              </a:rPr>
              <a:t>Location</a:t>
            </a:r>
            <a:endParaRPr lang="en-US" b="1" u="sng">
              <a:solidFill>
                <a:schemeClr val="bg1"/>
              </a:solidFill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0825" y="1484313"/>
            <a:ext cx="3384550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/>
              <a:t>The earthquake was located 113 Miles from the plate boundary between the Caribbean Plate and the North American Plate</a:t>
            </a:r>
            <a:endParaRPr lang="en-US" sz="2000" b="1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292725" y="1557338"/>
            <a:ext cx="3635375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/>
              <a:t>Transform/ conservative plate boundary with one plate sliding past another</a:t>
            </a:r>
            <a:endParaRPr lang="en-US" sz="2000" b="1" dirty="0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H="1" flipV="1">
            <a:off x="5076825" y="2924175"/>
            <a:ext cx="1655763" cy="21748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5076825" y="3500438"/>
            <a:ext cx="1655763" cy="2159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23850" y="4868863"/>
            <a:ext cx="3024188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/>
              <a:t>There have been no large earthquakes in Haiti for 200 years</a:t>
            </a:r>
            <a:endParaRPr lang="en-US" sz="2000" b="1" dirty="0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364163" y="4724400"/>
            <a:ext cx="3635375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/>
              <a:t>Earthquake was 7.3 on Richter scale,15km from the Capital Port au Prince and only 6 miles deep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78" grpId="0" animBg="1"/>
      <p:bldP spid="3081" grpId="0" animBg="1"/>
      <p:bldP spid="308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GB" b="1" u="sng">
                <a:solidFill>
                  <a:schemeClr val="tx1"/>
                </a:solidFill>
              </a:rPr>
              <a:t>Hurricanes</a:t>
            </a:r>
            <a:endParaRPr lang="en-US" b="1" u="sng">
              <a:solidFill>
                <a:schemeClr val="tx1"/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79388" y="549275"/>
            <a:ext cx="2879725" cy="283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In 2008 </a:t>
            </a:r>
            <a:r>
              <a:rPr lang="en-US" sz="2000" b="1"/>
              <a:t>a thousand people were killed and up to a million were made homeless after four hurricanes struck around the important town of Gonaives in as many weeks</a:t>
            </a:r>
            <a:r>
              <a:rPr lang="en-US" sz="2000"/>
              <a:t> 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79388" y="4724400"/>
            <a:ext cx="2879725" cy="1920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/>
              <a:t>Haiti has found it difficult to recover from the cost of the damage caused by the hurricanes in 2004 and 2008</a:t>
            </a:r>
            <a:endParaRPr lang="en-US" sz="2000" dirty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867400" y="5084763"/>
            <a:ext cx="2879725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Thousands of farms were destroyed and there was a national food shortage</a:t>
            </a:r>
            <a:endParaRPr lang="en-US" sz="2000" b="1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084888" y="1052513"/>
            <a:ext cx="2879725" cy="1920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The hurricanes of 2008 have forced hundreds of thousands more people to flood into Port au Prince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  <p:bldP spid="5128" grpId="0" animBg="1"/>
      <p:bldP spid="512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 l="24069" t="31450" r="24677"/>
          <a:stretch>
            <a:fillRect/>
          </a:stretch>
        </p:blipFill>
        <p:spPr bwMode="auto">
          <a:xfrm>
            <a:off x="0" y="-38100"/>
            <a:ext cx="9324975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748712" cy="1143000"/>
          </a:xfrm>
        </p:spPr>
        <p:txBody>
          <a:bodyPr/>
          <a:lstStyle/>
          <a:p>
            <a:r>
              <a:rPr lang="en-GB" b="1" u="sng">
                <a:solidFill>
                  <a:schemeClr val="tx1"/>
                </a:solidFill>
              </a:rPr>
              <a:t>Housing </a:t>
            </a:r>
            <a:endParaRPr lang="en-US" b="1" u="sng">
              <a:solidFill>
                <a:schemeClr val="tx1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79388" y="549275"/>
            <a:ext cx="2879725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3 Million people live in Port au Prince with the majority living in slum conditions after rapid urbanisation.</a:t>
            </a:r>
            <a:endParaRPr lang="en-US" sz="2000" b="1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516688" y="333375"/>
            <a:ext cx="2159000" cy="283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300,000 people live in the </a:t>
            </a:r>
            <a:r>
              <a:rPr lang="en-US" sz="2000" b="1"/>
              <a:t>Cité Soleil</a:t>
            </a:r>
            <a:r>
              <a:rPr lang="en-US" sz="2000"/>
              <a:t> </a:t>
            </a:r>
            <a:r>
              <a:rPr lang="en-GB" sz="2000" b="1"/>
              <a:t>slum where there are </a:t>
            </a:r>
            <a:r>
              <a:rPr lang="en-US" sz="2000" b="1"/>
              <a:t>no paved roads or sewers and little to no water or electricity supply</a:t>
            </a:r>
            <a:r>
              <a:rPr lang="en-US" sz="2000"/>
              <a:t>. 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23850" y="4508500"/>
            <a:ext cx="3384550" cy="2225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Most houses are self built; made out of breeze blocks and scrap, with no foundations or rules restricting height. Many houses are built on steep hillsides.</a:t>
            </a:r>
            <a:endParaRPr lang="en-US" sz="2000" b="1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219700" y="5300663"/>
            <a:ext cx="3744913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Large families (as many as 15) live in cramped conditions in the poorer houses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175" grpId="0" animBg="1"/>
      <p:bldP spid="717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547938"/>
            <a:ext cx="15240000" cy="1143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r>
              <a:rPr lang="en-GB" b="1" u="sng">
                <a:solidFill>
                  <a:schemeClr val="tx1"/>
                </a:solidFill>
              </a:rPr>
              <a:t>Poverty</a:t>
            </a:r>
            <a:endParaRPr lang="en-US" b="1" u="sng">
              <a:solidFill>
                <a:schemeClr val="tx1"/>
              </a:solidFill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07950" y="620713"/>
            <a:ext cx="3097213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66% of the population of Haiti earn less than £1 a day with 56% of the population classed as “extremely poor”</a:t>
            </a:r>
            <a:endParaRPr lang="en-US" sz="2000" b="1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06363" y="5084763"/>
            <a:ext cx="3097212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/>
              <a:t>Haiti is the poorest country in the Western Hemisphere</a:t>
            </a:r>
            <a:endParaRPr lang="en-US" sz="2000" b="1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795963" y="5229225"/>
            <a:ext cx="3097212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/>
              <a:t>Many of the poorest people eat mud cakes to stop them from feeling hungry</a:t>
            </a:r>
            <a:endParaRPr lang="en-US" sz="2000" b="1" dirty="0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938838" y="476250"/>
            <a:ext cx="3097212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/>
              <a:t>Many of the population of Port au Prince are uneducated and work in informal jobs around the city.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02" grpId="0" animBg="1"/>
      <p:bldP spid="4103" grpId="0" animBg="1"/>
      <p:bldP spid="410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 t="7478"/>
          <a:stretch>
            <a:fillRect/>
          </a:stretch>
        </p:blipFill>
        <p:spPr bwMode="auto">
          <a:xfrm>
            <a:off x="0" y="-111125"/>
            <a:ext cx="10044113" cy="696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1143001"/>
          </a:xfrm>
        </p:spPr>
        <p:txBody>
          <a:bodyPr/>
          <a:lstStyle/>
          <a:p>
            <a:r>
              <a:rPr lang="en-GB" b="1" u="sng">
                <a:solidFill>
                  <a:schemeClr val="tx1"/>
                </a:solidFill>
              </a:rPr>
              <a:t>Political Troubles</a:t>
            </a:r>
            <a:endParaRPr lang="en-US" b="1" u="sng">
              <a:solidFill>
                <a:schemeClr val="tx1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765175"/>
            <a:ext cx="3384550" cy="2530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/>
              <a:t>President </a:t>
            </a:r>
            <a:r>
              <a:rPr lang="en-US" sz="2000" b="1"/>
              <a:t>Jean-Bertrand Aristide</a:t>
            </a:r>
            <a:r>
              <a:rPr lang="en-US" sz="2000"/>
              <a:t> </a:t>
            </a:r>
            <a:r>
              <a:rPr lang="en-GB" sz="2000" b="1"/>
              <a:t>was overthrown during rioting in 2004. The country has a new president </a:t>
            </a:r>
            <a:r>
              <a:rPr lang="en-US" sz="2000" b="1"/>
              <a:t>René Préval</a:t>
            </a:r>
            <a:r>
              <a:rPr lang="en-US" sz="2000"/>
              <a:t> </a:t>
            </a:r>
            <a:r>
              <a:rPr lang="en-GB" sz="2000" b="1"/>
              <a:t>but the government is very unstable. UN Troops patrol the streets.</a:t>
            </a:r>
            <a:endParaRPr lang="en-US" sz="2000" b="1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580063" y="836613"/>
            <a:ext cx="3384550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People in Haiti blame the government for riots caused by the price of rice, beans and fruit rising by 50% from 2007-2008</a:t>
            </a:r>
            <a:endParaRPr lang="en-US" sz="2000" dirty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580063" y="4941888"/>
            <a:ext cx="3384550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/>
              <a:t>Very little government money has been spent on improving the quality of buildings, hospitals and roads.</a:t>
            </a:r>
            <a:endParaRPr lang="en-US" sz="2000" b="1" dirty="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95288" y="5300663"/>
            <a:ext cx="3384550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/>
              <a:t>The government is now officially the most corrupt on earth!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0" grpId="0" animBg="1"/>
      <p:bldP spid="6151" grpId="0" animBg="1"/>
      <p:bldP spid="615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6C65-EAB1-457D-B67E-51294C81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What do we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1800" dirty="0"/>
              <a:t>Before the quake, 1.9 million people were ‘food insecure,’ meaning they needed assistance to stave off hunger.</a:t>
            </a:r>
          </a:p>
          <a:p>
            <a:r>
              <a:rPr lang="en-GB" sz="1800" dirty="0"/>
              <a:t>Only 50 percent of Haiti's people have regular access to safe drinking water.</a:t>
            </a:r>
          </a:p>
          <a:p>
            <a:r>
              <a:rPr lang="en-GB" sz="1800" dirty="0"/>
              <a:t>About 55 percent of Haiti’s 9 million people live below the poverty line of US$1 a day.</a:t>
            </a:r>
          </a:p>
          <a:p>
            <a:r>
              <a:rPr lang="en-GB" sz="1800" dirty="0"/>
              <a:t>Rural families spend almost 60 percent of their income on food. The poorest groups spend more than 70 percent.</a:t>
            </a:r>
          </a:p>
          <a:p>
            <a:r>
              <a:rPr lang="en-GB" sz="1800" dirty="0"/>
              <a:t>Chronic malnutrition affects 24 percent of children under five, rising as high as 40 percent in the poorest zones.</a:t>
            </a:r>
          </a:p>
          <a:p>
            <a:r>
              <a:rPr lang="en-GB" sz="1800" dirty="0"/>
              <a:t>Poor diet means many women and children suffer from micronutrient deficiencies.</a:t>
            </a:r>
          </a:p>
          <a:p>
            <a:r>
              <a:rPr lang="en-GB" sz="1800" dirty="0"/>
              <a:t>During 2008, high food and fuel prices triggered violent demonstrations and political upheaval.</a:t>
            </a:r>
          </a:p>
          <a:p>
            <a:r>
              <a:rPr lang="en-GB" sz="1800" dirty="0"/>
              <a:t>In the same year, three hurricanes and one tropical storm struck Haiti, killing 800 people, destroying 27,000 homes and raising the general level of hunger.</a:t>
            </a:r>
          </a:p>
          <a:p>
            <a:r>
              <a:rPr lang="en-GB" sz="1800" dirty="0"/>
              <a:t>Food prices have declined since September 2008 but remain high.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57799-EE6D-4F64-95FA-23B4173B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it earthquakes or people?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29314-E419-40FC-8B0F-7E735F713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are the key differences between the two quakes in terms of:</a:t>
            </a:r>
          </a:p>
          <a:p>
            <a:pPr lvl="1"/>
            <a:r>
              <a:rPr lang="en-GB" dirty="0"/>
              <a:t>Physical Geography, underlying geology</a:t>
            </a:r>
          </a:p>
          <a:p>
            <a:pPr lvl="1"/>
            <a:r>
              <a:rPr lang="en-GB" dirty="0"/>
              <a:t>Nature of the earthquake itself</a:t>
            </a:r>
          </a:p>
          <a:p>
            <a:pPr lvl="1"/>
            <a:r>
              <a:rPr lang="en-GB" dirty="0"/>
              <a:t>Human preparations, experience</a:t>
            </a:r>
          </a:p>
          <a:p>
            <a:pPr lvl="1"/>
            <a:r>
              <a:rPr lang="en-GB" dirty="0"/>
              <a:t>Human impact on recovery</a:t>
            </a:r>
          </a:p>
          <a:p>
            <a:r>
              <a:rPr lang="en-GB" dirty="0"/>
              <a:t>Which of these are most critical? </a:t>
            </a:r>
            <a:r>
              <a:rPr lang="en-GB"/>
              <a:t>Why?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7722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9C40E-4F0D-44BC-8C2F-5562B9551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Volcanic hazards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37879-B243-44EC-9BBA-0533CB2AD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1831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143000"/>
          </a:xfrm>
        </p:spPr>
        <p:txBody>
          <a:bodyPr/>
          <a:lstStyle/>
          <a:p>
            <a:pPr algn="ctr"/>
            <a:r>
              <a:rPr lang="en-GB" dirty="0"/>
              <a:t>Volcanoes</a:t>
            </a:r>
          </a:p>
        </p:txBody>
      </p:sp>
      <p:grpSp>
        <p:nvGrpSpPr>
          <p:cNvPr id="4" name="Content Placeholder 3"/>
          <p:cNvGrpSpPr>
            <a:grpSpLocks noGrp="1"/>
          </p:cNvGrpSpPr>
          <p:nvPr/>
        </p:nvGrpSpPr>
        <p:grpSpPr>
          <a:xfrm>
            <a:off x="251520" y="404664"/>
            <a:ext cx="8640960" cy="5721499"/>
            <a:chOff x="304800" y="914400"/>
            <a:chExt cx="8518525" cy="5181600"/>
          </a:xfrm>
        </p:grpSpPr>
        <p:pic>
          <p:nvPicPr>
            <p:cNvPr id="5" name="Picture 4" descr="side bar 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4800" y="914400"/>
              <a:ext cx="1430338" cy="5181600"/>
            </a:xfrm>
            <a:prstGeom prst="rect">
              <a:avLst/>
            </a:prstGeom>
            <a:noFill/>
          </p:spPr>
        </p:pic>
        <p:pic>
          <p:nvPicPr>
            <p:cNvPr id="6" name="Picture 5" descr="side bar 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1400" y="914400"/>
              <a:ext cx="1431925" cy="5181600"/>
            </a:xfrm>
            <a:prstGeom prst="rect">
              <a:avLst/>
            </a:prstGeom>
            <a:noFill/>
          </p:spPr>
        </p:pic>
        <p:pic>
          <p:nvPicPr>
            <p:cNvPr id="7" name="Picture 6" descr="e27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86000" y="2805113"/>
              <a:ext cx="4495800" cy="3290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http://www.geology.um.maine.edu/geodynamics/analogwebsite/UndergradProjects2008/Dale%20Salinger/Images/volcano_structure.gif"/>
          <p:cNvPicPr>
            <a:picLocks noChangeAspect="1" noChangeArrowheads="1"/>
          </p:cNvPicPr>
          <p:nvPr/>
        </p:nvPicPr>
        <p:blipFill>
          <a:blip r:embed="rId2" r:link="rId3" cstate="print"/>
          <a:srcRect r="7031"/>
          <a:stretch>
            <a:fillRect/>
          </a:stretch>
        </p:blipFill>
        <p:spPr bwMode="auto">
          <a:xfrm>
            <a:off x="0" y="0"/>
            <a:ext cx="9144000" cy="6885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GB" dirty="0"/>
              <a:t>Key terms and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Magma chamber: </a:t>
            </a:r>
          </a:p>
          <a:p>
            <a:pPr lvl="1"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A chamber (cavity or reservoir) in the lithosphere where rising magma is "collected" and halts for varying lengths of time</a:t>
            </a:r>
          </a:p>
          <a:p>
            <a:pPr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Vent: </a:t>
            </a:r>
          </a:p>
          <a:p>
            <a:pPr lvl="1"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An opening at the Earth’s surface through which molten lava and gases escape</a:t>
            </a:r>
          </a:p>
          <a:p>
            <a:pPr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Pipe: </a:t>
            </a:r>
          </a:p>
          <a:p>
            <a:pPr lvl="1"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A passageway in the volcano in which the magma rises through to the surface during an eruption</a:t>
            </a:r>
          </a:p>
          <a:p>
            <a:pPr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Cone: </a:t>
            </a:r>
          </a:p>
          <a:p>
            <a:pPr lvl="1"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Formed from solidified lava, ashes and cinder. Layers of lava alternate with layers of ash to build the steep sided cone higher and higher</a:t>
            </a:r>
          </a:p>
          <a:p>
            <a:pPr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Crater: </a:t>
            </a:r>
          </a:p>
          <a:p>
            <a:pPr lvl="1"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A bowl-shaped depression at the top of the volcano where volcanic materials like ash, lava and other </a:t>
            </a:r>
            <a:r>
              <a:rPr lang="en-GB" dirty="0" err="1">
                <a:latin typeface="Calibri" pitchFamily="34" charset="0"/>
                <a:ea typeface="Adobe Heiti Std R" pitchFamily="34" charset="-128"/>
              </a:rPr>
              <a:t>pyroclastic</a:t>
            </a:r>
            <a:r>
              <a:rPr lang="en-GB" dirty="0">
                <a:latin typeface="Calibri" pitchFamily="34" charset="0"/>
                <a:ea typeface="Adobe Heiti Std R" pitchFamily="34" charset="-128"/>
              </a:rPr>
              <a:t> materials are released</a:t>
            </a:r>
          </a:p>
          <a:p>
            <a:pPr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Caldera: </a:t>
            </a:r>
          </a:p>
          <a:p>
            <a:pPr lvl="1">
              <a:lnSpc>
                <a:spcPct val="80000"/>
              </a:lnSpc>
            </a:pPr>
            <a:r>
              <a:rPr lang="en-GB" dirty="0">
                <a:latin typeface="Calibri" pitchFamily="34" charset="0"/>
                <a:ea typeface="Adobe Heiti Std R" pitchFamily="34" charset="-128"/>
              </a:rPr>
              <a:t>A large crater caused by the violent explosion of a volcano that collapses into a depression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 volcanoes erupt?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Verdana" pitchFamily="34" charset="0"/>
              </a:rPr>
              <a:t>Hot, molten rock (magma) is buoyant (has a lower density than the surrounding rocks) and will rise up through the crust to erupt on the surface.</a:t>
            </a:r>
          </a:p>
          <a:p>
            <a:pPr lvl="1"/>
            <a:r>
              <a:rPr lang="en-US" sz="1600" dirty="0">
                <a:latin typeface="Verdana" pitchFamily="34" charset="0"/>
              </a:rPr>
              <a:t>Same principle as hot air rising, e.g. how a hot air balloon works</a:t>
            </a:r>
          </a:p>
          <a:p>
            <a:r>
              <a:rPr lang="en-US" sz="1800" dirty="0">
                <a:latin typeface="Verdana" pitchFamily="34" charset="0"/>
              </a:rPr>
              <a:t>When magma reaches the surface it depends on how easily it flows (viscosity) and the amount of gas (H</a:t>
            </a:r>
            <a:r>
              <a:rPr lang="en-US" sz="1800" baseline="-25000" dirty="0">
                <a:latin typeface="Verdana" pitchFamily="34" charset="0"/>
              </a:rPr>
              <a:t>2</a:t>
            </a:r>
            <a:r>
              <a:rPr lang="en-US" sz="1800" dirty="0">
                <a:latin typeface="Verdana" pitchFamily="34" charset="0"/>
              </a:rPr>
              <a:t>O, CO</a:t>
            </a:r>
            <a:r>
              <a:rPr lang="en-US" sz="1800" baseline="-25000" dirty="0">
                <a:latin typeface="Verdana" pitchFamily="34" charset="0"/>
              </a:rPr>
              <a:t>2</a:t>
            </a:r>
            <a:r>
              <a:rPr lang="en-US" sz="1800" dirty="0">
                <a:latin typeface="Verdana" pitchFamily="34" charset="0"/>
              </a:rPr>
              <a:t>, S) it has in it as to how it erupts.</a:t>
            </a:r>
          </a:p>
          <a:p>
            <a:r>
              <a:rPr lang="en-US" sz="1800" dirty="0">
                <a:latin typeface="Verdana" pitchFamily="34" charset="0"/>
              </a:rPr>
              <a:t>Large amounts of gas and a high viscosity (sticky) magma will form an explosive eruption!</a:t>
            </a:r>
          </a:p>
          <a:p>
            <a:pPr lvl="1"/>
            <a:r>
              <a:rPr lang="en-US" sz="1600" dirty="0">
                <a:latin typeface="Verdana" pitchFamily="34" charset="0"/>
              </a:rPr>
              <a:t>Think about shaking a carbonated drink and then releasing the cap.</a:t>
            </a:r>
          </a:p>
          <a:p>
            <a:r>
              <a:rPr lang="en-US" sz="1800" dirty="0">
                <a:latin typeface="Verdana" pitchFamily="34" charset="0"/>
              </a:rPr>
              <a:t>Small amounts of gas and (or) low viscosity (runny) magma will form an effusive eruption</a:t>
            </a:r>
          </a:p>
          <a:p>
            <a:pPr lvl="1"/>
            <a:r>
              <a:rPr lang="en-US" sz="1600" dirty="0">
                <a:latin typeface="Verdana" pitchFamily="34" charset="0"/>
              </a:rPr>
              <a:t>Where the magma just trickles out of the volcano (lava flow)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Understanding volcanoes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Volcanoes and their eruptions are not the same all over the world.</a:t>
            </a:r>
          </a:p>
          <a:p>
            <a:r>
              <a:rPr lang="en-GB" dirty="0"/>
              <a:t>Differences occur in the type, frequency and nature of the eruption, as well as the landforms that feature.</a:t>
            </a:r>
          </a:p>
          <a:p>
            <a:r>
              <a:rPr lang="en-GB" dirty="0"/>
              <a:t>To some extent, this is predictable – in other places, it requires more thought.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types of lava: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Basaltic</a:t>
            </a:r>
            <a:r>
              <a:rPr lang="en-GB" dirty="0"/>
              <a:t> lava is formed from magma that is low in silica. This makes for a more fluid magma.</a:t>
            </a:r>
          </a:p>
          <a:p>
            <a:r>
              <a:rPr lang="en-GB" b="1" dirty="0"/>
              <a:t>Andesitic</a:t>
            </a:r>
            <a:r>
              <a:rPr lang="en-GB" dirty="0"/>
              <a:t> and </a:t>
            </a:r>
            <a:r>
              <a:rPr lang="en-GB" b="1" dirty="0" err="1"/>
              <a:t>rhyolitic</a:t>
            </a:r>
            <a:r>
              <a:rPr lang="en-GB" dirty="0"/>
              <a:t> lavas are formed from silica-rich [acid] magma that is very viscous.</a:t>
            </a:r>
          </a:p>
          <a:p>
            <a:endParaRPr lang="en-GB" dirty="0"/>
          </a:p>
        </p:txBody>
      </p:sp>
      <p:pic>
        <p:nvPicPr>
          <p:cNvPr id="4" name="Picture 6" descr="l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293096"/>
            <a:ext cx="4464496" cy="2458400"/>
          </a:xfrm>
          <a:prstGeom prst="rect">
            <a:avLst/>
          </a:prstGeom>
          <a:noFill/>
        </p:spPr>
      </p:pic>
      <p:pic>
        <p:nvPicPr>
          <p:cNvPr id="5" name="Picture 10" descr="lavaball_m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293096"/>
            <a:ext cx="3909814" cy="2446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there a difference?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Source of magma – and silicon content... Where have we heard that before?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there a difference?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Source of magma – and silicon content... Where have we heard that before?</a:t>
            </a:r>
          </a:p>
        </p:txBody>
      </p:sp>
      <p:pic>
        <p:nvPicPr>
          <p:cNvPr id="4" name="Picture 4" descr="volcani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40968"/>
            <a:ext cx="85344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Variation in lava – relative to tectonics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0" y="1215366"/>
          <a:ext cx="9144000" cy="5581674"/>
        </p:xfrm>
        <a:graphic>
          <a:graphicData uri="http://schemas.openxmlformats.org/drawingml/2006/table">
            <a:tbl>
              <a:tblPr/>
              <a:tblGrid>
                <a:gridCol w="2274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4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4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7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Lucida Sans Unicode"/>
                          <a:ea typeface="Times New Roman"/>
                          <a:cs typeface="Times New Roman"/>
                        </a:rPr>
                        <a:t>Plate margin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Lucida Sans Unicode"/>
                          <a:ea typeface="Times New Roman"/>
                          <a:cs typeface="Times New Roman"/>
                        </a:rPr>
                        <a:t>Destructive</a:t>
                      </a:r>
                      <a:endParaRPr lang="en-GB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Lucida Sans Unicode"/>
                          <a:ea typeface="Times New Roman"/>
                          <a:cs typeface="Times New Roman"/>
                        </a:rPr>
                        <a:t>Hot spot</a:t>
                      </a:r>
                      <a:endParaRPr lang="en-GB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Lucida Sans Unicode"/>
                          <a:ea typeface="Times New Roman"/>
                          <a:cs typeface="Times New Roman"/>
                        </a:rPr>
                        <a:t>Constructive</a:t>
                      </a:r>
                      <a:endParaRPr lang="en-GB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713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Magma source 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A chaotic mix of old oceanic plate, ocean sediments, continental fragments, often weathered by water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Deep in the </a:t>
                      </a:r>
                      <a:r>
                        <a:rPr lang="en-GB" sz="1400" dirty="0" err="1">
                          <a:latin typeface="Lucida Sans Unicode"/>
                          <a:ea typeface="Times New Roman"/>
                          <a:cs typeface="Times New Roman"/>
                        </a:rPr>
                        <a:t>asthenosphere</a:t>
                      </a: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 (mantle )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Deep in the </a:t>
                      </a:r>
                      <a:r>
                        <a:rPr lang="en-GB" sz="1400" dirty="0" err="1">
                          <a:latin typeface="Lucida Sans Unicode"/>
                          <a:ea typeface="Times New Roman"/>
                          <a:cs typeface="Times New Roman"/>
                        </a:rPr>
                        <a:t>asthenosphere</a:t>
                      </a: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 (mantle )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0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Rock name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latin typeface="Lucida Sans Unicode"/>
                          <a:ea typeface="Times New Roman"/>
                          <a:cs typeface="Times New Roman"/>
                        </a:rPr>
                        <a:t>Andesite</a:t>
                      </a: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 / Rhyolite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latin typeface="Lucida Sans Unicode"/>
                          <a:ea typeface="Times New Roman"/>
                          <a:cs typeface="Times New Roman"/>
                        </a:rPr>
                        <a:t>Basalt / Gabbro</a:t>
                      </a:r>
                      <a:endParaRPr lang="en-GB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Basalt / </a:t>
                      </a:r>
                      <a:r>
                        <a:rPr lang="en-GB" sz="1400" dirty="0" err="1">
                          <a:latin typeface="Lucida Sans Unicode"/>
                          <a:ea typeface="Times New Roman"/>
                          <a:cs typeface="Times New Roman"/>
                        </a:rPr>
                        <a:t>Gabbro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030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latin typeface="Lucida Sans Unicode"/>
                          <a:ea typeface="Times New Roman"/>
                          <a:cs typeface="Times New Roman"/>
                        </a:rPr>
                        <a:t>Magma chemistry</a:t>
                      </a:r>
                      <a:endParaRPr lang="en-GB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Medium to high Acid, greater than 63% SiO</a:t>
                      </a:r>
                      <a:r>
                        <a:rPr lang="en-GB" sz="1400" baseline="-25000" dirty="0">
                          <a:latin typeface="Lucida Sans Unicode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 (examples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Lucida Sans Unicode"/>
                          <a:ea typeface="Times New Roman"/>
                          <a:cs typeface="Times New Roman"/>
                        </a:rPr>
                        <a:t>granite and rhyolite)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latin typeface="Lucida Sans Unicode"/>
                          <a:ea typeface="Times New Roman"/>
                          <a:cs typeface="Times New Roman"/>
                        </a:rPr>
                        <a:t>Quite basic(alkali), sometimes relatively rich in sodium and potassium ( alkaline)  low silica (  50% ) </a:t>
                      </a:r>
                      <a:endParaRPr lang="en-GB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Very basic (alkali) Basalt low silica 45 - 52% and typically high iron - magnesium 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88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latin typeface="Lucida Sans Unicode"/>
                          <a:ea typeface="Times New Roman"/>
                          <a:cs typeface="Times New Roman"/>
                        </a:rPr>
                        <a:t>Magma’s physical character</a:t>
                      </a:r>
                      <a:endParaRPr lang="en-GB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latin typeface="Lucida Sans Unicode"/>
                          <a:ea typeface="Times New Roman"/>
                          <a:cs typeface="Times New Roman"/>
                        </a:rPr>
                        <a:t>Viscous, (solidifies quickly) flows over short distances , solidifies even on steep slopes,  allows gases to build up pressure – can violently explode.</a:t>
                      </a:r>
                      <a:endParaRPr lang="en-GB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latin typeface="Lucida Sans Unicode"/>
                          <a:ea typeface="Times New Roman"/>
                          <a:cs typeface="Times New Roman"/>
                        </a:rPr>
                        <a:t>Quite non-viscous (fairly runny), flows over low angled slopes or can erupt as an ash. </a:t>
                      </a:r>
                      <a:endParaRPr lang="en-GB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Very non-viscous (runny), flows long distances over very low angled slopes or can create a black ash (</a:t>
                      </a:r>
                      <a:r>
                        <a:rPr lang="en-GB" sz="1400" dirty="0" err="1">
                          <a:latin typeface="Lucida Sans Unicode"/>
                          <a:ea typeface="Times New Roman"/>
                          <a:cs typeface="Times New Roman"/>
                        </a:rPr>
                        <a:t>tephra</a:t>
                      </a:r>
                      <a:r>
                        <a:rPr lang="en-GB" sz="1400" dirty="0">
                          <a:latin typeface="Lucida Sans Unicode"/>
                          <a:ea typeface="Times New Roman"/>
                          <a:cs typeface="Times New Roman"/>
                        </a:rPr>
                        <a:t>) when exploding with water vapour (steam)</a:t>
                      </a:r>
                      <a:endParaRPr lang="en-GB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Input -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Difference in lava forms substantially different features.</a:t>
            </a:r>
          </a:p>
          <a:p>
            <a:r>
              <a:rPr lang="en-GB" dirty="0"/>
              <a:t>Flow of lava controls:</a:t>
            </a:r>
          </a:p>
          <a:p>
            <a:pPr lvl="1"/>
            <a:r>
              <a:rPr lang="en-GB" dirty="0"/>
              <a:t>Gradient of volcano</a:t>
            </a:r>
          </a:p>
          <a:p>
            <a:pPr lvl="1"/>
            <a:r>
              <a:rPr lang="en-GB" dirty="0"/>
              <a:t>Shape of the cone</a:t>
            </a:r>
          </a:p>
          <a:p>
            <a:pPr lvl="1"/>
            <a:r>
              <a:rPr lang="en-GB" dirty="0"/>
              <a:t>How the volcano (lava) flows and moves</a:t>
            </a:r>
          </a:p>
          <a:p>
            <a:pPr lvl="1"/>
            <a:r>
              <a:rPr lang="en-GB" dirty="0"/>
              <a:t>What sort of eruption is involved</a:t>
            </a:r>
          </a:p>
          <a:p>
            <a:r>
              <a:rPr lang="en-GB" dirty="0"/>
              <a:t>This gives us a way to explore different types of volcano.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Extrusive Landforms – Volcano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By shape: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Fissure</a:t>
            </a:r>
          </a:p>
          <a:p>
            <a:r>
              <a:rPr lang="en-GB" dirty="0"/>
              <a:t>Shield</a:t>
            </a:r>
          </a:p>
          <a:p>
            <a:r>
              <a:rPr lang="en-GB" dirty="0"/>
              <a:t>Dome</a:t>
            </a:r>
          </a:p>
          <a:p>
            <a:r>
              <a:rPr lang="en-GB" dirty="0"/>
              <a:t>Ash-cinder</a:t>
            </a:r>
          </a:p>
          <a:p>
            <a:r>
              <a:rPr lang="en-GB" dirty="0"/>
              <a:t>Composite</a:t>
            </a:r>
          </a:p>
          <a:p>
            <a:r>
              <a:rPr lang="en-GB" dirty="0"/>
              <a:t>Caldera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By eruption: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Icelandic</a:t>
            </a:r>
          </a:p>
          <a:p>
            <a:r>
              <a:rPr lang="en-GB" dirty="0"/>
              <a:t>Hawaiian</a:t>
            </a:r>
          </a:p>
          <a:p>
            <a:r>
              <a:rPr lang="en-GB" dirty="0" err="1"/>
              <a:t>Vulcanian</a:t>
            </a:r>
            <a:endParaRPr lang="en-GB" dirty="0"/>
          </a:p>
          <a:p>
            <a:r>
              <a:rPr lang="en-GB" dirty="0" err="1"/>
              <a:t>Strombolian</a:t>
            </a:r>
            <a:endParaRPr lang="en-GB" dirty="0"/>
          </a:p>
          <a:p>
            <a:r>
              <a:rPr lang="en-GB" dirty="0" err="1"/>
              <a:t>Plinian</a:t>
            </a:r>
            <a:endParaRPr lang="en-GB" dirty="0"/>
          </a:p>
          <a:p>
            <a:r>
              <a:rPr lang="en-GB" dirty="0" err="1"/>
              <a:t>Pelean</a:t>
            </a:r>
            <a:endParaRPr lang="en-GB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Shape: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Fissure e.g. Giants Causeway, N Ireland</a:t>
            </a:r>
          </a:p>
        </p:txBody>
      </p:sp>
      <p:pic>
        <p:nvPicPr>
          <p:cNvPr id="9220" name="Picture 5" descr="Fiss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997200"/>
            <a:ext cx="45243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6" name="Picture 4" descr="IMG_04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836613"/>
            <a:ext cx="5237162" cy="3929062"/>
          </a:xfrm>
          <a:prstGeom prst="rect">
            <a:avLst/>
          </a:prstGeom>
          <a:noFill/>
        </p:spPr>
      </p:pic>
      <p:pic>
        <p:nvPicPr>
          <p:cNvPr id="218117" name="Picture 5" descr="IMG_0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836613"/>
            <a:ext cx="3603625" cy="4803775"/>
          </a:xfrm>
          <a:prstGeom prst="rect">
            <a:avLst/>
          </a:prstGeom>
          <a:noFill/>
        </p:spPr>
      </p:pic>
      <p:sp>
        <p:nvSpPr>
          <p:cNvPr id="218118" name="Text Box 6"/>
          <p:cNvSpPr txBox="1">
            <a:spLocks noChangeArrowheads="1"/>
          </p:cNvSpPr>
          <p:nvPr/>
        </p:nvSpPr>
        <p:spPr bwMode="auto">
          <a:xfrm>
            <a:off x="4787900" y="5229225"/>
            <a:ext cx="3744913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Basalt lava plateau - Giant’s Causeway</a:t>
            </a:r>
          </a:p>
          <a:p>
            <a:pPr eaLnBrk="0" hangingPunct="0">
              <a:spcBef>
                <a:spcPct val="50000"/>
              </a:spcBef>
            </a:pPr>
            <a:endParaRPr lang="en-GB" sz="24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Shape: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Shield or basic Volcano e.g. Mauna Loa,          							Hawaii.</a:t>
            </a:r>
          </a:p>
        </p:txBody>
      </p:sp>
      <p:pic>
        <p:nvPicPr>
          <p:cNvPr id="10244" name="Picture 6" descr="shield_volcano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789238"/>
            <a:ext cx="72009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41" name="Picture 5" descr="20231-004-008EFA7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017588"/>
            <a:ext cx="7129463" cy="4591050"/>
          </a:xfrm>
          <a:prstGeom prst="rect">
            <a:avLst/>
          </a:prstGeom>
          <a:noFill/>
        </p:spPr>
      </p:pic>
      <p:sp>
        <p:nvSpPr>
          <p:cNvPr id="219142" name="Text Box 6"/>
          <p:cNvSpPr txBox="1">
            <a:spLocks noChangeArrowheads="1"/>
          </p:cNvSpPr>
          <p:nvPr/>
        </p:nvSpPr>
        <p:spPr bwMode="auto">
          <a:xfrm>
            <a:off x="2555875" y="5589588"/>
            <a:ext cx="5041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Basic/shield volcano – Mauna Loa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Shape: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Acid or Dome e.g. Mt Pelee</a:t>
            </a:r>
          </a:p>
        </p:txBody>
      </p:sp>
      <p:pic>
        <p:nvPicPr>
          <p:cNvPr id="11268" name="Picture 5" descr="ESCI212VOLCAN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420938"/>
            <a:ext cx="4176712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7" name="Picture 5" descr="puy-de-d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8" y="742950"/>
            <a:ext cx="7667625" cy="5372100"/>
          </a:xfrm>
          <a:prstGeom prst="rect">
            <a:avLst/>
          </a:prstGeom>
          <a:noFill/>
        </p:spPr>
      </p:pic>
      <p:sp>
        <p:nvSpPr>
          <p:cNvPr id="223238" name="Text Box 6"/>
          <p:cNvSpPr txBox="1">
            <a:spLocks noChangeArrowheads="1"/>
          </p:cNvSpPr>
          <p:nvPr/>
        </p:nvSpPr>
        <p:spPr bwMode="auto">
          <a:xfrm>
            <a:off x="2771775" y="6035675"/>
            <a:ext cx="5832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Acid/dome volcanoes – Puy region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Shape: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Ash and Cinder e.g. Paricutin</a:t>
            </a:r>
          </a:p>
        </p:txBody>
      </p:sp>
      <p:pic>
        <p:nvPicPr>
          <p:cNvPr id="12292" name="Picture 5" descr="cinder_cone_orig.gif (6139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2373313"/>
            <a:ext cx="4895850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61" name="Picture 5" descr="Mexico%20-%20Uruapan%20-%20Paricut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</p:spPr>
      </p:pic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3059113" y="5949950"/>
            <a:ext cx="3600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Ash and cinder cone - Paricutin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Shape: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Composite e.g. Mt St Helens</a:t>
            </a:r>
          </a:p>
        </p:txBody>
      </p:sp>
      <p:pic>
        <p:nvPicPr>
          <p:cNvPr id="13316" name="Picture 5" descr="composite_volcano_orig.gif (9367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346325"/>
            <a:ext cx="6985000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5" name="Picture 5" descr="177623718_1e5e27d7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765175"/>
            <a:ext cx="5910262" cy="4432300"/>
          </a:xfrm>
          <a:prstGeom prst="rect">
            <a:avLst/>
          </a:prstGeom>
          <a:noFill/>
        </p:spPr>
      </p:pic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1979613" y="5445125"/>
            <a:ext cx="5832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Composite cone – Mt Etna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Shape: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Caldera e.g. Krakatoa</a:t>
            </a:r>
          </a:p>
        </p:txBody>
      </p:sp>
      <p:pic>
        <p:nvPicPr>
          <p:cNvPr id="14340" name="Picture 5" descr="calderavolc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205038"/>
            <a:ext cx="40322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9" name="Picture 5" descr="cald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225" y="1624013"/>
            <a:ext cx="7067550" cy="3609975"/>
          </a:xfrm>
          <a:prstGeom prst="rect">
            <a:avLst/>
          </a:prstGeom>
          <a:noFill/>
        </p:spPr>
      </p:pic>
      <p:sp>
        <p:nvSpPr>
          <p:cNvPr id="226310" name="Text Box 6"/>
          <p:cNvSpPr txBox="1">
            <a:spLocks noChangeArrowheads="1"/>
          </p:cNvSpPr>
          <p:nvPr/>
        </p:nvSpPr>
        <p:spPr bwMode="auto">
          <a:xfrm>
            <a:off x="2411413" y="5794375"/>
            <a:ext cx="5905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Caldera – Crater lake, Oregon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pic>
        <p:nvPicPr>
          <p:cNvPr id="9" name="Picture 5" descr="volcan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97" y="1628800"/>
            <a:ext cx="906090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Icelandic</a:t>
            </a:r>
          </a:p>
          <a:p>
            <a:r>
              <a:rPr lang="en-GB"/>
              <a:t>Lava flows gently from the fissure, usually on flat slopes </a:t>
            </a:r>
          </a:p>
        </p:txBody>
      </p:sp>
      <p:pic>
        <p:nvPicPr>
          <p:cNvPr id="16388" name="Picture 5" descr="icelandic.jpg (2179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4005263"/>
            <a:ext cx="5256212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Hawaiin</a:t>
            </a:r>
            <a:r>
              <a:rPr lang="en-GB"/>
              <a:t> e.g. Mauna Loa, Hawaii</a:t>
            </a:r>
          </a:p>
          <a:p>
            <a:r>
              <a:rPr lang="en-GB"/>
              <a:t>There is a small vent through which small amounts of lava flow </a:t>
            </a:r>
          </a:p>
        </p:txBody>
      </p:sp>
      <p:pic>
        <p:nvPicPr>
          <p:cNvPr id="17412" name="Picture 7" descr="hawaiian.jpg (2621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4005263"/>
            <a:ext cx="489585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Strombolian</a:t>
            </a:r>
          </a:p>
          <a:p>
            <a:r>
              <a:rPr lang="en-GB"/>
              <a:t>Usually small but frequent eruptions occur </a:t>
            </a:r>
          </a:p>
        </p:txBody>
      </p:sp>
      <p:pic>
        <p:nvPicPr>
          <p:cNvPr id="18436" name="Picture 7" descr="stromboli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3346450"/>
            <a:ext cx="2736850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Vulcanian</a:t>
            </a:r>
            <a:r>
              <a:rPr lang="en-GB"/>
              <a:t> e.g. Paracutin</a:t>
            </a:r>
          </a:p>
          <a:p>
            <a:r>
              <a:rPr lang="en-GB"/>
              <a:t>This type is less frequent than Strombolian but more violent </a:t>
            </a:r>
          </a:p>
        </p:txBody>
      </p:sp>
      <p:pic>
        <p:nvPicPr>
          <p:cNvPr id="19460" name="Picture 7" descr="vulcanian.jpg (2041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3492500"/>
            <a:ext cx="2881312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Vesuvian</a:t>
            </a:r>
          </a:p>
          <a:p>
            <a:r>
              <a:rPr lang="en-GB"/>
              <a:t>It has a long period of inactivity but right after it erupts with enormous power </a:t>
            </a:r>
          </a:p>
        </p:txBody>
      </p:sp>
      <p:pic>
        <p:nvPicPr>
          <p:cNvPr id="20484" name="Picture 5" descr="vesuvian.jpg (2301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3713163"/>
            <a:ext cx="2376488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Krakatoan</a:t>
            </a:r>
          </a:p>
          <a:p>
            <a:r>
              <a:rPr lang="en-GB"/>
              <a:t>Has got exceptionally violent explosion which might remove the peak of its cone </a:t>
            </a:r>
          </a:p>
        </p:txBody>
      </p:sp>
      <p:pic>
        <p:nvPicPr>
          <p:cNvPr id="21508" name="Picture 5" descr="krakato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3228975"/>
            <a:ext cx="3311525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Pelean</a:t>
            </a:r>
            <a:r>
              <a:rPr lang="en-GB"/>
              <a:t> e.g. Mayon, Philippines</a:t>
            </a:r>
          </a:p>
          <a:p>
            <a:r>
              <a:rPr lang="en-GB"/>
              <a:t>Very violent eruptionis accompanied by pyroclastic flows which contain glowing cloud </a:t>
            </a:r>
          </a:p>
        </p:txBody>
      </p:sp>
      <p:pic>
        <p:nvPicPr>
          <p:cNvPr id="22532" name="Picture 7" descr="pel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3933825"/>
            <a:ext cx="3384550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chemeClr val="tx2">
                    <a:satMod val="130000"/>
                  </a:schemeClr>
                </a:solidFill>
              </a:rPr>
              <a:t>By Nature of Eruption: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Plinian</a:t>
            </a:r>
            <a:r>
              <a:rPr lang="en-GB"/>
              <a:t> e.g. Mt St Helens</a:t>
            </a:r>
          </a:p>
          <a:p>
            <a:r>
              <a:rPr lang="en-GB"/>
              <a:t>Large amounts of lava and pyroclastic are ejected </a:t>
            </a:r>
          </a:p>
        </p:txBody>
      </p:sp>
      <p:pic>
        <p:nvPicPr>
          <p:cNvPr id="23556" name="Picture 7" descr="plini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2997200"/>
            <a:ext cx="172243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5" descr="4948-004-9AC9A8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0648"/>
            <a:ext cx="9163231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Table2"/>
          <p:cNvPicPr>
            <a:picLocks noChangeAspect="1" noChangeArrowheads="1"/>
          </p:cNvPicPr>
          <p:nvPr/>
        </p:nvPicPr>
        <p:blipFill>
          <a:blip r:embed="rId3" cstate="print"/>
          <a:srcRect l="3929" b="5394"/>
          <a:stretch>
            <a:fillRect/>
          </a:stretch>
        </p:blipFill>
        <p:spPr bwMode="auto">
          <a:xfrm>
            <a:off x="611560" y="188639"/>
            <a:ext cx="7992888" cy="6539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Extrusive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Volcanic landforms are the principal extrusive landform. </a:t>
            </a:r>
          </a:p>
          <a:p>
            <a:r>
              <a:rPr lang="en-GB" dirty="0"/>
              <a:t>Additional landforms of interest:</a:t>
            </a:r>
          </a:p>
          <a:p>
            <a:pPr lvl="1"/>
            <a:r>
              <a:rPr lang="en-GB" dirty="0"/>
              <a:t>Lava flows</a:t>
            </a:r>
          </a:p>
          <a:p>
            <a:pPr lvl="1"/>
            <a:r>
              <a:rPr lang="en-GB" dirty="0" err="1"/>
              <a:t>Solfatara</a:t>
            </a:r>
            <a:r>
              <a:rPr lang="en-GB" dirty="0"/>
              <a:t>/fumaroles</a:t>
            </a:r>
          </a:p>
          <a:p>
            <a:pPr lvl="1"/>
            <a:r>
              <a:rPr lang="en-GB" dirty="0"/>
              <a:t>Geysers</a:t>
            </a:r>
          </a:p>
          <a:p>
            <a:pPr lvl="1"/>
            <a:r>
              <a:rPr lang="en-GB" dirty="0"/>
              <a:t>Hot springs, boiling mud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Geysers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Occur when heated water rises to the surface</a:t>
            </a:r>
          </a:p>
          <a:p>
            <a:r>
              <a:rPr lang="en-GB" dirty="0"/>
              <a:t>Relatively complex process to produce the “eruptions” of steam and water</a:t>
            </a:r>
          </a:p>
          <a:p>
            <a:r>
              <a:rPr lang="en-GB" dirty="0"/>
              <a:t>Tend to occur on volcanic margins – does not need an active volcano around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Overflight of </a:t>
            </a:r>
            <a:r>
              <a:rPr lang="en-GB">
                <a:hlinkClick r:id="rId2"/>
              </a:rPr>
              <a:t>Strokkur</a:t>
            </a:r>
            <a:r>
              <a:rPr lang="en-GB"/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http://www.planetware.com/i/photo/yellowstone-old-faithful-wyyel2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571876"/>
            <a:ext cx="4334728" cy="2895598"/>
          </a:xfrm>
          <a:prstGeom prst="rect">
            <a:avLst/>
          </a:prstGeom>
          <a:noFill/>
        </p:spPr>
      </p:pic>
      <p:pic>
        <p:nvPicPr>
          <p:cNvPr id="7175" name="Picture 7" descr="http://upload.wikimedia.org/wikipedia/commons/f/fc/Strokkur_Geysir_Iceland_2005-4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5281" y="928670"/>
            <a:ext cx="4095779" cy="30718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00232" y="857232"/>
            <a:ext cx="2643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i="1" dirty="0" err="1">
                <a:latin typeface="+mj-lt"/>
              </a:rPr>
              <a:t>Strokkur</a:t>
            </a:r>
            <a:r>
              <a:rPr lang="en-GB" sz="2800" i="1" dirty="0">
                <a:latin typeface="+mj-lt"/>
              </a:rPr>
              <a:t> Geyser, </a:t>
            </a:r>
            <a:r>
              <a:rPr lang="en-GB" sz="2800" i="1" dirty="0" err="1">
                <a:latin typeface="+mj-lt"/>
              </a:rPr>
              <a:t>Geysir</a:t>
            </a:r>
            <a:r>
              <a:rPr lang="en-GB" sz="2800" i="1" dirty="0">
                <a:latin typeface="+mj-lt"/>
              </a:rPr>
              <a:t> National Park , Iceland</a:t>
            </a:r>
          </a:p>
        </p:txBody>
      </p:sp>
      <p:sp>
        <p:nvSpPr>
          <p:cNvPr id="9" name="Rectangle 8"/>
          <p:cNvSpPr/>
          <p:nvPr/>
        </p:nvSpPr>
        <p:spPr>
          <a:xfrm>
            <a:off x="4786314" y="4643446"/>
            <a:ext cx="25003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>
                <a:latin typeface="+mj-lt"/>
              </a:rPr>
              <a:t>Old Faithful, Yellowstone National Park,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2214554"/>
            <a:ext cx="235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+mj-lt"/>
              </a:rPr>
              <a:t>Geyser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Hot Springs, boiling mud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Normally occurs when water is heated by magma in proximity to the surface</a:t>
            </a:r>
          </a:p>
          <a:p>
            <a:r>
              <a:rPr lang="en-GB" dirty="0"/>
              <a:t>Does not interact to produce eruptions – just an area of warm (to boiling) water</a:t>
            </a:r>
          </a:p>
          <a:p>
            <a:r>
              <a:rPr lang="en-GB" dirty="0"/>
              <a:t>Often sulphurous and characterised by mineralised deposits</a:t>
            </a:r>
          </a:p>
          <a:p>
            <a:r>
              <a:rPr lang="en-GB" dirty="0"/>
              <a:t>Generates very colourful lakes, depositions and landscapes</a:t>
            </a:r>
          </a:p>
          <a:p>
            <a:r>
              <a:rPr lang="en-GB" dirty="0"/>
              <a:t>Iceland – hot pools</a:t>
            </a:r>
          </a:p>
          <a:p>
            <a:r>
              <a:rPr lang="en-GB" dirty="0"/>
              <a:t>Yellowstone – famous lakes</a:t>
            </a:r>
          </a:p>
          <a:p>
            <a:r>
              <a:rPr lang="en-GB" dirty="0"/>
              <a:t>New Zealand – regions of hot springs in </a:t>
            </a:r>
            <a:r>
              <a:rPr lang="en-GB" dirty="0" err="1"/>
              <a:t>Rotorua</a:t>
            </a:r>
            <a:r>
              <a:rPr lang="en-GB" dirty="0"/>
              <a:t>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untitled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9093" cy="6858000"/>
          </a:xfr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ierapolis - Pamukkale, Turke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4447" t="5921" r="3655" b="7236"/>
          <a:stretch>
            <a:fillRect/>
          </a:stretch>
        </p:blipFill>
        <p:spPr bwMode="auto">
          <a:xfrm>
            <a:off x="4357686" y="1000108"/>
            <a:ext cx="4429156" cy="31432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2" y="1000108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i="1" dirty="0" err="1">
                <a:latin typeface="+mj-lt"/>
              </a:rPr>
              <a:t>Pamukkale</a:t>
            </a:r>
            <a:r>
              <a:rPr lang="en-GB" sz="3200" i="1" dirty="0">
                <a:latin typeface="+mj-lt"/>
              </a:rPr>
              <a:t>, Turkey</a:t>
            </a:r>
          </a:p>
        </p:txBody>
      </p:sp>
      <p:pic>
        <p:nvPicPr>
          <p:cNvPr id="29700" name="Picture 4" descr="File:Natural iron hot sprin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2190741"/>
            <a:ext cx="3232552" cy="431006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71934" y="5214950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 err="1">
                <a:latin typeface="+mj-lt"/>
              </a:rPr>
              <a:t>Umi</a:t>
            </a:r>
            <a:r>
              <a:rPr lang="en-GB" sz="3200" i="1" dirty="0">
                <a:latin typeface="+mj-lt"/>
              </a:rPr>
              <a:t> </a:t>
            </a:r>
            <a:r>
              <a:rPr lang="en-GB" sz="3200" i="1" dirty="0" err="1">
                <a:latin typeface="+mj-lt"/>
              </a:rPr>
              <a:t>Jigoku</a:t>
            </a:r>
            <a:r>
              <a:rPr lang="en-GB" sz="3200" i="1" dirty="0">
                <a:latin typeface="+mj-lt"/>
              </a:rPr>
              <a:t>, Japan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2132" y="4357694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+mj-lt"/>
              </a:rPr>
              <a:t>Hot Springs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Grand_Prismatic_Spring_and_Midway_Geyser_Basin_from_abov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_mg_6919-sm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0188" cy="6858000"/>
          </a:xfr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Punch Bowl Sprin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HverarSolfatar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857232"/>
            <a:ext cx="511909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214414" y="928670"/>
            <a:ext cx="2643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600" i="1" dirty="0" err="1">
                <a:latin typeface="+mj-lt"/>
              </a:rPr>
              <a:t>Hverarönd</a:t>
            </a:r>
            <a:r>
              <a:rPr lang="en-GB" sz="3600" i="1" dirty="0">
                <a:latin typeface="+mj-lt"/>
              </a:rPr>
              <a:t>, Iceland</a:t>
            </a:r>
          </a:p>
        </p:txBody>
      </p:sp>
      <p:pic>
        <p:nvPicPr>
          <p:cNvPr id="34818" name="Picture 2" descr="http://travel.mongabay.com/colombia/600/co01-9028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t="17389" b="7611"/>
          <a:stretch>
            <a:fillRect/>
          </a:stretch>
        </p:blipFill>
        <p:spPr bwMode="auto">
          <a:xfrm>
            <a:off x="285720" y="2285992"/>
            <a:ext cx="3810000" cy="428628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143372" y="5214950"/>
            <a:ext cx="3929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i="1" dirty="0" err="1">
                <a:latin typeface="+mj-lt"/>
              </a:rPr>
              <a:t>Volcan</a:t>
            </a:r>
            <a:r>
              <a:rPr lang="en-GB" sz="3600" i="1" dirty="0">
                <a:latin typeface="+mj-lt"/>
              </a:rPr>
              <a:t> de </a:t>
            </a:r>
            <a:r>
              <a:rPr lang="en-GB" sz="3600" i="1" dirty="0" err="1">
                <a:latin typeface="+mj-lt"/>
              </a:rPr>
              <a:t>Lodo</a:t>
            </a:r>
            <a:r>
              <a:rPr lang="en-GB" sz="3600" i="1" dirty="0">
                <a:latin typeface="+mj-lt"/>
              </a:rPr>
              <a:t>, Colombia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2132" y="4357694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+mj-lt"/>
              </a:rPr>
              <a:t>Boiling Mud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1108A-BoilingMu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3202ije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714620"/>
            <a:ext cx="4952302" cy="371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500693" y="5357826"/>
            <a:ext cx="33711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i="1" dirty="0" err="1">
                <a:latin typeface="+mj-lt"/>
              </a:rPr>
              <a:t>Ijen</a:t>
            </a:r>
            <a:r>
              <a:rPr lang="en-GB" sz="3600" i="1" dirty="0">
                <a:latin typeface="+mj-lt"/>
              </a:rPr>
              <a:t>, Indonesia</a:t>
            </a:r>
          </a:p>
          <a:p>
            <a:r>
              <a:rPr lang="en-GB" sz="3600" i="1" dirty="0">
                <a:latin typeface="+mj-lt"/>
                <a:hlinkClick r:id="rId5"/>
              </a:rPr>
              <a:t>Link</a:t>
            </a:r>
            <a:r>
              <a:rPr lang="en-GB" sz="3600" i="1" dirty="0">
                <a:latin typeface="+mj-lt"/>
              </a:rPr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1857364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+mj-lt"/>
              </a:rPr>
              <a:t>Fumaroles</a:t>
            </a:r>
          </a:p>
        </p:txBody>
      </p:sp>
      <p:pic>
        <p:nvPicPr>
          <p:cNvPr id="16389" name="Picture 5" descr="http://images.cdn.fotopedia.com/flickr-522366529-image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357166"/>
            <a:ext cx="3299713" cy="49403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857488" y="428604"/>
            <a:ext cx="25003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600" i="1" dirty="0">
                <a:latin typeface="+mj-lt"/>
              </a:rPr>
              <a:t>Pozzuoli </a:t>
            </a:r>
            <a:r>
              <a:rPr lang="en-GB" sz="3600" i="1" dirty="0" err="1">
                <a:latin typeface="+mj-lt"/>
              </a:rPr>
              <a:t>Solfatara</a:t>
            </a:r>
            <a:r>
              <a:rPr lang="en-GB" sz="3600" i="1" dirty="0">
                <a:latin typeface="+mj-lt"/>
              </a:rPr>
              <a:t>, Italy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Theory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2776"/>
            <a:ext cx="8975822" cy="4968552"/>
          </a:xfrm>
        </p:spPr>
      </p:pic>
    </p:spTree>
    <p:extLst>
      <p:ext uri="{BB962C8B-B14F-4D97-AF65-F5344CB8AC3E}">
        <p14:creationId xmlns:p14="http://schemas.microsoft.com/office/powerpoint/2010/main" val="3530231428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fissure4_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321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5013176"/>
            <a:ext cx="3744416" cy="120032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Fissure volcanoes associated with constructive boundaries</a:t>
            </a:r>
          </a:p>
        </p:txBody>
      </p:sp>
    </p:spTree>
    <p:extLst>
      <p:ext uri="{BB962C8B-B14F-4D97-AF65-F5344CB8AC3E}">
        <p14:creationId xmlns:p14="http://schemas.microsoft.com/office/powerpoint/2010/main" val="430558131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JLM-NatGeo-Mount-St-Helens-1980-May-18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67544" y="4869160"/>
            <a:ext cx="3456384" cy="1569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Explosive volcanoes are associated with destructive plate boundaries</a:t>
            </a:r>
          </a:p>
        </p:txBody>
      </p:sp>
    </p:spTree>
    <p:extLst>
      <p:ext uri="{BB962C8B-B14F-4D97-AF65-F5344CB8AC3E}">
        <p14:creationId xmlns:p14="http://schemas.microsoft.com/office/powerpoint/2010/main" val="1770022755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4020_A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580112" y="764704"/>
            <a:ext cx="3024336" cy="120032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Conservative plate boundaries have no volcanoes</a:t>
            </a:r>
          </a:p>
        </p:txBody>
      </p:sp>
    </p:spTree>
    <p:extLst>
      <p:ext uri="{BB962C8B-B14F-4D97-AF65-F5344CB8AC3E}">
        <p14:creationId xmlns:p14="http://schemas.microsoft.com/office/powerpoint/2010/main" val="1348837263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himalay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7588" cy="6858000"/>
          </a:xfrm>
        </p:spPr>
      </p:pic>
      <p:sp>
        <p:nvSpPr>
          <p:cNvPr id="5" name="TextBox 4"/>
          <p:cNvSpPr txBox="1"/>
          <p:nvPr/>
        </p:nvSpPr>
        <p:spPr>
          <a:xfrm>
            <a:off x="6012160" y="4581128"/>
            <a:ext cx="2736304" cy="193899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Fold mountains (created by collision) are not associated with volcanic activity</a:t>
            </a:r>
          </a:p>
        </p:txBody>
      </p:sp>
    </p:spTree>
    <p:extLst>
      <p:ext uri="{BB962C8B-B14F-4D97-AF65-F5344CB8AC3E}">
        <p14:creationId xmlns:p14="http://schemas.microsoft.com/office/powerpoint/2010/main" val="879665859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are the hazards of volcanoes?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Hazards are representative of both the physical event and the extent to which people are threatened.</a:t>
            </a:r>
          </a:p>
          <a:p>
            <a:r>
              <a:rPr lang="en-GB" dirty="0"/>
              <a:t>Volcanoes are among the least deadly natural hazards – despite their awesome power and explosive nature</a:t>
            </a:r>
          </a:p>
        </p:txBody>
      </p:sp>
    </p:spTree>
    <p:extLst>
      <p:ext uri="{BB962C8B-B14F-4D97-AF65-F5344CB8AC3E}">
        <p14:creationId xmlns:p14="http://schemas.microsoft.com/office/powerpoint/2010/main" val="41257316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Volcanic Hazard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Primary Hazards</a:t>
            </a:r>
          </a:p>
          <a:p>
            <a:pPr lvl="1"/>
            <a:r>
              <a:rPr lang="en-GB" dirty="0"/>
              <a:t>Lava flows</a:t>
            </a:r>
          </a:p>
          <a:p>
            <a:pPr lvl="1"/>
            <a:r>
              <a:rPr lang="en-GB" dirty="0"/>
              <a:t>Pyroclastic flows</a:t>
            </a:r>
          </a:p>
          <a:p>
            <a:pPr lvl="1"/>
            <a:r>
              <a:rPr lang="en-GB" dirty="0"/>
              <a:t>Ash (tephra) fall</a:t>
            </a:r>
          </a:p>
          <a:p>
            <a:pPr lvl="1"/>
            <a:r>
              <a:rPr lang="en-GB" dirty="0"/>
              <a:t>Volcanic gases</a:t>
            </a:r>
          </a:p>
          <a:p>
            <a:r>
              <a:rPr lang="en-GB" dirty="0"/>
              <a:t>Secondary Hazards</a:t>
            </a:r>
          </a:p>
          <a:p>
            <a:pPr lvl="1"/>
            <a:r>
              <a:rPr lang="en-GB" dirty="0"/>
              <a:t>Lahars</a:t>
            </a:r>
          </a:p>
          <a:p>
            <a:pPr lvl="1"/>
            <a:r>
              <a:rPr lang="en-GB" dirty="0"/>
              <a:t>Landslides/Tsunamis</a:t>
            </a:r>
          </a:p>
          <a:p>
            <a:pPr lvl="1"/>
            <a:r>
              <a:rPr lang="en-GB" dirty="0"/>
              <a:t>Specific events (e.g. </a:t>
            </a:r>
            <a:r>
              <a:rPr lang="en-GB" dirty="0" err="1"/>
              <a:t>jokullhaups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177570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Primary: Lava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Lava flows are spectacular, but tend to pose more of a threat to property than human life</a:t>
            </a:r>
          </a:p>
          <a:p>
            <a:r>
              <a:rPr lang="en-GB" dirty="0"/>
              <a:t>Most dangerous are fissure eruptions – fluid and basaltic magma reaches speeds of 50km/h on steep slopes</a:t>
            </a:r>
          </a:p>
          <a:p>
            <a:r>
              <a:rPr lang="en-GB" dirty="0"/>
              <a:t>Andesitic (explosive) lavas flow as a plastic, and move very slowly, rarely reaching more than 8km from source</a:t>
            </a:r>
          </a:p>
          <a:p>
            <a:r>
              <a:rPr lang="en-GB" dirty="0"/>
              <a:t>Lava flows are most hazardous when large quantities are released – e.g. if a lava lake is drained</a:t>
            </a:r>
          </a:p>
          <a:p>
            <a:r>
              <a:rPr lang="en-GB" dirty="0"/>
              <a:t>Destroys everything in its’ path – Kilauea has been erupting since 1983 and created 120km of new land, but caused no deaths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lavaf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8488" cy="6858000"/>
          </a:xfrm>
        </p:spPr>
      </p:pic>
    </p:spTree>
    <p:extLst>
      <p:ext uri="{BB962C8B-B14F-4D97-AF65-F5344CB8AC3E}">
        <p14:creationId xmlns:p14="http://schemas.microsoft.com/office/powerpoint/2010/main" val="117857888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Primary: </a:t>
            </a:r>
            <a:r>
              <a:rPr lang="en-GB" dirty="0" err="1"/>
              <a:t>Pyroclastic</a:t>
            </a:r>
            <a:r>
              <a:rPr lang="en-GB" dirty="0"/>
              <a:t>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Mixture of hot rock, lava particles and ash, bouncing along in hot gases – temperatures can reach 700 </a:t>
            </a:r>
            <a:r>
              <a:rPr lang="en-GB" dirty="0" err="1"/>
              <a:t>degC</a:t>
            </a:r>
            <a:r>
              <a:rPr lang="en-GB" dirty="0"/>
              <a:t>.</a:t>
            </a:r>
          </a:p>
          <a:p>
            <a:r>
              <a:rPr lang="en-GB" dirty="0"/>
              <a:t>Commonly associated with explosive and </a:t>
            </a:r>
            <a:r>
              <a:rPr lang="en-GB" dirty="0" err="1"/>
              <a:t>subduction</a:t>
            </a:r>
            <a:r>
              <a:rPr lang="en-GB" dirty="0"/>
              <a:t> volcanoes</a:t>
            </a:r>
          </a:p>
          <a:p>
            <a:r>
              <a:rPr lang="en-GB" dirty="0"/>
              <a:t>Moves from the vent at high speeds, can extend up to 50km from source</a:t>
            </a:r>
          </a:p>
          <a:p>
            <a:r>
              <a:rPr lang="en-GB" dirty="0"/>
              <a:t>Hugs the ground and follows terrain</a:t>
            </a:r>
          </a:p>
          <a:p>
            <a:r>
              <a:rPr lang="en-GB" dirty="0"/>
              <a:t>Most dangerous ones are those directed by sideways blast – full force of eruption forms with </a:t>
            </a:r>
            <a:r>
              <a:rPr lang="en-GB" dirty="0" err="1"/>
              <a:t>pyroclastic</a:t>
            </a:r>
            <a:r>
              <a:rPr lang="en-GB" dirty="0"/>
              <a:t> blast and destroys almost everything in it’s path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pyroclastic_fl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5154987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Primary: Ash/</a:t>
            </a:r>
            <a:r>
              <a:rPr lang="en-GB" dirty="0" err="1"/>
              <a:t>Tephra</a:t>
            </a:r>
            <a:r>
              <a:rPr lang="en-GB" dirty="0"/>
              <a:t> 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Volcanic ash and </a:t>
            </a:r>
            <a:r>
              <a:rPr lang="en-GB" dirty="0" err="1"/>
              <a:t>tephra</a:t>
            </a:r>
            <a:r>
              <a:rPr lang="en-GB" dirty="0"/>
              <a:t> forms when magma is fragmented by explosions or steam</a:t>
            </a:r>
          </a:p>
          <a:p>
            <a:r>
              <a:rPr lang="en-GB" dirty="0"/>
              <a:t>Fine ash can be carried high in to the atmosphere, and spread by wind</a:t>
            </a:r>
          </a:p>
          <a:p>
            <a:r>
              <a:rPr lang="en-GB" dirty="0"/>
              <a:t>Ash then falls out (linked to rain), and are often problematic but not lethal. </a:t>
            </a:r>
          </a:p>
          <a:p>
            <a:r>
              <a:rPr lang="en-GB" dirty="0"/>
              <a:t>Can cause breathing difficulties and building collapse by accumulation</a:t>
            </a:r>
          </a:p>
          <a:p>
            <a:r>
              <a:rPr lang="en-GB" dirty="0"/>
              <a:t>Most damage is economic – loss of agricultural production etc., e.g. Pinatubo covered 80 000ha of farmland, disrupting 500 000 farmers and causing $700m damage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shfall_from_Pinatubo_2C_1991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813300"/>
            <a:ext cx="3336032" cy="2044700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0925" y="4238625"/>
            <a:ext cx="1743075" cy="2619375"/>
          </a:xfrm>
          <a:prstGeom prst="rect">
            <a:avLst/>
          </a:prstGeom>
        </p:spPr>
      </p:pic>
      <p:pic>
        <p:nvPicPr>
          <p:cNvPr id="7" name="Picture 6" descr="Mt Pinatubo Ash.JPG"/>
          <p:cNvPicPr>
            <a:picLocks noChangeAspect="1"/>
          </p:cNvPicPr>
          <p:nvPr/>
        </p:nvPicPr>
        <p:blipFill>
          <a:blip r:embed="rId4" cstate="print"/>
          <a:srcRect l="8404"/>
          <a:stretch>
            <a:fillRect/>
          </a:stretch>
        </p:blipFill>
        <p:spPr>
          <a:xfrm>
            <a:off x="0" y="0"/>
            <a:ext cx="5106988" cy="3717032"/>
          </a:xfrm>
          <a:prstGeom prst="rect">
            <a:avLst/>
          </a:prstGeom>
        </p:spPr>
      </p:pic>
      <p:pic>
        <p:nvPicPr>
          <p:cNvPr id="8" name="Picture 7" descr="Pinatubo91_ash_deposits_06-26-91_m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0"/>
            <a:ext cx="5004048" cy="3311012"/>
          </a:xfrm>
          <a:prstGeom prst="rect">
            <a:avLst/>
          </a:prstGeom>
        </p:spPr>
      </p:pic>
      <p:pic>
        <p:nvPicPr>
          <p:cNvPr id="4" name="Content Placeholder 3" descr="pinatubo-eruption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4139952" y="2420888"/>
            <a:ext cx="5004048" cy="2448272"/>
          </a:xfrm>
        </p:spPr>
      </p:pic>
      <p:pic>
        <p:nvPicPr>
          <p:cNvPr id="9" name="Picture 8" descr="pinatubo_plane_af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645024"/>
            <a:ext cx="4139952" cy="3212976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Primary: Volcanic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Active volcanoes produce gases including water vapour, carbon dioxide, sulphur dioxide, chlorine and others</a:t>
            </a:r>
          </a:p>
          <a:p>
            <a:r>
              <a:rPr lang="en-GB" dirty="0"/>
              <a:t>Rarely reach lethal levels anywhere other than the immediate vent</a:t>
            </a:r>
          </a:p>
          <a:p>
            <a:r>
              <a:rPr lang="en-GB" dirty="0"/>
              <a:t>Carbon dioxide is the most dangerous because it is heavier than air, and can therefore ‘flow’ and collect in depressions</a:t>
            </a:r>
          </a:p>
          <a:p>
            <a:r>
              <a:rPr lang="en-GB" dirty="0"/>
              <a:t>A </a:t>
            </a:r>
            <a:r>
              <a:rPr lang="en-GB" u="sng" dirty="0"/>
              <a:t>rare</a:t>
            </a:r>
            <a:r>
              <a:rPr lang="en-GB" dirty="0"/>
              <a:t> event involved 1bn tonnes of CO2 being released by Lake </a:t>
            </a:r>
            <a:r>
              <a:rPr lang="en-GB" dirty="0" err="1"/>
              <a:t>Nyos</a:t>
            </a:r>
            <a:r>
              <a:rPr lang="en-GB" dirty="0"/>
              <a:t> (Cameroon) in 1986 – it flowed downhill killing 1700 people and 3000 cattle. </a:t>
            </a:r>
          </a:p>
          <a:p>
            <a:r>
              <a:rPr lang="en-GB" dirty="0"/>
              <a:t>Normally confined to the immediate volcanic area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3360" r="24942" b="7090"/>
          <a:stretch>
            <a:fillRect/>
          </a:stretch>
        </p:blipFill>
        <p:spPr bwMode="auto">
          <a:xfrm>
            <a:off x="179512" y="188639"/>
            <a:ext cx="8640960" cy="652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degassing_lak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1" cy="6913986"/>
          </a:xfrm>
        </p:spPr>
      </p:pic>
      <p:pic>
        <p:nvPicPr>
          <p:cNvPr id="5" name="Picture 4" descr="degassing_lake_ny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4860032" cy="3627137"/>
          </a:xfrm>
          <a:prstGeom prst="rect">
            <a:avLst/>
          </a:prstGeom>
        </p:spPr>
      </p:pic>
      <p:pic>
        <p:nvPicPr>
          <p:cNvPr id="6" name="Picture 5" descr="Nyos_scen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05019"/>
            <a:ext cx="4860032" cy="3252981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Secondary: Lahars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Mudflows of volcanic material</a:t>
            </a:r>
          </a:p>
          <a:p>
            <a:r>
              <a:rPr lang="en-GB" dirty="0"/>
              <a:t>Ash and debris mixes with water, and then flows at high speed over long distance</a:t>
            </a:r>
          </a:p>
          <a:p>
            <a:r>
              <a:rPr lang="en-GB" dirty="0"/>
              <a:t>Usually associated with heavy rainfall, or the collapse of a crater lake. Sometimes associated with snow/ice melt.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30210599-059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3210" cy="6858000"/>
          </a:xfrm>
        </p:spPr>
      </p:pic>
    </p:spTree>
    <p:extLst>
      <p:ext uri="{BB962C8B-B14F-4D97-AF65-F5344CB8AC3E}">
        <p14:creationId xmlns:p14="http://schemas.microsoft.com/office/powerpoint/2010/main" val="79935091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Secondary: Landslides/Tsunami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Volcanic eruptions can cause large volumes of material to move</a:t>
            </a:r>
          </a:p>
          <a:p>
            <a:r>
              <a:rPr lang="en-GB" dirty="0"/>
              <a:t>Landslides can occur on steep slopes,  but the movement of magma, or pre-eruption earthquakes can trigger additional movement</a:t>
            </a:r>
          </a:p>
          <a:p>
            <a:r>
              <a:rPr lang="en-GB" dirty="0"/>
              <a:t>Mt St Helens – side of the volcano collapsed, driven by earthquake, which triggered exposed magma and eruption</a:t>
            </a:r>
          </a:p>
          <a:p>
            <a:r>
              <a:rPr lang="en-GB" dirty="0"/>
              <a:t>In some cases – material can interact with sea – creating potential tsunami. Typically associated with island volcanoes, or caldera-forming events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Secondary: Specific (</a:t>
            </a:r>
            <a:r>
              <a:rPr lang="en-GB" dirty="0" err="1"/>
              <a:t>Jokullhaups</a:t>
            </a:r>
            <a:r>
              <a:rPr lang="en-GB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Require very specific volcanic conditions</a:t>
            </a:r>
          </a:p>
          <a:p>
            <a:r>
              <a:rPr lang="en-GB" dirty="0"/>
              <a:t>Usually regarded as rare, but came to prominence last year in Iceland</a:t>
            </a:r>
          </a:p>
          <a:p>
            <a:r>
              <a:rPr lang="en-GB" dirty="0"/>
              <a:t>Needs a volcano under an ice-cap (previously dormant, or just v cold </a:t>
            </a:r>
            <a:r>
              <a:rPr lang="en-GB" dirty="0" err="1"/>
              <a:t>env</a:t>
            </a:r>
            <a:r>
              <a:rPr lang="en-GB" dirty="0"/>
              <a:t>)</a:t>
            </a:r>
          </a:p>
          <a:p>
            <a:r>
              <a:rPr lang="en-GB" dirty="0"/>
              <a:t>Volcanic eruption produces localised ice cap melting – this causes local flooding</a:t>
            </a:r>
          </a:p>
          <a:p>
            <a:r>
              <a:rPr lang="en-GB" dirty="0"/>
              <a:t>Occurred with </a:t>
            </a:r>
            <a:r>
              <a:rPr lang="en-GB" dirty="0" err="1"/>
              <a:t>Eyjafjallajokull</a:t>
            </a:r>
            <a:r>
              <a:rPr lang="en-GB" dirty="0"/>
              <a:t> – then mixed with ash to form the cloud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5048</Words>
  <Application>Microsoft Office PowerPoint</Application>
  <PresentationFormat>On-screen Show (4:3)</PresentationFormat>
  <Paragraphs>597</Paragraphs>
  <Slides>127</Slides>
  <Notes>5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34" baseType="lpstr">
      <vt:lpstr>Adobe Heiti Std R</vt:lpstr>
      <vt:lpstr>Arial</vt:lpstr>
      <vt:lpstr>Calibri</vt:lpstr>
      <vt:lpstr>Lucida Sans Unicode</vt:lpstr>
      <vt:lpstr>Times New Roman</vt:lpstr>
      <vt:lpstr>Verdana</vt:lpstr>
      <vt:lpstr>Office Theme</vt:lpstr>
      <vt:lpstr>PowerPoint Presentation</vt:lpstr>
      <vt:lpstr>Syllabus Content</vt:lpstr>
      <vt:lpstr>PowerPoint Presentation</vt:lpstr>
      <vt:lpstr>Unit 9.1. Hazards from Tectonic Processes</vt:lpstr>
      <vt:lpstr>Key Revision Ideas from Paper 1</vt:lpstr>
      <vt:lpstr>PowerPoint Presentation</vt:lpstr>
      <vt:lpstr>Distribution of the World’s Largest Cities</vt:lpstr>
      <vt:lpstr>STRUCTURE OF THE EARTH</vt:lpstr>
      <vt:lpstr>Review of Plate Tectonic Theory</vt:lpstr>
      <vt:lpstr>Ideas to help…</vt:lpstr>
      <vt:lpstr>Key Concepts to Explore</vt:lpstr>
      <vt:lpstr>Hazard Concepts: Variables</vt:lpstr>
      <vt:lpstr>Hazard  Management  Cycle</vt:lpstr>
      <vt:lpstr>Key Variables in Management</vt:lpstr>
      <vt:lpstr>PowerPoint Presentation</vt:lpstr>
      <vt:lpstr>Understanding earthquakes</vt:lpstr>
      <vt:lpstr>What is an earthquake?</vt:lpstr>
      <vt:lpstr>Key Terms for Earthquakes</vt:lpstr>
      <vt:lpstr>PowerPoint Presentation</vt:lpstr>
      <vt:lpstr>Seismic Waves</vt:lpstr>
      <vt:lpstr>How do we measure an earthquake?</vt:lpstr>
      <vt:lpstr>Richter Scale</vt:lpstr>
      <vt:lpstr>Modified Mercalli Scale</vt:lpstr>
      <vt:lpstr>PowerPoint Presentation</vt:lpstr>
      <vt:lpstr>Primary Hazards</vt:lpstr>
      <vt:lpstr>Secondary Hazards</vt:lpstr>
      <vt:lpstr>Liquefaction and resetting soil</vt:lpstr>
      <vt:lpstr>Managing Earthquakes: Variables</vt:lpstr>
      <vt:lpstr>Before</vt:lpstr>
      <vt:lpstr>Preparation for Earthquakes</vt:lpstr>
      <vt:lpstr>Short term response</vt:lpstr>
      <vt:lpstr>Long-term response</vt:lpstr>
      <vt:lpstr>Earthquake case study work</vt:lpstr>
      <vt:lpstr>Kobe to Sendai: Lessons Learned</vt:lpstr>
      <vt:lpstr>Resources:</vt:lpstr>
      <vt:lpstr>PowerPoint Presentation</vt:lpstr>
      <vt:lpstr>PowerPoint Presentation</vt:lpstr>
      <vt:lpstr>Key Facts</vt:lpstr>
      <vt:lpstr>The Tectonic Event</vt:lpstr>
      <vt:lpstr>The Earthquake </vt:lpstr>
      <vt:lpstr>PowerPoint Presentation</vt:lpstr>
      <vt:lpstr>PowerPoint Presentation</vt:lpstr>
      <vt:lpstr>PowerPoint Presentation</vt:lpstr>
      <vt:lpstr>The Tsunami </vt:lpstr>
      <vt:lpstr>PowerPoint Presentation</vt:lpstr>
      <vt:lpstr>PowerPoint Presentation</vt:lpstr>
      <vt:lpstr>PowerPoint Presentation</vt:lpstr>
      <vt:lpstr>PowerPoint Presentation</vt:lpstr>
      <vt:lpstr>Why Did so many People Die in the Haiti Earthquake of 12th January 2010?</vt:lpstr>
      <vt:lpstr>PowerPoint Presentation</vt:lpstr>
      <vt:lpstr>PowerPoint Presentation</vt:lpstr>
      <vt:lpstr>PowerPoint Presentation</vt:lpstr>
      <vt:lpstr>PowerPoint Presentation</vt:lpstr>
      <vt:lpstr>Location</vt:lpstr>
      <vt:lpstr>Hurricanes</vt:lpstr>
      <vt:lpstr>Housing </vt:lpstr>
      <vt:lpstr>Poverty</vt:lpstr>
      <vt:lpstr>Political Troubles</vt:lpstr>
      <vt:lpstr>What do we know?</vt:lpstr>
      <vt:lpstr>Is it earthquakes or people? </vt:lpstr>
      <vt:lpstr>Volcanic hazards</vt:lpstr>
      <vt:lpstr>Volcanoes</vt:lpstr>
      <vt:lpstr>PowerPoint Presentation</vt:lpstr>
      <vt:lpstr>Key terms and definitions</vt:lpstr>
      <vt:lpstr>Why do volcanoes erupt?</vt:lpstr>
      <vt:lpstr>Understanding volcanoes</vt:lpstr>
      <vt:lpstr>Different types of lava:</vt:lpstr>
      <vt:lpstr>Why is there a difference?</vt:lpstr>
      <vt:lpstr>Why is there a difference?</vt:lpstr>
      <vt:lpstr>Variation in lava – relative to tectonics</vt:lpstr>
      <vt:lpstr>Input - Output</vt:lpstr>
      <vt:lpstr>Extrusive Landforms – Volcano </vt:lpstr>
      <vt:lpstr>By Shape:</vt:lpstr>
      <vt:lpstr>PowerPoint Presentation</vt:lpstr>
      <vt:lpstr>By Shape:</vt:lpstr>
      <vt:lpstr>PowerPoint Presentation</vt:lpstr>
      <vt:lpstr>By Shape:</vt:lpstr>
      <vt:lpstr>PowerPoint Presentation</vt:lpstr>
      <vt:lpstr>By Shape:</vt:lpstr>
      <vt:lpstr>PowerPoint Presentation</vt:lpstr>
      <vt:lpstr>By Shape:</vt:lpstr>
      <vt:lpstr>PowerPoint Presentation</vt:lpstr>
      <vt:lpstr>By Shape:</vt:lpstr>
      <vt:lpstr>PowerPoint Presentation</vt:lpstr>
      <vt:lpstr>Summary</vt:lpstr>
      <vt:lpstr>By Nature of Eruption:</vt:lpstr>
      <vt:lpstr>By Nature of Eruption:</vt:lpstr>
      <vt:lpstr>By Nature of Eruption:</vt:lpstr>
      <vt:lpstr>By Nature of Eruption:</vt:lpstr>
      <vt:lpstr>By Nature of Eruption:</vt:lpstr>
      <vt:lpstr>By Nature of Eruption:</vt:lpstr>
      <vt:lpstr>By Nature of Eruption:</vt:lpstr>
      <vt:lpstr>By Nature of Eruption:</vt:lpstr>
      <vt:lpstr>PowerPoint Presentation</vt:lpstr>
      <vt:lpstr>PowerPoint Presentation</vt:lpstr>
      <vt:lpstr>Extrusive Landforms</vt:lpstr>
      <vt:lpstr>Geysers</vt:lpstr>
      <vt:lpstr>PowerPoint Presentation</vt:lpstr>
      <vt:lpstr>Hot Springs, boiling mud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Overview of Theory</vt:lpstr>
      <vt:lpstr>PowerPoint Presentation</vt:lpstr>
      <vt:lpstr>PowerPoint Presentation</vt:lpstr>
      <vt:lpstr>PowerPoint Presentation</vt:lpstr>
      <vt:lpstr>PowerPoint Presentation</vt:lpstr>
      <vt:lpstr>What are the hazards of volcanoes?</vt:lpstr>
      <vt:lpstr>Volcanic Hazard Types</vt:lpstr>
      <vt:lpstr>Primary: Lava Flow</vt:lpstr>
      <vt:lpstr>PowerPoint Presentation</vt:lpstr>
      <vt:lpstr>Primary: Pyroclastic Flow</vt:lpstr>
      <vt:lpstr>PowerPoint Presentation</vt:lpstr>
      <vt:lpstr>Primary: Ash/Tephra Fall</vt:lpstr>
      <vt:lpstr>PowerPoint Presentation</vt:lpstr>
      <vt:lpstr>Primary: Volcanic Gases</vt:lpstr>
      <vt:lpstr>PowerPoint Presentation</vt:lpstr>
      <vt:lpstr>PowerPoint Presentation</vt:lpstr>
      <vt:lpstr>Secondary: Lahars</vt:lpstr>
      <vt:lpstr>PowerPoint Presentation</vt:lpstr>
      <vt:lpstr>Secondary: Landslides/Tsunami</vt:lpstr>
      <vt:lpstr>Secondary: Specific (Jokullhaups)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Forced Migration &amp; Refugees</dc:title>
  <dc:creator>David</dc:creator>
  <cp:lastModifiedBy>David Preece</cp:lastModifiedBy>
  <cp:revision>41</cp:revision>
  <dcterms:created xsi:type="dcterms:W3CDTF">2010-11-09T21:03:48Z</dcterms:created>
  <dcterms:modified xsi:type="dcterms:W3CDTF">2020-02-05T09:48:32Z</dcterms:modified>
</cp:coreProperties>
</file>