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47"/>
  </p:notesMasterIdLst>
  <p:sldIdLst>
    <p:sldId id="388" r:id="rId2"/>
    <p:sldId id="275" r:id="rId3"/>
    <p:sldId id="260" r:id="rId4"/>
    <p:sldId id="276" r:id="rId5"/>
    <p:sldId id="272" r:id="rId6"/>
    <p:sldId id="263" r:id="rId7"/>
    <p:sldId id="389" r:id="rId8"/>
    <p:sldId id="395" r:id="rId9"/>
    <p:sldId id="256" r:id="rId10"/>
    <p:sldId id="265" r:id="rId11"/>
    <p:sldId id="261" r:id="rId12"/>
    <p:sldId id="262" r:id="rId13"/>
    <p:sldId id="264" r:id="rId14"/>
    <p:sldId id="281" r:id="rId15"/>
    <p:sldId id="396" r:id="rId16"/>
    <p:sldId id="266" r:id="rId17"/>
    <p:sldId id="267" r:id="rId18"/>
    <p:sldId id="268" r:id="rId19"/>
    <p:sldId id="269" r:id="rId20"/>
    <p:sldId id="271" r:id="rId21"/>
    <p:sldId id="397" r:id="rId22"/>
    <p:sldId id="398" r:id="rId23"/>
    <p:sldId id="274" r:id="rId24"/>
    <p:sldId id="399" r:id="rId25"/>
    <p:sldId id="277" r:id="rId26"/>
    <p:sldId id="278" r:id="rId27"/>
    <p:sldId id="282" r:id="rId28"/>
    <p:sldId id="279" r:id="rId29"/>
    <p:sldId id="401" r:id="rId30"/>
    <p:sldId id="393" r:id="rId31"/>
    <p:sldId id="391" r:id="rId32"/>
    <p:sldId id="270" r:id="rId33"/>
    <p:sldId id="392" r:id="rId34"/>
    <p:sldId id="394" r:id="rId35"/>
    <p:sldId id="403" r:id="rId36"/>
    <p:sldId id="290" r:id="rId37"/>
    <p:sldId id="293" r:id="rId38"/>
    <p:sldId id="294" r:id="rId39"/>
    <p:sldId id="295" r:id="rId40"/>
    <p:sldId id="296" r:id="rId41"/>
    <p:sldId id="297" r:id="rId42"/>
    <p:sldId id="402" r:id="rId43"/>
    <p:sldId id="417" r:id="rId44"/>
    <p:sldId id="418" r:id="rId45"/>
    <p:sldId id="273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4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BE490-BFC1-4AB5-9A6F-F2ADB32A091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6CC39-3537-4C89-B25F-D9EE05F5C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0F9DB7-2A97-43F2-8500-F26D468B147A}" type="slidenum">
              <a:rPr lang="en-US"/>
              <a:pPr/>
              <a:t>31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5689F7-398F-4174-9B45-32823227AF93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96777A-546B-4DFB-85B7-A4FCD2B01CE4}" type="slidenum">
              <a:rPr lang="en-US"/>
              <a:pPr/>
              <a:t>37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solidFill>
                  <a:schemeClr val="accent2"/>
                </a:solidFill>
              </a:rPr>
              <a:t>Coastal outlines are simply determined by sea level</a:t>
            </a:r>
          </a:p>
          <a:p>
            <a:pPr eaLnBrk="1" hangingPunct="1"/>
            <a:endParaRPr lang="en-US">
              <a:solidFill>
                <a:schemeClr val="accent2"/>
              </a:solidFill>
            </a:endParaRPr>
          </a:p>
          <a:p>
            <a:pPr eaLnBrk="1" hangingPunct="1"/>
            <a:r>
              <a:rPr lang="en-US">
                <a:solidFill>
                  <a:srgbClr val="003300"/>
                </a:solidFill>
              </a:rPr>
              <a:t>Edge of continental shelf marks edge of continental crust </a:t>
            </a:r>
          </a:p>
          <a:p>
            <a:pPr eaLnBrk="1" hangingPunct="1"/>
            <a:endParaRPr lang="en-US">
              <a:solidFill>
                <a:srgbClr val="003300"/>
              </a:solidFill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79B192-39DA-4D35-8537-9DADC64D38B4}" type="slidenum">
              <a:rPr lang="en-US"/>
              <a:pPr/>
              <a:t>38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300" dirty="0">
                <a:solidFill>
                  <a:srgbClr val="800080"/>
                </a:solidFill>
              </a:rPr>
              <a:t>Ancient shield areas and fold mountain ranges of Africa and South America match (left)</a:t>
            </a:r>
          </a:p>
          <a:p>
            <a:pPr eaLnBrk="1" hangingPunct="1"/>
            <a:endParaRPr lang="en-US" sz="1300" dirty="0">
              <a:solidFill>
                <a:srgbClr val="003300"/>
              </a:solidFill>
            </a:endParaRPr>
          </a:p>
          <a:p>
            <a:pPr eaLnBrk="1" hangingPunct="1"/>
            <a:r>
              <a:rPr lang="en-US" sz="1300" dirty="0">
                <a:solidFill>
                  <a:srgbClr val="003300"/>
                </a:solidFill>
              </a:rPr>
              <a:t>In Northern continents (</a:t>
            </a:r>
            <a:r>
              <a:rPr lang="en-US" sz="1300" dirty="0" err="1">
                <a:solidFill>
                  <a:srgbClr val="003300"/>
                </a:solidFill>
              </a:rPr>
              <a:t>Laurasia</a:t>
            </a:r>
            <a:r>
              <a:rPr lang="en-US" sz="1300" dirty="0">
                <a:solidFill>
                  <a:srgbClr val="003300"/>
                </a:solidFill>
              </a:rPr>
              <a:t>) there are remnants of a mountain chain which extends from Greenland and Scandinavia through northern Britain (Scottish Highlands) into eastern North Canada and USA (Appalachians) and north Africa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AF02D5-C2E6-4683-9C2A-A6281AF0713C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FB88B9-DF97-4D49-8358-B2803FC17CFF}" type="slidenum">
              <a:rPr lang="en-US"/>
              <a:pPr/>
              <a:t>40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solidFill>
                  <a:srgbClr val="003300"/>
                </a:solidFill>
              </a:rPr>
              <a:t>Mesosaurus is a freshwater reptile which could not cross oceans</a:t>
            </a:r>
          </a:p>
          <a:p>
            <a:pPr eaLnBrk="1" hangingPunct="1"/>
            <a:r>
              <a:rPr lang="en-US">
                <a:solidFill>
                  <a:schemeClr val="accent2"/>
                </a:solidFill>
              </a:rPr>
              <a:t>Fossils only found in Africa and South America – continents must have been joined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37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86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85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907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94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29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31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073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830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605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767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279E71-1739-4431-B213-05D37B44A8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9981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DE9F29-6618-4783-8479-F81B27F13E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8071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5908C-9CD0-47E2-B6CC-3F1B3E1E97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3439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C4AB4C-9A22-408E-A911-B7A5D5B4C6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938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917A8-FE11-42CE-B141-8EF704AA9083}" type="datetimeFigureOut">
              <a:rPr lang="en-GB" smtClean="0"/>
              <a:pPr/>
              <a:t>23/04/2021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0762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.vimeo.com/video/187398426" TargetMode="External"/><Relationship Id="rId2" Type="http://schemas.openxmlformats.org/officeDocument/2006/relationships/hyperlink" Target="https://www.bbc.co.uk/programmes/p00fztvj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eolsoc.org.uk/Plate-Tectonics/" TargetMode="External"/><Relationship Id="rId5" Type="http://schemas.openxmlformats.org/officeDocument/2006/relationships/hyperlink" Target="https://www.dailymotion.com/video/x5af4kg" TargetMode="External"/><Relationship Id="rId4" Type="http://schemas.openxmlformats.org/officeDocument/2006/relationships/hyperlink" Target="https://www.bbc.co.uk/programmes/p00fztwb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089" y="0"/>
            <a:ext cx="5033912" cy="335699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928552" y="2238996"/>
            <a:ext cx="5286895" cy="3524596"/>
          </a:xfrm>
        </p:spPr>
      </p:pic>
      <p:pic>
        <p:nvPicPr>
          <p:cNvPr id="5" name="Picture 4" descr="Akun_island_columnar_basalt_cave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"/>
            <a:ext cx="4816093" cy="342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99" y="3356992"/>
            <a:ext cx="4695027" cy="3521270"/>
          </a:xfrm>
          <a:prstGeom prst="rect">
            <a:avLst/>
          </a:prstGeom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172735" y="2887505"/>
            <a:ext cx="5133136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solidFill>
                  <a:sysClr val="windowText" lastClr="000000"/>
                </a:solidFill>
                <a:latin typeface="Lucida Sans Unicode" panose="020B0602030504020204" pitchFamily="34" charset="0"/>
              </a:rPr>
              <a:t>Core Physical Unit 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solidFill>
                  <a:sysClr val="windowText" lastClr="000000"/>
                </a:solidFill>
                <a:latin typeface="Lucida Sans Unicode" panose="020B0602030504020204" pitchFamily="34" charset="0"/>
              </a:rPr>
              <a:t>Rocks &amp; Weathering</a:t>
            </a:r>
          </a:p>
        </p:txBody>
      </p:sp>
    </p:spTree>
    <p:extLst>
      <p:ext uri="{BB962C8B-B14F-4D97-AF65-F5344CB8AC3E}">
        <p14:creationId xmlns:p14="http://schemas.microsoft.com/office/powerpoint/2010/main" val="519153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0BE3D-CDA0-424F-B799-79744A789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Syllabus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F5FCA-DABF-4534-AE15-2CC9BA42F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3.1. Plate tectonics</a:t>
            </a:r>
          </a:p>
          <a:p>
            <a:pPr marL="0" indent="0">
              <a:buNone/>
            </a:pPr>
            <a:r>
              <a:rPr lang="en-GB" dirty="0"/>
              <a:t>3.2. Weathering</a:t>
            </a:r>
          </a:p>
          <a:p>
            <a:pPr marL="0" indent="0">
              <a:buNone/>
            </a:pPr>
            <a:r>
              <a:rPr lang="en-GB" dirty="0"/>
              <a:t>3.3. Slope processes</a:t>
            </a:r>
          </a:p>
          <a:p>
            <a:pPr marL="0" indent="0">
              <a:buNone/>
            </a:pPr>
            <a:r>
              <a:rPr lang="en-GB" dirty="0"/>
              <a:t>3.4. The human impact</a:t>
            </a:r>
          </a:p>
        </p:txBody>
      </p:sp>
    </p:spTree>
    <p:extLst>
      <p:ext uri="{BB962C8B-B14F-4D97-AF65-F5344CB8AC3E}">
        <p14:creationId xmlns:p14="http://schemas.microsoft.com/office/powerpoint/2010/main" val="355902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3" y="0"/>
            <a:ext cx="898071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1EB7F6-9B28-4C12-A3A1-D71E3BA353CD}"/>
              </a:ext>
            </a:extLst>
          </p:cNvPr>
          <p:cNvSpPr txBox="1"/>
          <p:nvPr/>
        </p:nvSpPr>
        <p:spPr>
          <a:xfrm>
            <a:off x="3087138" y="5805264"/>
            <a:ext cx="296972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/>
              <a:t>3.1. Plate Tectonics</a:t>
            </a:r>
          </a:p>
        </p:txBody>
      </p:sp>
    </p:spTree>
    <p:extLst>
      <p:ext uri="{BB962C8B-B14F-4D97-AF65-F5344CB8AC3E}">
        <p14:creationId xmlns:p14="http://schemas.microsoft.com/office/powerpoint/2010/main" val="3631122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EDEAD-72E6-4261-8714-16565436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Unit 3.1. Plate Tectonics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0C36B-BEDF-4A0B-A7DB-C0BD92F47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Nature of tectonic plates and their global patterns.</a:t>
            </a:r>
          </a:p>
          <a:p>
            <a:r>
              <a:rPr lang="en-GB" dirty="0"/>
              <a:t>Types of plate boundaries: divergent (constructive), conservative and convergent (destructive).</a:t>
            </a:r>
          </a:p>
          <a:p>
            <a:r>
              <a:rPr lang="en-US" dirty="0"/>
              <a:t>Processes and associated landforms: sea floor spreading, subduction, fold mountain building, ocean ridges, ocean trenches, and volcanic island arcs.</a:t>
            </a:r>
          </a:p>
        </p:txBody>
      </p:sp>
    </p:spTree>
    <p:extLst>
      <p:ext uri="{BB962C8B-B14F-4D97-AF65-F5344CB8AC3E}">
        <p14:creationId xmlns:p14="http://schemas.microsoft.com/office/powerpoint/2010/main" val="97391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16024"/>
            <a:ext cx="917310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6E6C40-C72B-4AFA-92C6-199C57DBF7B1}"/>
              </a:ext>
            </a:extLst>
          </p:cNvPr>
          <p:cNvSpPr txBox="1"/>
          <p:nvPr/>
        </p:nvSpPr>
        <p:spPr>
          <a:xfrm>
            <a:off x="5436096" y="5751430"/>
            <a:ext cx="316561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Annotate &amp; describe patterns</a:t>
            </a:r>
          </a:p>
          <a:p>
            <a:r>
              <a:rPr lang="en-GB" dirty="0">
                <a:solidFill>
                  <a:schemeClr val="bg1"/>
                </a:solidFill>
              </a:rPr>
              <a:t>Where are most hazards? Why?</a:t>
            </a:r>
          </a:p>
        </p:txBody>
      </p:sp>
    </p:spTree>
    <p:extLst>
      <p:ext uri="{BB962C8B-B14F-4D97-AF65-F5344CB8AC3E}">
        <p14:creationId xmlns:p14="http://schemas.microsoft.com/office/powerpoint/2010/main" val="738103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/>
              <a:t>Distribution of the World’s Largest Cities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67734"/>
            <a:ext cx="7886700" cy="4267119"/>
          </a:xfrm>
        </p:spPr>
      </p:pic>
    </p:spTree>
    <p:extLst>
      <p:ext uri="{BB962C8B-B14F-4D97-AF65-F5344CB8AC3E}">
        <p14:creationId xmlns:p14="http://schemas.microsoft.com/office/powerpoint/2010/main" val="531149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6616" y="0"/>
            <a:ext cx="818271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716D63F-C6CE-4480-8833-623092427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4026" y="2043663"/>
            <a:ext cx="4578895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the structure of the earth?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3A6985-B1B8-47AD-A9CB-8A444B104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4026" y="4074718"/>
            <a:ext cx="4578895" cy="68207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838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60"/>
            <a:ext cx="9144000" cy="69338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63E5D6-9901-46F3-A2C3-0E98AC9248BC}"/>
              </a:ext>
            </a:extLst>
          </p:cNvPr>
          <p:cNvSpPr txBox="1"/>
          <p:nvPr/>
        </p:nvSpPr>
        <p:spPr>
          <a:xfrm>
            <a:off x="107504" y="6396335"/>
            <a:ext cx="5185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How do we know the Earth’s Structure? </a:t>
            </a:r>
          </a:p>
        </p:txBody>
      </p:sp>
    </p:spTree>
    <p:extLst>
      <p:ext uri="{BB962C8B-B14F-4D97-AF65-F5344CB8AC3E}">
        <p14:creationId xmlns:p14="http://schemas.microsoft.com/office/powerpoint/2010/main" val="392867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53477"/>
            <a:ext cx="7772400" cy="595765"/>
          </a:xfrm>
        </p:spPr>
        <p:txBody>
          <a:bodyPr>
            <a:normAutofit/>
          </a:bodyPr>
          <a:lstStyle/>
          <a:p>
            <a:r>
              <a:rPr lang="en-GB" sz="3200" b="1" dirty="0"/>
              <a:t>STRUCTURE OF THE EARTH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5816" y="665138"/>
            <a:ext cx="2642767" cy="593221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Key :</a:t>
            </a: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Continental crust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Oceanic crust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upper mantle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lower mantle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outer core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inner core </a:t>
            </a:r>
          </a:p>
          <a:p>
            <a:pPr marL="514350" indent="-514350" algn="l">
              <a:buAutoNum type="arabicPeriod"/>
            </a:pPr>
            <a:endParaRPr lang="en-GB" dirty="0">
              <a:solidFill>
                <a:schemeClr val="tx1"/>
              </a:solidFill>
            </a:endParaRPr>
          </a:p>
          <a:p>
            <a:pPr marL="514350" indent="-514350" algn="l">
              <a:buAutoNum type="alphaUcPeriod"/>
            </a:pPr>
            <a:r>
              <a:rPr lang="en-GB" dirty="0" err="1">
                <a:solidFill>
                  <a:schemeClr val="tx1"/>
                </a:solidFill>
              </a:rPr>
              <a:t>Mohorovičić</a:t>
            </a:r>
            <a:r>
              <a:rPr lang="en-GB" dirty="0">
                <a:solidFill>
                  <a:schemeClr val="tx1"/>
                </a:solidFill>
              </a:rPr>
              <a:t> discontinuity</a:t>
            </a:r>
          </a:p>
          <a:p>
            <a:pPr marL="514350" indent="-514350" algn="l">
              <a:buAutoNum type="alphaUcPeriod"/>
            </a:pPr>
            <a:r>
              <a:rPr lang="en-GB" dirty="0">
                <a:solidFill>
                  <a:schemeClr val="tx1"/>
                </a:solidFill>
              </a:rPr>
              <a:t>Core–mantle boundary (Gutenberg discontinuity) </a:t>
            </a:r>
          </a:p>
          <a:p>
            <a:pPr marL="514350" indent="-514350" algn="l">
              <a:buAutoNum type="alphaUcPeriod"/>
            </a:pPr>
            <a:r>
              <a:rPr lang="en-GB" dirty="0">
                <a:solidFill>
                  <a:schemeClr val="tx1"/>
                </a:solidFill>
              </a:rPr>
              <a:t>The outer-core–inner-core liquid–solid transition once called the Lehmann discontinuity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692696"/>
            <a:ext cx="6278312" cy="616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51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could we find out the content of the Earth?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Aim: To create a diagram showing the detail of the Earth’s layers, which also explains how we know this. </a:t>
            </a:r>
          </a:p>
          <a:p>
            <a:endParaRPr lang="en-GB" dirty="0"/>
          </a:p>
          <a:p>
            <a:r>
              <a:rPr lang="en-GB" dirty="0"/>
              <a:t>Start by what we see…</a:t>
            </a:r>
          </a:p>
          <a:p>
            <a:endParaRPr lang="en-GB" dirty="0"/>
          </a:p>
          <a:p>
            <a:r>
              <a:rPr lang="en-GB" dirty="0"/>
              <a:t>Or can get to: deep mines.</a:t>
            </a:r>
          </a:p>
          <a:p>
            <a:endParaRPr lang="en-GB" dirty="0"/>
          </a:p>
          <a:p>
            <a:r>
              <a:rPr lang="en-GB" dirty="0"/>
              <a:t>What can they tell us?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826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3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food, glass&#10;&#10;Description automatically generated">
            <a:extLst>
              <a:ext uri="{FF2B5EF4-FFF2-40B4-BE49-F238E27FC236}">
                <a16:creationId xmlns:a16="http://schemas.microsoft.com/office/drawing/2014/main" id="{72362A1F-15BB-48CD-B281-C55D6D3A2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220724"/>
            <a:ext cx="8178799" cy="441655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9222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Could earthquakes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Transmission of waves</a:t>
            </a:r>
          </a:p>
          <a:p>
            <a:endParaRPr lang="en-GB" dirty="0"/>
          </a:p>
          <a:p>
            <a:r>
              <a:rPr lang="en-GB" dirty="0"/>
              <a:t>P wave (demo)</a:t>
            </a:r>
          </a:p>
          <a:p>
            <a:endParaRPr lang="en-GB" dirty="0"/>
          </a:p>
          <a:p>
            <a:r>
              <a:rPr lang="en-GB" dirty="0"/>
              <a:t>S wave (demo)</a:t>
            </a:r>
          </a:p>
          <a:p>
            <a:endParaRPr lang="en-GB" dirty="0"/>
          </a:p>
          <a:p>
            <a:r>
              <a:rPr lang="en-GB" dirty="0"/>
              <a:t>Implications?</a:t>
            </a:r>
          </a:p>
        </p:txBody>
      </p:sp>
    </p:spTree>
    <p:extLst>
      <p:ext uri="{BB962C8B-B14F-4D97-AF65-F5344CB8AC3E}">
        <p14:creationId xmlns:p14="http://schemas.microsoft.com/office/powerpoint/2010/main" val="2723140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84" y="44624"/>
            <a:ext cx="5596580" cy="6636262"/>
          </a:xfrm>
        </p:spPr>
      </p:pic>
    </p:spTree>
    <p:extLst>
      <p:ext uri="{BB962C8B-B14F-4D97-AF65-F5344CB8AC3E}">
        <p14:creationId xmlns:p14="http://schemas.microsoft.com/office/powerpoint/2010/main" val="560718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plate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870" y="620688"/>
            <a:ext cx="5998314" cy="54726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372200" y="692696"/>
            <a:ext cx="24482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Charles Oldham realised that earthquake (sound) waves could travel through Earth.</a:t>
            </a:r>
          </a:p>
          <a:p>
            <a:endParaRPr lang="en-GB" dirty="0"/>
          </a:p>
          <a:p>
            <a:r>
              <a:rPr lang="en-GB" dirty="0"/>
              <a:t>Different waves had different properties.</a:t>
            </a:r>
          </a:p>
          <a:p>
            <a:endParaRPr lang="en-GB" dirty="0"/>
          </a:p>
          <a:p>
            <a:r>
              <a:rPr lang="en-GB" dirty="0"/>
              <a:t>“Shadow” of P wave showed the core existed</a:t>
            </a:r>
          </a:p>
          <a:p>
            <a:endParaRPr lang="en-GB" dirty="0"/>
          </a:p>
          <a:p>
            <a:r>
              <a:rPr lang="en-GB" dirty="0"/>
              <a:t>No S waves showed that it was liquid.</a:t>
            </a:r>
          </a:p>
        </p:txBody>
      </p:sp>
    </p:spTree>
    <p:extLst>
      <p:ext uri="{BB962C8B-B14F-4D97-AF65-F5344CB8AC3E}">
        <p14:creationId xmlns:p14="http://schemas.microsoft.com/office/powerpoint/2010/main" val="1102751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this tell 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Solid and liquid – but not what it’s made of.</a:t>
            </a:r>
          </a:p>
          <a:p>
            <a:endParaRPr lang="en-GB" dirty="0"/>
          </a:p>
          <a:p>
            <a:r>
              <a:rPr lang="en-GB" dirty="0"/>
              <a:t>Solution… volcanoes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6552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17720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Peridotite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Dense, coarse-grained igneous rock, contains less than 45% silica. </a:t>
            </a:r>
          </a:p>
          <a:p>
            <a:r>
              <a:rPr lang="en-GB" dirty="0"/>
              <a:t>Found in certain basalts and diamond pipes; sometimes brought up by volcanoes </a:t>
            </a:r>
          </a:p>
          <a:p>
            <a:r>
              <a:rPr lang="en-GB" dirty="0"/>
              <a:t>Brought up from depths from about 30 km or so to depths at least as great as about 200 km</a:t>
            </a:r>
          </a:p>
          <a:p>
            <a:r>
              <a:rPr lang="en-GB" dirty="0" err="1"/>
              <a:t>Peridotite</a:t>
            </a:r>
            <a:r>
              <a:rPr lang="en-GB" dirty="0"/>
              <a:t> is the dominant rock of the upper part of the Earth's mantle.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972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836304" cy="6453336"/>
          </a:xfrm>
        </p:spPr>
      </p:pic>
    </p:spTree>
    <p:extLst>
      <p:ext uri="{BB962C8B-B14F-4D97-AF65-F5344CB8AC3E}">
        <p14:creationId xmlns:p14="http://schemas.microsoft.com/office/powerpoint/2010/main" val="902018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food, colorful, green, holding&#10;&#10;Description automatically generated">
            <a:extLst>
              <a:ext uri="{FF2B5EF4-FFF2-40B4-BE49-F238E27FC236}">
                <a16:creationId xmlns:a16="http://schemas.microsoft.com/office/drawing/2014/main" id="{FFCB3D33-69A8-4F23-90FE-171894514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445640"/>
            <a:ext cx="8178799" cy="396671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9903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92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82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Evidence of the Stars…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Meteorites can be analysed – and contain very different material to that which is found in surface rocks.</a:t>
            </a:r>
          </a:p>
          <a:p>
            <a:r>
              <a:rPr lang="en-GB" dirty="0"/>
              <a:t>Lots of iron.</a:t>
            </a:r>
          </a:p>
          <a:p>
            <a:r>
              <a:rPr lang="en-GB" dirty="0"/>
              <a:t>If surface was covered, it’d be 300km thick.</a:t>
            </a:r>
          </a:p>
          <a:p>
            <a:endParaRPr lang="en-GB" dirty="0"/>
          </a:p>
          <a:p>
            <a:r>
              <a:rPr lang="en-GB" dirty="0"/>
              <a:t>Could it be an iron core?</a:t>
            </a:r>
          </a:p>
        </p:txBody>
      </p:sp>
    </p:spTree>
    <p:extLst>
      <p:ext uri="{BB962C8B-B14F-4D97-AF65-F5344CB8AC3E}">
        <p14:creationId xmlns:p14="http://schemas.microsoft.com/office/powerpoint/2010/main" val="811347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0CB3C-D3D7-4AB8-BA69-2B51E48F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icture containing food, colorful&#10;&#10;Description automatically generated">
            <a:extLst>
              <a:ext uri="{FF2B5EF4-FFF2-40B4-BE49-F238E27FC236}">
                <a16:creationId xmlns:a16="http://schemas.microsoft.com/office/drawing/2014/main" id="{089A0753-23FC-43EE-A367-F149B5850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8" y="1825625"/>
            <a:ext cx="7058943" cy="4351338"/>
          </a:xfrm>
        </p:spPr>
      </p:pic>
    </p:spTree>
    <p:extLst>
      <p:ext uri="{BB962C8B-B14F-4D97-AF65-F5344CB8AC3E}">
        <p14:creationId xmlns:p14="http://schemas.microsoft.com/office/powerpoint/2010/main" val="517819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1"/>
            <a:ext cx="9144000" cy="6876313"/>
          </a:xfrm>
        </p:spPr>
      </p:pic>
    </p:spTree>
    <p:extLst>
      <p:ext uri="{BB962C8B-B14F-4D97-AF65-F5344CB8AC3E}">
        <p14:creationId xmlns:p14="http://schemas.microsoft.com/office/powerpoint/2010/main" val="1045527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4" b="2422"/>
          <a:stretch/>
        </p:blipFill>
        <p:spPr>
          <a:xfrm>
            <a:off x="0" y="0"/>
            <a:ext cx="9144000" cy="6777540"/>
          </a:xfrm>
        </p:spPr>
      </p:pic>
    </p:spTree>
    <p:extLst>
      <p:ext uri="{BB962C8B-B14F-4D97-AF65-F5344CB8AC3E}">
        <p14:creationId xmlns:p14="http://schemas.microsoft.com/office/powerpoint/2010/main" val="3822399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8568952" cy="6876725"/>
          </a:xfrm>
        </p:spPr>
      </p:pic>
    </p:spTree>
    <p:extLst>
      <p:ext uri="{BB962C8B-B14F-4D97-AF65-F5344CB8AC3E}">
        <p14:creationId xmlns:p14="http://schemas.microsoft.com/office/powerpoint/2010/main" val="2869091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have we learned?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Structure of the Earth:</a:t>
            </a:r>
          </a:p>
          <a:p>
            <a:pPr lvl="1"/>
            <a:r>
              <a:rPr lang="en-GB" dirty="0"/>
              <a:t>Thin </a:t>
            </a:r>
            <a:r>
              <a:rPr lang="en-GB" u="sng" dirty="0"/>
              <a:t>crust</a:t>
            </a:r>
            <a:r>
              <a:rPr lang="en-GB" dirty="0"/>
              <a:t> which is surface rock</a:t>
            </a:r>
          </a:p>
          <a:p>
            <a:pPr lvl="1"/>
            <a:r>
              <a:rPr lang="en-GB" dirty="0"/>
              <a:t>Solid </a:t>
            </a:r>
            <a:r>
              <a:rPr lang="en-GB" u="sng" dirty="0"/>
              <a:t>mantle</a:t>
            </a:r>
            <a:r>
              <a:rPr lang="en-GB" dirty="0"/>
              <a:t> made of </a:t>
            </a:r>
            <a:r>
              <a:rPr lang="en-GB" dirty="0" err="1"/>
              <a:t>peridotite</a:t>
            </a:r>
            <a:r>
              <a:rPr lang="en-GB" dirty="0"/>
              <a:t> (green rock)</a:t>
            </a:r>
          </a:p>
          <a:p>
            <a:pPr lvl="1"/>
            <a:r>
              <a:rPr lang="en-GB" dirty="0"/>
              <a:t>Liquid </a:t>
            </a:r>
            <a:r>
              <a:rPr lang="en-GB" u="sng" dirty="0"/>
              <a:t>outer core</a:t>
            </a:r>
            <a:r>
              <a:rPr lang="en-GB" dirty="0"/>
              <a:t> made of iron and</a:t>
            </a:r>
          </a:p>
          <a:p>
            <a:pPr lvl="1"/>
            <a:r>
              <a:rPr lang="en-GB" dirty="0"/>
              <a:t>Solid </a:t>
            </a:r>
            <a:r>
              <a:rPr lang="en-GB" u="sng" dirty="0"/>
              <a:t>inner core</a:t>
            </a:r>
            <a:r>
              <a:rPr lang="en-GB" dirty="0"/>
              <a:t> made of iron</a:t>
            </a:r>
          </a:p>
          <a:p>
            <a:r>
              <a:rPr lang="en-GB" dirty="0"/>
              <a:t>Evidence from:</a:t>
            </a:r>
          </a:p>
          <a:p>
            <a:pPr lvl="1"/>
            <a:r>
              <a:rPr lang="en-GB" dirty="0"/>
              <a:t>Earthquakes</a:t>
            </a:r>
          </a:p>
          <a:p>
            <a:pPr lvl="1"/>
            <a:r>
              <a:rPr lang="en-GB" dirty="0"/>
              <a:t>Volcanoes</a:t>
            </a:r>
          </a:p>
          <a:p>
            <a:pPr lvl="1"/>
            <a:r>
              <a:rPr lang="en-GB" dirty="0"/>
              <a:t>Asteroids and meteorites</a:t>
            </a:r>
          </a:p>
          <a:p>
            <a:pPr lvl="1"/>
            <a:r>
              <a:rPr lang="en-GB" dirty="0"/>
              <a:t>Magnets</a:t>
            </a:r>
          </a:p>
        </p:txBody>
      </p:sp>
    </p:spTree>
    <p:extLst>
      <p:ext uri="{BB962C8B-B14F-4D97-AF65-F5344CB8AC3E}">
        <p14:creationId xmlns:p14="http://schemas.microsoft.com/office/powerpoint/2010/main" val="2763444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53477"/>
            <a:ext cx="7772400" cy="595765"/>
          </a:xfrm>
        </p:spPr>
        <p:txBody>
          <a:bodyPr>
            <a:normAutofit/>
          </a:bodyPr>
          <a:lstStyle/>
          <a:p>
            <a:r>
              <a:rPr lang="en-GB" sz="3200" b="1" dirty="0"/>
              <a:t>STRUCTURE OF THE EARTH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5816" y="665138"/>
            <a:ext cx="2642767" cy="593221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Key :</a:t>
            </a: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Continental crust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Oceanic crust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upper mantle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lower mantle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outer core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inner core </a:t>
            </a:r>
          </a:p>
          <a:p>
            <a:pPr marL="514350" indent="-514350" algn="l">
              <a:buAutoNum type="arabicPeriod"/>
            </a:pPr>
            <a:endParaRPr lang="en-GB" dirty="0">
              <a:solidFill>
                <a:schemeClr val="tx1"/>
              </a:solidFill>
            </a:endParaRPr>
          </a:p>
          <a:p>
            <a:pPr marL="514350" indent="-514350" algn="l">
              <a:buAutoNum type="alphaUcPeriod"/>
            </a:pPr>
            <a:r>
              <a:rPr lang="en-GB" dirty="0" err="1">
                <a:solidFill>
                  <a:schemeClr val="tx1"/>
                </a:solidFill>
              </a:rPr>
              <a:t>Mohorovičić</a:t>
            </a:r>
            <a:r>
              <a:rPr lang="en-GB" dirty="0">
                <a:solidFill>
                  <a:schemeClr val="tx1"/>
                </a:solidFill>
              </a:rPr>
              <a:t> discontinuity</a:t>
            </a:r>
          </a:p>
          <a:p>
            <a:pPr marL="514350" indent="-514350" algn="l">
              <a:buAutoNum type="alphaUcPeriod"/>
            </a:pPr>
            <a:r>
              <a:rPr lang="en-GB" dirty="0">
                <a:solidFill>
                  <a:schemeClr val="tx1"/>
                </a:solidFill>
              </a:rPr>
              <a:t>Core–mantle boundary (Gutenberg discontinuity) </a:t>
            </a:r>
          </a:p>
          <a:p>
            <a:pPr marL="514350" indent="-514350" algn="l">
              <a:buAutoNum type="alphaUcPeriod"/>
            </a:pPr>
            <a:r>
              <a:rPr lang="en-GB" dirty="0">
                <a:solidFill>
                  <a:schemeClr val="tx1"/>
                </a:solidFill>
              </a:rPr>
              <a:t>The outer-core–inner-core liquid–solid transition once called the Lehmann discontinuity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692696"/>
            <a:ext cx="6278312" cy="616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04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6616" y="0"/>
            <a:ext cx="818271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7753E5F-92FA-4F70-8414-0329BAEF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4026" y="2043663"/>
            <a:ext cx="4578895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Characteristics of the Crust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4A396-795D-4EFE-9FF9-F4D105CB1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4026" y="4074718"/>
            <a:ext cx="4578895" cy="68207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2450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Properties of the Crust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196752"/>
            <a:ext cx="4040188" cy="639762"/>
          </a:xfrm>
        </p:spPr>
        <p:txBody>
          <a:bodyPr/>
          <a:lstStyle/>
          <a:p>
            <a:r>
              <a:rPr lang="en-GB" dirty="0"/>
              <a:t>Continental Crust (SIAL)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1772816"/>
            <a:ext cx="4040188" cy="395128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Si</a:t>
            </a:r>
            <a:r>
              <a:rPr lang="en-US" sz="2000" dirty="0"/>
              <a:t>licon-</a:t>
            </a:r>
            <a:r>
              <a:rPr lang="en-US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Al</a:t>
            </a:r>
            <a:r>
              <a:rPr lang="en-US" sz="2000" dirty="0" err="1"/>
              <a:t>uminium</a:t>
            </a:r>
            <a:endParaRPr lang="en-US" sz="2000" dirty="0"/>
          </a:p>
          <a:p>
            <a:pPr>
              <a:spcBef>
                <a:spcPct val="50000"/>
              </a:spcBef>
            </a:pPr>
            <a:r>
              <a:rPr lang="en-US" sz="2000" dirty="0"/>
              <a:t>‘Felsic’ or feldspar. Granites.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“Sticky” lava – does not flow far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Thick (10-70km) – has very deep “roots”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Mostly old rock (up to 4.2 </a:t>
            </a:r>
            <a:r>
              <a:rPr lang="en-US" sz="2000" dirty="0" err="1"/>
              <a:t>Bn</a:t>
            </a:r>
            <a:r>
              <a:rPr lang="en-US" sz="2000" dirty="0"/>
              <a:t> yrs)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Density – 2.7g/cm</a:t>
            </a:r>
            <a:r>
              <a:rPr lang="en-US" sz="2000" baseline="-25000" dirty="0"/>
              <a:t> </a:t>
            </a:r>
            <a:r>
              <a:rPr lang="en-US" sz="2000" baseline="30000" dirty="0"/>
              <a:t>3</a:t>
            </a:r>
          </a:p>
          <a:p>
            <a:endParaRPr lang="en-GB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205062"/>
            <a:ext cx="4041775" cy="639762"/>
          </a:xfrm>
        </p:spPr>
        <p:txBody>
          <a:bodyPr/>
          <a:lstStyle/>
          <a:p>
            <a:r>
              <a:rPr lang="en-GB" dirty="0"/>
              <a:t>Oceanic Crust (SIMA)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008" y="1772816"/>
            <a:ext cx="4041775" cy="395128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Si</a:t>
            </a:r>
            <a:r>
              <a:rPr lang="en-US" sz="2000" dirty="0"/>
              <a:t>licon-</a:t>
            </a:r>
            <a:r>
              <a:rPr lang="en-US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Ma</a:t>
            </a:r>
            <a:r>
              <a:rPr lang="en-US" sz="2000" dirty="0"/>
              <a:t>gnesium, some iron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Basaltic lava: flows and runs easily (</a:t>
            </a:r>
            <a:r>
              <a:rPr lang="en-US" sz="2000"/>
              <a:t>low viscosity)</a:t>
            </a:r>
            <a:endParaRPr lang="en-US" sz="2000" dirty="0"/>
          </a:p>
          <a:p>
            <a:pPr>
              <a:spcBef>
                <a:spcPct val="50000"/>
              </a:spcBef>
            </a:pPr>
            <a:r>
              <a:rPr lang="en-US" sz="2000" dirty="0"/>
              <a:t>Thin (~7-10 km)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Mostly young (up to 250 m </a:t>
            </a:r>
            <a:r>
              <a:rPr lang="en-US" sz="2000" dirty="0" err="1"/>
              <a:t>yrs</a:t>
            </a:r>
            <a:r>
              <a:rPr lang="en-US" sz="2000" dirty="0"/>
              <a:t>)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Density – 3.3 g/cm</a:t>
            </a:r>
            <a:r>
              <a:rPr lang="en-US" sz="2000" baseline="30000" dirty="0"/>
              <a:t>3</a:t>
            </a:r>
            <a:endParaRPr lang="en-US" sz="2000" dirty="0"/>
          </a:p>
          <a:p>
            <a:endParaRPr lang="en-GB" sz="2000" dirty="0"/>
          </a:p>
        </p:txBody>
      </p:sp>
      <p:pic>
        <p:nvPicPr>
          <p:cNvPr id="8" name="Picture 7" descr="crust">
            <a:extLst>
              <a:ext uri="{FF2B5EF4-FFF2-40B4-BE49-F238E27FC236}">
                <a16:creationId xmlns:a16="http://schemas.microsoft.com/office/drawing/2014/main" id="{0ACF335C-9A10-4FEB-9BED-68ACD17762D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230" y="4281805"/>
            <a:ext cx="4255770" cy="257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1713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0D076D-C5D9-46C0-A202-868F0E393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4"/>
            <a:ext cx="9094947" cy="6855346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96265"/>
          </a:xfrm>
        </p:spPr>
      </p:pic>
    </p:spTree>
    <p:extLst>
      <p:ext uri="{BB962C8B-B14F-4D97-AF65-F5344CB8AC3E}">
        <p14:creationId xmlns:p14="http://schemas.microsoft.com/office/powerpoint/2010/main" val="3370019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6616" y="0"/>
            <a:ext cx="818271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4DE2187-AD25-4085-A19F-3EE7A87D5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4026" y="2043663"/>
            <a:ext cx="4578895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Theory of Plate Tectonics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8B1F24-7BBA-4A73-9976-04B2AE2ED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4026" y="4074718"/>
            <a:ext cx="4578895" cy="68207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6884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A8DA4F-D684-4C35-AC78-9D98057D1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Context: Development of Theory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0C0CB-8C33-4696-B19D-B741EBE0F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Concept of Continental Drift Theory proposed in 1912, by Alfred Wegener, but does not catch on – no mechanism</a:t>
            </a:r>
          </a:p>
          <a:p>
            <a:r>
              <a:rPr lang="en-GB" dirty="0"/>
              <a:t>Some evidence (US Navy, mapping, earthquakes) only released in 1960s</a:t>
            </a:r>
          </a:p>
          <a:p>
            <a:r>
              <a:rPr lang="en-GB" dirty="0"/>
              <a:t>Not until Vine-Morley-Matthews (1963) do we figure out some evidence for how it might work</a:t>
            </a:r>
          </a:p>
          <a:p>
            <a:r>
              <a:rPr lang="en-GB" i="1" dirty="0"/>
              <a:t>This means it’s a very young theory – lots of work still being done, and changes are common. We don’t “know the answers” yet</a:t>
            </a:r>
          </a:p>
        </p:txBody>
      </p:sp>
    </p:spTree>
    <p:extLst>
      <p:ext uri="{BB962C8B-B14F-4D97-AF65-F5344CB8AC3E}">
        <p14:creationId xmlns:p14="http://schemas.microsoft.com/office/powerpoint/2010/main" val="3538775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0" y="214313"/>
            <a:ext cx="4214813" cy="714375"/>
          </a:xfrm>
          <a:noFill/>
          <a:ln>
            <a:noFill/>
          </a:ln>
        </p:spPr>
        <p:txBody>
          <a:bodyPr/>
          <a:lstStyle/>
          <a:p>
            <a:pPr eaLnBrk="1" hangingPunct="1"/>
            <a:r>
              <a:rPr lang="en-US" sz="3600" dirty="0"/>
              <a:t>Continental Drift</a:t>
            </a:r>
            <a:endParaRPr lang="en-US" dirty="0"/>
          </a:p>
        </p:txBody>
      </p:sp>
      <p:pic>
        <p:nvPicPr>
          <p:cNvPr id="4101" name="Picture 5" descr="Pangaea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335301" y="1600200"/>
            <a:ext cx="4473398" cy="2185988"/>
          </a:xfrm>
          <a:noFill/>
        </p:spPr>
      </p:pic>
      <p:sp>
        <p:nvSpPr>
          <p:cNvPr id="41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8625" y="5643563"/>
            <a:ext cx="8229600" cy="8255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Theory formulated by Alfred Wegener in 1912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Theory involved the break-up of a giant supercontinent – Pangaea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72188" y="571500"/>
            <a:ext cx="2500312" cy="1428750"/>
          </a:xfr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Shape of Continents</a:t>
            </a:r>
          </a:p>
        </p:txBody>
      </p:sp>
      <p:pic>
        <p:nvPicPr>
          <p:cNvPr id="7177" name="Picture 9" descr="Cont fit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5194300" cy="6858000"/>
          </a:xfrm>
          <a:noFill/>
        </p:spPr>
      </p:pic>
      <p:pic>
        <p:nvPicPr>
          <p:cNvPr id="7178" name="Picture 10" descr="Cont Fi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6813" y="2693988"/>
            <a:ext cx="4167187" cy="41640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14563" y="274638"/>
            <a:ext cx="5643562" cy="796925"/>
          </a:xfr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Geological similarities</a:t>
            </a:r>
          </a:p>
        </p:txBody>
      </p:sp>
      <p:pic>
        <p:nvPicPr>
          <p:cNvPr id="9229" name="Picture 13" descr="Structures SH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7289" y="1059968"/>
            <a:ext cx="4760395" cy="4025215"/>
          </a:xfrm>
          <a:noFill/>
          <a:ln w="25400">
            <a:solidFill>
              <a:schemeClr val="tx1"/>
            </a:solidFill>
          </a:ln>
        </p:spPr>
      </p:pic>
      <p:pic>
        <p:nvPicPr>
          <p:cNvPr id="9227" name="Picture 11" descr="Mountain match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143500" y="1928813"/>
            <a:ext cx="3886200" cy="4132262"/>
          </a:xfrm>
          <a:noFill/>
          <a:ln w="25400">
            <a:solidFill>
              <a:schemeClr val="tx1"/>
            </a:solidFill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38" y="142875"/>
            <a:ext cx="5857875" cy="65405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dirty="0"/>
              <a:t>Geological Similarities</a:t>
            </a:r>
          </a:p>
        </p:txBody>
      </p:sp>
      <p:pic>
        <p:nvPicPr>
          <p:cNvPr id="11272" name="Picture 8" descr="Strat similaritie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908719"/>
            <a:ext cx="9144000" cy="5936299"/>
          </a:xfr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843808" y="3717032"/>
            <a:ext cx="2357438" cy="1285875"/>
          </a:xfrm>
          <a:noFill/>
          <a:ln>
            <a:noFill/>
          </a:ln>
        </p:spPr>
        <p:txBody>
          <a:bodyPr/>
          <a:lstStyle/>
          <a:p>
            <a:pPr eaLnBrk="1" hangingPunct="1"/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Pattern of Evolution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3321" name="Picture 9" descr="Mesosaurus Fossi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2990850" cy="6858000"/>
          </a:xfrm>
          <a:noFill/>
        </p:spPr>
      </p:pic>
      <p:pic>
        <p:nvPicPr>
          <p:cNvPr id="13322" name="Picture 10" descr="Mesosaurus Dis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203575" y="188913"/>
            <a:ext cx="5940425" cy="3346450"/>
          </a:xfrm>
          <a:noFill/>
          <a:ln w="25400">
            <a:solidFill>
              <a:schemeClr val="tx1"/>
            </a:solidFill>
          </a:ln>
        </p:spPr>
      </p:pic>
      <p:pic>
        <p:nvPicPr>
          <p:cNvPr id="13323" name="Picture 11" descr="mesosauru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825" y="3789363"/>
            <a:ext cx="4067175" cy="2889250"/>
          </a:xfrm>
          <a:prstGeom prst="rect">
            <a:avLst/>
          </a:prstGeom>
          <a:noFill/>
          <a:ln w="25400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:\My Documents\My Pictures\Fig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-142901"/>
            <a:ext cx="9501254" cy="7295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ACC00-9C62-421D-95DD-3FE8AF74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components do we use to build theory?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7A3A1-FD52-41DA-8088-0DCD16103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Evidence of continental drift and significant change</a:t>
            </a:r>
          </a:p>
          <a:p>
            <a:r>
              <a:rPr lang="en-GB" dirty="0"/>
              <a:t>Understanding of structure of the Earth</a:t>
            </a:r>
          </a:p>
          <a:p>
            <a:r>
              <a:rPr lang="en-GB" dirty="0"/>
              <a:t>Understanding of mantle behaviour, and semi-plastic flows of aesthenosphere</a:t>
            </a:r>
          </a:p>
        </p:txBody>
      </p:sp>
    </p:spTree>
    <p:extLst>
      <p:ext uri="{BB962C8B-B14F-4D97-AF65-F5344CB8AC3E}">
        <p14:creationId xmlns:p14="http://schemas.microsoft.com/office/powerpoint/2010/main" val="39989422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378C3-5CEC-494D-A5D9-03FFD0D2B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 Clips to Help: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50AF6-A164-4669-9F08-5583C450D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hlinkClick r:id="rId2"/>
              </a:rPr>
              <a:t>Clip</a:t>
            </a:r>
            <a:r>
              <a:rPr lang="en-US" u="sng" dirty="0"/>
              <a:t>: What are Plates</a:t>
            </a:r>
            <a:endParaRPr lang="en-GB" dirty="0"/>
          </a:p>
          <a:p>
            <a:r>
              <a:rPr lang="en-GB" u="sng" dirty="0">
                <a:hlinkClick r:id="rId3"/>
              </a:rPr>
              <a:t>Properties Demonstration: </a:t>
            </a:r>
            <a:r>
              <a:rPr lang="en-GB" dirty="0"/>
              <a:t>Mantle Flow  </a:t>
            </a:r>
          </a:p>
          <a:p>
            <a:r>
              <a:rPr lang="en-US" u="sng" dirty="0">
                <a:hlinkClick r:id="rId4"/>
              </a:rPr>
              <a:t>Clip</a:t>
            </a:r>
            <a:r>
              <a:rPr lang="en-US" u="sng" dirty="0"/>
              <a:t>: How do continents move? 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Extension:</a:t>
            </a:r>
          </a:p>
          <a:p>
            <a:r>
              <a:rPr lang="en-US" u="sng" dirty="0" err="1">
                <a:hlinkClick r:id="rId5"/>
              </a:rPr>
              <a:t>PofP</a:t>
            </a:r>
            <a:r>
              <a:rPr lang="en-US" u="sng" dirty="0">
                <a:hlinkClick r:id="rId5"/>
              </a:rPr>
              <a:t>: Volcanoes Ep</a:t>
            </a:r>
            <a:r>
              <a:rPr lang="en-US" dirty="0"/>
              <a:t> - full episode for enrichment</a:t>
            </a:r>
            <a:endParaRPr lang="en-GB" dirty="0"/>
          </a:p>
          <a:p>
            <a:r>
              <a:rPr lang="en-US" u="sng" dirty="0" err="1">
                <a:hlinkClick r:id="rId6"/>
              </a:rPr>
              <a:t>Geol</a:t>
            </a:r>
            <a:r>
              <a:rPr lang="en-US" u="sng" dirty="0">
                <a:hlinkClick r:id="rId6"/>
              </a:rPr>
              <a:t> Soc</a:t>
            </a:r>
            <a:r>
              <a:rPr lang="en-US" dirty="0"/>
              <a:t>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9622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AA4F8-E0C7-4021-A383-5610FF93C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Activity: Annotation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4B870-950E-466F-A242-AEE51DF89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the information and notes to annotate the diagrams to understand and remind yourself of the key points of the theory</a:t>
            </a:r>
          </a:p>
          <a:p>
            <a:r>
              <a:rPr lang="en-GB" dirty="0"/>
              <a:t>Some annotations </a:t>
            </a:r>
            <a:r>
              <a:rPr lang="en-GB" u="sng" dirty="0"/>
              <a:t>are</a:t>
            </a:r>
            <a:r>
              <a:rPr lang="en-GB" dirty="0"/>
              <a:t> place-specific, and need to be put where they are taking place</a:t>
            </a:r>
          </a:p>
          <a:p>
            <a:r>
              <a:rPr lang="en-GB" dirty="0"/>
              <a:t>Others do not have a specific location, and just contribute to the overall understanding of the theory</a:t>
            </a:r>
          </a:p>
        </p:txBody>
      </p:sp>
    </p:spTree>
    <p:extLst>
      <p:ext uri="{BB962C8B-B14F-4D97-AF65-F5344CB8AC3E}">
        <p14:creationId xmlns:p14="http://schemas.microsoft.com/office/powerpoint/2010/main" val="4291686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8398-EFC1-45DA-8F49-4CEE10A7F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 of Plate Tectonic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3E502-2791-4E8A-A14D-E02569FEC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Structure of the Earth</a:t>
            </a:r>
          </a:p>
          <a:p>
            <a:r>
              <a:rPr lang="en-GB" dirty="0"/>
              <a:t>Constructive Boundaries</a:t>
            </a:r>
          </a:p>
          <a:p>
            <a:r>
              <a:rPr lang="en-GB" dirty="0"/>
              <a:t>Destructive Boundaries</a:t>
            </a:r>
          </a:p>
          <a:p>
            <a:r>
              <a:rPr lang="en-GB" dirty="0"/>
              <a:t>Hotspots</a:t>
            </a:r>
          </a:p>
          <a:p>
            <a:r>
              <a:rPr lang="en-GB" dirty="0"/>
              <a:t>Conservative margins</a:t>
            </a:r>
          </a:p>
          <a:p>
            <a:r>
              <a:rPr lang="en-GB" dirty="0"/>
              <a:t>Relationship between boundaries and lava type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7E1F32-0052-4BED-97DF-126F75AB09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"/>
          <a:stretch/>
        </p:blipFill>
        <p:spPr>
          <a:xfrm>
            <a:off x="0" y="0"/>
            <a:ext cx="9144000" cy="687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63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948</Words>
  <Application>Microsoft Office PowerPoint</Application>
  <PresentationFormat>On-screen Show (4:3)</PresentationFormat>
  <Paragraphs>157</Paragraphs>
  <Slides>45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Lucida Sans Unicode</vt:lpstr>
      <vt:lpstr>Office Theme</vt:lpstr>
      <vt:lpstr>PowerPoint Presentation</vt:lpstr>
      <vt:lpstr>Syllabus Content</vt:lpstr>
      <vt:lpstr>PowerPoint Presentation</vt:lpstr>
      <vt:lpstr>Unit 3.1. Plate Tectonics</vt:lpstr>
      <vt:lpstr>PowerPoint Presentation</vt:lpstr>
      <vt:lpstr>Distribution of the World’s Largest Cities</vt:lpstr>
      <vt:lpstr>What is the structure of the earth? </vt:lpstr>
      <vt:lpstr>PowerPoint Presentation</vt:lpstr>
      <vt:lpstr>STRUCTURE OF THE EARTH</vt:lpstr>
      <vt:lpstr>How could we find out the content of the Earth?</vt:lpstr>
      <vt:lpstr>PowerPoint Presentation</vt:lpstr>
      <vt:lpstr>PowerPoint Presentation</vt:lpstr>
      <vt:lpstr>Could earthquakes help?</vt:lpstr>
      <vt:lpstr>PowerPoint Presentation</vt:lpstr>
      <vt:lpstr>PowerPoint Presentation</vt:lpstr>
      <vt:lpstr>What does this tell us?</vt:lpstr>
      <vt:lpstr>PowerPoint Presentation</vt:lpstr>
      <vt:lpstr>Peridotite</vt:lpstr>
      <vt:lpstr>PowerPoint Presentation</vt:lpstr>
      <vt:lpstr>PowerPoint Presentation</vt:lpstr>
      <vt:lpstr>PowerPoint Presentation</vt:lpstr>
      <vt:lpstr>PowerPoint Presentation</vt:lpstr>
      <vt:lpstr>The Evidence of the Stars…</vt:lpstr>
      <vt:lpstr>PowerPoint Presentation</vt:lpstr>
      <vt:lpstr>PowerPoint Presentation</vt:lpstr>
      <vt:lpstr>PowerPoint Presentation</vt:lpstr>
      <vt:lpstr>PowerPoint Presentation</vt:lpstr>
      <vt:lpstr>What have we learned?</vt:lpstr>
      <vt:lpstr>STRUCTURE OF THE EARTH</vt:lpstr>
      <vt:lpstr>Characteristics of the Crust</vt:lpstr>
      <vt:lpstr>Properties of the Crust</vt:lpstr>
      <vt:lpstr>PowerPoint Presentation</vt:lpstr>
      <vt:lpstr>PowerPoint Presentation</vt:lpstr>
      <vt:lpstr>The Theory of Plate Tectonics</vt:lpstr>
      <vt:lpstr>Context: Development of Theory</vt:lpstr>
      <vt:lpstr>Continental Drift</vt:lpstr>
      <vt:lpstr>Shape of Continents</vt:lpstr>
      <vt:lpstr>Geological similarities</vt:lpstr>
      <vt:lpstr>Geological Similarities</vt:lpstr>
      <vt:lpstr>Pattern of Evolution</vt:lpstr>
      <vt:lpstr>PowerPoint Presentation</vt:lpstr>
      <vt:lpstr>What components do we use to build theory?</vt:lpstr>
      <vt:lpstr>Video Clips to Help: </vt:lpstr>
      <vt:lpstr>Activity: Annotation</vt:lpstr>
      <vt:lpstr>Review of Plate Tectonic Theory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Preece</dc:creator>
  <cp:lastModifiedBy>David Preece</cp:lastModifiedBy>
  <cp:revision>4</cp:revision>
  <dcterms:created xsi:type="dcterms:W3CDTF">2020-04-21T21:31:08Z</dcterms:created>
  <dcterms:modified xsi:type="dcterms:W3CDTF">2021-04-23T14:42:00Z</dcterms:modified>
</cp:coreProperties>
</file>