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media/image31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7" r:id="rId2"/>
    <p:sldId id="256" r:id="rId3"/>
    <p:sldId id="257" r:id="rId4"/>
    <p:sldId id="258" r:id="rId5"/>
    <p:sldId id="260" r:id="rId6"/>
    <p:sldId id="261" r:id="rId7"/>
    <p:sldId id="308" r:id="rId8"/>
    <p:sldId id="259" r:id="rId9"/>
    <p:sldId id="262" r:id="rId10"/>
    <p:sldId id="309" r:id="rId11"/>
    <p:sldId id="310" r:id="rId12"/>
    <p:sldId id="311" r:id="rId13"/>
    <p:sldId id="312" r:id="rId14"/>
    <p:sldId id="313" r:id="rId15"/>
    <p:sldId id="264" r:id="rId16"/>
    <p:sldId id="265" r:id="rId17"/>
    <p:sldId id="282" r:id="rId18"/>
    <p:sldId id="267" r:id="rId19"/>
    <p:sldId id="275" r:id="rId20"/>
    <p:sldId id="272" r:id="rId21"/>
    <p:sldId id="268" r:id="rId22"/>
    <p:sldId id="277" r:id="rId23"/>
    <p:sldId id="278" r:id="rId24"/>
    <p:sldId id="281" r:id="rId25"/>
    <p:sldId id="276" r:id="rId26"/>
    <p:sldId id="273" r:id="rId27"/>
    <p:sldId id="290" r:id="rId28"/>
    <p:sldId id="284" r:id="rId29"/>
    <p:sldId id="285" r:id="rId30"/>
    <p:sldId id="286" r:id="rId31"/>
    <p:sldId id="287" r:id="rId32"/>
    <p:sldId id="288" r:id="rId33"/>
    <p:sldId id="289" r:id="rId34"/>
    <p:sldId id="271" r:id="rId35"/>
    <p:sldId id="283" r:id="rId36"/>
    <p:sldId id="291" r:id="rId37"/>
    <p:sldId id="305" r:id="rId38"/>
    <p:sldId id="306" r:id="rId39"/>
    <p:sldId id="304" r:id="rId40"/>
    <p:sldId id="296" r:id="rId41"/>
    <p:sldId id="297" r:id="rId42"/>
    <p:sldId id="300" r:id="rId43"/>
    <p:sldId id="301" r:id="rId44"/>
    <p:sldId id="295" r:id="rId45"/>
    <p:sldId id="293" r:id="rId46"/>
    <p:sldId id="303" r:id="rId47"/>
    <p:sldId id="302" r:id="rId48"/>
    <p:sldId id="298" r:id="rId49"/>
    <p:sldId id="299" r:id="rId50"/>
    <p:sldId id="294" r:id="rId51"/>
    <p:sldId id="314" r:id="rId52"/>
    <p:sldId id="315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978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F4443-A166-4B3F-9546-A3CDBFED389B}" type="datetimeFigureOut">
              <a:rPr lang="en-GB" smtClean="0"/>
              <a:t>30/01/2021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0165D-1247-4FDD-8008-1282EAD7B8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2051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F4443-A166-4B3F-9546-A3CDBFED389B}" type="datetimeFigureOut">
              <a:rPr lang="en-GB" smtClean="0"/>
              <a:t>30/01/2021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0165D-1247-4FDD-8008-1282EAD7B8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6742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F4443-A166-4B3F-9546-A3CDBFED389B}" type="datetimeFigureOut">
              <a:rPr lang="en-GB" smtClean="0"/>
              <a:t>30/01/2021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0165D-1247-4FDD-8008-1282EAD7B8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6707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F4443-A166-4B3F-9546-A3CDBFED389B}" type="datetimeFigureOut">
              <a:rPr lang="en-GB" smtClean="0"/>
              <a:t>30/01/2021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0165D-1247-4FDD-8008-1282EAD7B8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3046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F4443-A166-4B3F-9546-A3CDBFED389B}" type="datetimeFigureOut">
              <a:rPr lang="en-GB" smtClean="0"/>
              <a:t>30/01/2021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0165D-1247-4FDD-8008-1282EAD7B8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1752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F4443-A166-4B3F-9546-A3CDBFED389B}" type="datetimeFigureOut">
              <a:rPr lang="en-GB" smtClean="0"/>
              <a:t>30/01/2021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0165D-1247-4FDD-8008-1282EAD7B8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6162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F4443-A166-4B3F-9546-A3CDBFED389B}" type="datetimeFigureOut">
              <a:rPr lang="en-GB" smtClean="0"/>
              <a:t>30/01/2021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0165D-1247-4FDD-8008-1282EAD7B8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7027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F4443-A166-4B3F-9546-A3CDBFED389B}" type="datetimeFigureOut">
              <a:rPr lang="en-GB" smtClean="0"/>
              <a:t>30/01/2021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0165D-1247-4FDD-8008-1282EAD7B8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8353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F4443-A166-4B3F-9546-A3CDBFED389B}" type="datetimeFigureOut">
              <a:rPr lang="en-GB" smtClean="0"/>
              <a:t>30/01/2021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0165D-1247-4FDD-8008-1282EAD7B8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918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F4443-A166-4B3F-9546-A3CDBFED389B}" type="datetimeFigureOut">
              <a:rPr lang="en-GB" smtClean="0"/>
              <a:t>30/01/2021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0165D-1247-4FDD-8008-1282EAD7B8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6967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F4443-A166-4B3F-9546-A3CDBFED389B}" type="datetimeFigureOut">
              <a:rPr lang="en-GB" smtClean="0"/>
              <a:t>30/01/2021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0165D-1247-4FDD-8008-1282EAD7B8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9145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291D32-5FEC-41B3-A5F2-4836E0199DD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30079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799ADD-DEC3-4179-9D97-2FE753FA8C5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14207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7626CA-5EED-40A2-B3E0-785F203B580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2418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F4443-A166-4B3F-9546-A3CDBFED389B}" type="datetimeFigureOut">
              <a:rPr lang="en-GB" smtClean="0"/>
              <a:t>30/01/2021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20165D-1247-4FDD-8008-1282EAD7B8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093256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etoffice.gov.uk/videos/4485747776001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yfmZbOSpOWA&amp;safe=active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oiswww.eumetsat.org/IPPS/html/MSG/RGB/AIRMASS/WESTERNEUROPE/index.htm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squall.sfsu.edu/crws/jetstream.html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www.classzone.com/books/earth_science/terc/content/visualizations/es2002/es2002page01.cfm?chapter_no=visualization" TargetMode="Externa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47" name="Picture 6" descr="forecasting_ston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70700"/>
          </a:xfrm>
          <a:noFill/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19E34DC7-9976-4297-9498-396AF1D14AFA}"/>
              </a:ext>
            </a:extLst>
          </p:cNvPr>
          <p:cNvSpPr txBox="1">
            <a:spLocks/>
          </p:cNvSpPr>
          <p:nvPr/>
        </p:nvSpPr>
        <p:spPr>
          <a:xfrm>
            <a:off x="755576" y="5805264"/>
            <a:ext cx="7772400" cy="6059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chemeClr val="bg1"/>
                </a:solidFill>
              </a:rPr>
              <a:t>Unit 2. Atmosphere and Weather</a:t>
            </a:r>
          </a:p>
        </p:txBody>
      </p:sp>
    </p:spTree>
    <p:extLst>
      <p:ext uri="{BB962C8B-B14F-4D97-AF65-F5344CB8AC3E}">
        <p14:creationId xmlns:p14="http://schemas.microsoft.com/office/powerpoint/2010/main" val="3133305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5576" y="5949280"/>
            <a:ext cx="6832848" cy="57606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GB" dirty="0">
                <a:solidFill>
                  <a:schemeClr val="bg2"/>
                </a:solidFill>
              </a:rPr>
              <a:t>2.3. Weather Processes &amp; Phenomena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ECAF98F-9C51-48E5-A2FD-9450275230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4389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/>
              <a:t>Key Concepts: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Phases of atmospheric moisture – what are the stages and the changes between them?</a:t>
            </a:r>
          </a:p>
          <a:p>
            <a:r>
              <a:rPr lang="en-GB" dirty="0"/>
              <a:t>Water forms in the atmosphere – fog, dew and clouds</a:t>
            </a:r>
          </a:p>
          <a:p>
            <a:r>
              <a:rPr lang="en-GB" dirty="0"/>
              <a:t>Causes of precipitation</a:t>
            </a:r>
          </a:p>
          <a:p>
            <a:pPr lvl="1"/>
            <a:r>
              <a:rPr lang="en-GB" dirty="0"/>
              <a:t>Convection</a:t>
            </a:r>
          </a:p>
          <a:p>
            <a:pPr lvl="1"/>
            <a:r>
              <a:rPr lang="en-GB" dirty="0"/>
              <a:t>Orographic</a:t>
            </a:r>
          </a:p>
          <a:p>
            <a:pPr lvl="1"/>
            <a:r>
              <a:rPr lang="en-GB" dirty="0"/>
              <a:t>Frontal</a:t>
            </a:r>
          </a:p>
        </p:txBody>
      </p:sp>
    </p:spTree>
    <p:extLst>
      <p:ext uri="{BB962C8B-B14F-4D97-AF65-F5344CB8AC3E}">
        <p14:creationId xmlns:p14="http://schemas.microsoft.com/office/powerpoint/2010/main" val="11216726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Phase Changes of Matter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96"/>
          <a:stretch/>
        </p:blipFill>
        <p:spPr>
          <a:xfrm>
            <a:off x="1972162" y="1600201"/>
            <a:ext cx="5199675" cy="4390402"/>
          </a:xfrm>
        </p:spPr>
      </p:pic>
    </p:spTree>
    <p:extLst>
      <p:ext uri="{BB962C8B-B14F-4D97-AF65-F5344CB8AC3E}">
        <p14:creationId xmlns:p14="http://schemas.microsoft.com/office/powerpoint/2010/main" val="48719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/>
              <a:t>Causes of Change: Evaporation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Caused when the substance is heated, and the air is </a:t>
            </a:r>
            <a:r>
              <a:rPr lang="en-GB" b="1" dirty="0"/>
              <a:t>unsaturated</a:t>
            </a:r>
          </a:p>
          <a:p>
            <a:r>
              <a:rPr lang="en-GB" dirty="0"/>
              <a:t>Rates of evaporation increase with temperature, and with aridity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27173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/>
              <a:t>Causes of Change: Condensation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GB" b="1" dirty="0"/>
              <a:t>Dew point temperature:</a:t>
            </a:r>
            <a:r>
              <a:rPr lang="en-GB" dirty="0"/>
              <a:t> atmospheric temperature at which water condenses – subject to pressure &amp; humidity (not only temperature!)</a:t>
            </a:r>
          </a:p>
          <a:p>
            <a:r>
              <a:rPr lang="en-GB" dirty="0"/>
              <a:t>Cooling below the dew point temperature causes water to condense on to </a:t>
            </a:r>
            <a:r>
              <a:rPr lang="en-GB" b="1" dirty="0"/>
              <a:t>condensation nuclei</a:t>
            </a:r>
            <a:r>
              <a:rPr lang="en-GB" dirty="0"/>
              <a:t> – particles on which water can form</a:t>
            </a:r>
          </a:p>
          <a:p>
            <a:r>
              <a:rPr lang="en-GB" dirty="0"/>
              <a:t>Produces water in droplet form on a surface or on nuclei</a:t>
            </a:r>
          </a:p>
          <a:p>
            <a:r>
              <a:rPr lang="en-GB" dirty="0"/>
              <a:t>Can be done in one of three ways:</a:t>
            </a:r>
          </a:p>
          <a:p>
            <a:pPr lvl="1"/>
            <a:r>
              <a:rPr lang="en-GB" dirty="0">
                <a:solidFill>
                  <a:srgbClr val="00B0F0"/>
                </a:solidFill>
              </a:rPr>
              <a:t>Conduction/contact cooling: </a:t>
            </a:r>
            <a:r>
              <a:rPr lang="en-GB" dirty="0"/>
              <a:t>moist air comes in to contact with a colder surface (below the dew point) – most commonly a cold land surface or a cold sea surface</a:t>
            </a:r>
          </a:p>
          <a:p>
            <a:pPr lvl="1"/>
            <a:r>
              <a:rPr lang="en-GB" dirty="0">
                <a:solidFill>
                  <a:srgbClr val="00B0F0"/>
                </a:solidFill>
              </a:rPr>
              <a:t>Radiation cooling: </a:t>
            </a:r>
            <a:r>
              <a:rPr lang="en-GB" dirty="0"/>
              <a:t>air loses heat to space when there are no clouds (night time – no insolation to warm the air)</a:t>
            </a:r>
          </a:p>
          <a:p>
            <a:pPr lvl="1"/>
            <a:r>
              <a:rPr lang="en-GB" dirty="0">
                <a:solidFill>
                  <a:srgbClr val="00B0F0"/>
                </a:solidFill>
              </a:rPr>
              <a:t>Expansion cooling: </a:t>
            </a:r>
            <a:r>
              <a:rPr lang="en-GB" dirty="0"/>
              <a:t>air is forced upwards, expands, and cools. </a:t>
            </a:r>
          </a:p>
          <a:p>
            <a:pPr lvl="1"/>
            <a:endParaRPr lang="en-GB" dirty="0"/>
          </a:p>
          <a:p>
            <a:pPr lvl="1"/>
            <a:r>
              <a:rPr lang="en-GB" dirty="0">
                <a:hlinkClick r:id="rId2"/>
              </a:rPr>
              <a:t>https://www.metoffice.gov.uk/videos/4485747776001</a:t>
            </a:r>
            <a:r>
              <a:rPr lang="en-GB" dirty="0"/>
              <a:t>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6886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F5586-832A-4627-90B4-807FAA997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/>
              <a:t>Causes of Change to/from solid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4AF9CD-F2B0-4014-879F-EEE87ECE90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Sublimation</a:t>
            </a:r>
          </a:p>
          <a:p>
            <a:pPr lvl="1"/>
            <a:r>
              <a:rPr lang="en-GB" dirty="0"/>
              <a:t>Change from solid to gas </a:t>
            </a:r>
            <a:r>
              <a:rPr lang="en-GB" i="1" dirty="0"/>
              <a:t>without passing through the liquid state</a:t>
            </a:r>
            <a:endParaRPr lang="en-GB" dirty="0"/>
          </a:p>
          <a:p>
            <a:pPr lvl="1"/>
            <a:r>
              <a:rPr lang="en-GB" dirty="0"/>
              <a:t>Best example is the ‘dry ice’ of Carbon Dioxide</a:t>
            </a:r>
          </a:p>
          <a:p>
            <a:r>
              <a:rPr lang="en-GB" dirty="0"/>
              <a:t>Deposition</a:t>
            </a:r>
          </a:p>
          <a:p>
            <a:pPr lvl="1"/>
            <a:r>
              <a:rPr lang="en-GB" dirty="0"/>
              <a:t>Much rarer experience</a:t>
            </a:r>
          </a:p>
          <a:p>
            <a:pPr lvl="1"/>
            <a:r>
              <a:rPr lang="en-GB" dirty="0"/>
              <a:t>Change from gas directly to a solid – ice forming on a very cold surface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7510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Phase Changes &amp; States of Matter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8" t="18647" r="1993" b="10359"/>
          <a:stretch/>
        </p:blipFill>
        <p:spPr>
          <a:xfrm>
            <a:off x="1547664" y="1484784"/>
            <a:ext cx="6212795" cy="3460758"/>
          </a:xfrm>
        </p:spPr>
      </p:pic>
      <p:sp>
        <p:nvSpPr>
          <p:cNvPr id="7" name="TextBox 6"/>
          <p:cNvSpPr txBox="1"/>
          <p:nvPr/>
        </p:nvSpPr>
        <p:spPr>
          <a:xfrm>
            <a:off x="611560" y="5373216"/>
            <a:ext cx="790671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In order for something to cool down, it has to give off energy (release latent heat)</a:t>
            </a:r>
          </a:p>
          <a:p>
            <a:r>
              <a:rPr lang="en-GB" dirty="0"/>
              <a:t>In order for something to warm up, it has to absorb energy (take in latent heat)</a:t>
            </a:r>
          </a:p>
          <a:p>
            <a:pPr algn="r"/>
            <a:r>
              <a:rPr lang="en-GB" i="1" dirty="0"/>
              <a:t>This is why we sweat…</a:t>
            </a:r>
          </a:p>
          <a:p>
            <a:r>
              <a:rPr lang="en-GB" b="1" i="1" dirty="0">
                <a:solidFill>
                  <a:srgbClr val="00B0F0"/>
                </a:solidFill>
              </a:rPr>
              <a:t>This has huge consequences for the atmospheric processes</a:t>
            </a:r>
          </a:p>
        </p:txBody>
      </p:sp>
    </p:spTree>
    <p:extLst>
      <p:ext uri="{BB962C8B-B14F-4D97-AF65-F5344CB8AC3E}">
        <p14:creationId xmlns:p14="http://schemas.microsoft.com/office/powerpoint/2010/main" val="6556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GB" dirty="0"/>
              <a:t>Moisture Content: Humidity, RH &amp; Saturation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05064"/>
            <a:ext cx="4038600" cy="2130740"/>
          </a:xfrm>
        </p:spPr>
      </p:pic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b="1" dirty="0"/>
              <a:t>Absolute humidity</a:t>
            </a:r>
            <a:r>
              <a:rPr lang="en-GB" dirty="0"/>
              <a:t> is the amount of water vapour in a given volume of air</a:t>
            </a:r>
          </a:p>
          <a:p>
            <a:pPr lvl="1"/>
            <a:r>
              <a:rPr lang="en-GB" i="1" dirty="0"/>
              <a:t>Not useful – why?</a:t>
            </a:r>
          </a:p>
          <a:p>
            <a:r>
              <a:rPr lang="en-GB" b="1" dirty="0"/>
              <a:t>Relative humidity</a:t>
            </a:r>
            <a:r>
              <a:rPr lang="en-GB" dirty="0"/>
              <a:t> is the relationship between the absolute humidity and the maximum capacity for a given temperature and pressure, </a:t>
            </a:r>
            <a:r>
              <a:rPr lang="en-GB" dirty="0" err="1"/>
              <a:t>i.e</a:t>
            </a:r>
            <a:r>
              <a:rPr lang="en-GB" dirty="0"/>
              <a:t>:</a:t>
            </a:r>
          </a:p>
          <a:p>
            <a:pPr marL="457200" lvl="1" indent="0">
              <a:buNone/>
            </a:pPr>
            <a:r>
              <a:rPr lang="en-GB" sz="2200" dirty="0"/>
              <a:t>Relative H = 	</a:t>
            </a:r>
            <a:r>
              <a:rPr lang="en-GB" sz="2200" u="sng" dirty="0"/>
              <a:t>Moisture Content </a:t>
            </a:r>
          </a:p>
          <a:p>
            <a:pPr marL="457200" lvl="1" indent="0">
              <a:buNone/>
            </a:pPr>
            <a:r>
              <a:rPr lang="en-GB" sz="2200" dirty="0"/>
              <a:t>	        Saturation Moisture Content</a:t>
            </a:r>
          </a:p>
          <a:p>
            <a:r>
              <a:rPr lang="en-GB" sz="2600" dirty="0"/>
              <a:t>Saturation is the point at which the air is “full” of moisture – and can hold no more!</a:t>
            </a:r>
          </a:p>
        </p:txBody>
      </p:sp>
      <p:pic>
        <p:nvPicPr>
          <p:cNvPr id="9" name="Content Placeholder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628800"/>
            <a:ext cx="4038600" cy="215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8875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29B3DF9-8988-4949-905A-FCCCFC550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do we make clouds?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F0120CE-9CAD-4B2D-B971-A07F5CB210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98439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6CBC2DB-6E47-4E22-A302-45B330C2B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/>
              <a:t>What is a cloud?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B1EB94D-A448-497A-AD09-7F3F983987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Visible representation of matter change</a:t>
            </a:r>
          </a:p>
          <a:p>
            <a:r>
              <a:rPr lang="en-GB" dirty="0"/>
              <a:t>Water cools and condenses below the dew point </a:t>
            </a:r>
          </a:p>
          <a:p>
            <a:pPr lvl="1"/>
            <a:r>
              <a:rPr lang="en-GB" dirty="0"/>
              <a:t>Goes from vapour state to liquid state</a:t>
            </a:r>
          </a:p>
          <a:p>
            <a:r>
              <a:rPr lang="en-GB" dirty="0"/>
              <a:t>Requires:</a:t>
            </a:r>
          </a:p>
          <a:p>
            <a:pPr lvl="1"/>
            <a:r>
              <a:rPr lang="en-GB" dirty="0"/>
              <a:t>Decrease in temperature</a:t>
            </a:r>
          </a:p>
          <a:p>
            <a:pPr lvl="1"/>
            <a:r>
              <a:rPr lang="en-GB" dirty="0"/>
              <a:t>Condensation nuclei in atmosphere</a:t>
            </a:r>
          </a:p>
        </p:txBody>
      </p:sp>
    </p:spTree>
    <p:extLst>
      <p:ext uri="{BB962C8B-B14F-4D97-AF65-F5344CB8AC3E}">
        <p14:creationId xmlns:p14="http://schemas.microsoft.com/office/powerpoint/2010/main" val="40321251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18481-92C9-458C-A6CF-F8E973BB2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/>
              <a:t>What is the role of altitude?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9F59B6-59AD-45F3-88B8-E6A4F276D3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As we know, the atmosphere gets colder away from the surface</a:t>
            </a:r>
          </a:p>
          <a:p>
            <a:pPr lvl="1"/>
            <a:r>
              <a:rPr lang="en-GB" dirty="0"/>
              <a:t>Environmental Lapse Rate</a:t>
            </a:r>
          </a:p>
          <a:p>
            <a:r>
              <a:rPr lang="en-GB" dirty="0"/>
              <a:t>Formally, this is known as an </a:t>
            </a:r>
            <a:r>
              <a:rPr lang="en-GB" i="1" dirty="0"/>
              <a:t>adiabatic</a:t>
            </a:r>
            <a:r>
              <a:rPr lang="en-GB" dirty="0"/>
              <a:t> lapse rate, because there is not a volume change</a:t>
            </a:r>
          </a:p>
          <a:p>
            <a:r>
              <a:rPr lang="en-GB" dirty="0"/>
              <a:t>There are two types:</a:t>
            </a:r>
          </a:p>
          <a:p>
            <a:pPr lvl="1"/>
            <a:r>
              <a:rPr lang="en-GB" dirty="0"/>
              <a:t>Dry adiabatic lapse rate – how dry air behaves</a:t>
            </a:r>
          </a:p>
          <a:p>
            <a:pPr lvl="1"/>
            <a:r>
              <a:rPr lang="en-GB" dirty="0"/>
              <a:t>Saturated adiabatic lapse rate – how wet air behaves</a:t>
            </a:r>
          </a:p>
          <a:p>
            <a:r>
              <a:rPr lang="en-GB" dirty="0"/>
              <a:t>As bits of air rise, they cool and produce liquid - clouds</a:t>
            </a:r>
          </a:p>
        </p:txBody>
      </p:sp>
    </p:spTree>
    <p:extLst>
      <p:ext uri="{BB962C8B-B14F-4D97-AF65-F5344CB8AC3E}">
        <p14:creationId xmlns:p14="http://schemas.microsoft.com/office/powerpoint/2010/main" val="7351749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6628B-3AAA-463D-B8FC-1AD31C042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Diagram of lapse rates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5DE7C1-25E6-44F7-A1F9-6C8E694B4F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19604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F77D7-E869-4F6A-AF07-72DD9E1AC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GB" sz="2400" dirty="0"/>
              <a:t>Lapse Rates vary with temperature, dew point, pressure and airflow – giving different cloud heights at different moments!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B2831398-F31C-4BE0-AA38-642BDB7C8B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43050"/>
            <a:ext cx="8244029" cy="4478238"/>
          </a:xfrm>
        </p:spPr>
      </p:pic>
    </p:spTree>
    <p:extLst>
      <p:ext uri="{BB962C8B-B14F-4D97-AF65-F5344CB8AC3E}">
        <p14:creationId xmlns:p14="http://schemas.microsoft.com/office/powerpoint/2010/main" val="23112194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/>
              <a:t>What types of cloud are there?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0305" y="1600200"/>
            <a:ext cx="5183389" cy="4525963"/>
          </a:xfrm>
        </p:spPr>
      </p:pic>
      <p:sp>
        <p:nvSpPr>
          <p:cNvPr id="5" name="TextBox 4"/>
          <p:cNvSpPr txBox="1"/>
          <p:nvPr/>
        </p:nvSpPr>
        <p:spPr>
          <a:xfrm>
            <a:off x="250971" y="2132856"/>
            <a:ext cx="81836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Height</a:t>
            </a:r>
          </a:p>
          <a:p>
            <a:r>
              <a:rPr lang="en-GB" i="1" dirty="0" err="1"/>
              <a:t>Cirro</a:t>
            </a:r>
            <a:r>
              <a:rPr lang="en-GB" i="1" dirty="0"/>
              <a:t>-</a:t>
            </a:r>
          </a:p>
          <a:p>
            <a:r>
              <a:rPr lang="en-GB" i="1" dirty="0"/>
              <a:t>Alto-</a:t>
            </a:r>
          </a:p>
          <a:p>
            <a:r>
              <a:rPr lang="en-GB" i="1" dirty="0" err="1"/>
              <a:t>Strato</a:t>
            </a:r>
            <a:r>
              <a:rPr lang="en-GB" i="1" dirty="0"/>
              <a:t>-</a:t>
            </a:r>
          </a:p>
          <a:p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250971" y="5373216"/>
            <a:ext cx="106785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Features:</a:t>
            </a:r>
          </a:p>
          <a:p>
            <a:r>
              <a:rPr lang="en-GB" i="1" dirty="0"/>
              <a:t>Lumpy</a:t>
            </a:r>
          </a:p>
          <a:p>
            <a:r>
              <a:rPr lang="en-GB" i="1" dirty="0"/>
              <a:t>Wispy</a:t>
            </a:r>
          </a:p>
          <a:p>
            <a:r>
              <a:rPr lang="en-GB" i="1" dirty="0"/>
              <a:t>Vertical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1069337" y="2132856"/>
            <a:ext cx="838367" cy="43204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1069337" y="2871520"/>
            <a:ext cx="838367" cy="41346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1069337" y="3149352"/>
            <a:ext cx="838367" cy="1647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668344" y="3089759"/>
            <a:ext cx="8799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Water?</a:t>
            </a:r>
          </a:p>
          <a:p>
            <a:r>
              <a:rPr lang="en-GB" i="1" dirty="0" err="1"/>
              <a:t>Nimbo</a:t>
            </a:r>
            <a:r>
              <a:rPr lang="en-GB" i="1"/>
              <a:t>-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4459012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/>
              <a:t>How do clouds produce rain?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Competing theories as to how this works – what we need is saturated clouds, and then the droplet to become too heavy to be held aloft by the rising air currents</a:t>
            </a:r>
          </a:p>
          <a:p>
            <a:r>
              <a:rPr lang="en-GB" dirty="0"/>
              <a:t>Collision Theory:</a:t>
            </a:r>
          </a:p>
          <a:p>
            <a:pPr lvl="1"/>
            <a:r>
              <a:rPr lang="en-GB" dirty="0"/>
              <a:t>Droplets in the cloud collide together until they are too heavy</a:t>
            </a:r>
          </a:p>
          <a:p>
            <a:pPr lvl="1"/>
            <a:r>
              <a:rPr lang="en-GB" dirty="0">
                <a:solidFill>
                  <a:srgbClr val="00B0F0"/>
                </a:solidFill>
              </a:rPr>
              <a:t>Coalescence</a:t>
            </a:r>
            <a:r>
              <a:rPr lang="en-GB" dirty="0"/>
              <a:t> – two water droplets join to form a rain drop.</a:t>
            </a:r>
          </a:p>
          <a:p>
            <a:pPr lvl="1"/>
            <a:r>
              <a:rPr lang="en-GB" dirty="0">
                <a:solidFill>
                  <a:srgbClr val="00B0F0"/>
                </a:solidFill>
              </a:rPr>
              <a:t>Aggregation</a:t>
            </a:r>
            <a:r>
              <a:rPr lang="en-GB" dirty="0"/>
              <a:t> – two ice crystals collide to form snow</a:t>
            </a:r>
          </a:p>
          <a:p>
            <a:pPr lvl="1"/>
            <a:r>
              <a:rPr lang="en-GB" dirty="0">
                <a:solidFill>
                  <a:srgbClr val="00B0F0"/>
                </a:solidFill>
              </a:rPr>
              <a:t>Accretion</a:t>
            </a:r>
            <a:r>
              <a:rPr lang="en-GB" dirty="0"/>
              <a:t> – ice crystal collides with water to form hail</a:t>
            </a:r>
          </a:p>
          <a:p>
            <a:r>
              <a:rPr lang="en-GB" dirty="0"/>
              <a:t>Bergeron-</a:t>
            </a:r>
            <a:r>
              <a:rPr lang="en-GB" dirty="0" err="1"/>
              <a:t>Findeisen</a:t>
            </a:r>
            <a:r>
              <a:rPr lang="en-GB" dirty="0"/>
              <a:t> Theory:</a:t>
            </a:r>
          </a:p>
          <a:p>
            <a:pPr lvl="1"/>
            <a:r>
              <a:rPr lang="en-GB" dirty="0"/>
              <a:t>Air is saturated with ice before it gets saturated with water</a:t>
            </a:r>
          </a:p>
          <a:p>
            <a:pPr lvl="1"/>
            <a:r>
              <a:rPr lang="en-GB" dirty="0"/>
              <a:t>Clouds form between -12 and -40 </a:t>
            </a:r>
            <a:r>
              <a:rPr lang="en-GB" dirty="0" err="1"/>
              <a:t>degC</a:t>
            </a:r>
            <a:r>
              <a:rPr lang="en-GB" dirty="0"/>
              <a:t>, and water droplets evaporate, and the vapour is deposited on to ice crystals</a:t>
            </a:r>
          </a:p>
          <a:p>
            <a:pPr lvl="1"/>
            <a:r>
              <a:rPr lang="en-GB" dirty="0"/>
              <a:t>Falling ice crystals melt in warmer levels of atmosphere to fall as rain; if the atmosphere is cold, they stay as snow/ice</a:t>
            </a:r>
          </a:p>
        </p:txBody>
      </p:sp>
    </p:spTree>
    <p:extLst>
      <p:ext uri="{BB962C8B-B14F-4D97-AF65-F5344CB8AC3E}">
        <p14:creationId xmlns:p14="http://schemas.microsoft.com/office/powerpoint/2010/main" val="33732394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ametrization_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25"/>
            <a:ext cx="9144000" cy="55165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01330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/>
              <a:t>1. Convection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/>
              <a:t>Occurs over a warm surface – can be any size &amp; scale (e.g. hot land surface, or individual power station chimney)</a:t>
            </a:r>
          </a:p>
          <a:p>
            <a:r>
              <a:rPr lang="en-GB" dirty="0"/>
              <a:t>Air is warmed by contact (conduction) with heat source</a:t>
            </a:r>
          </a:p>
          <a:p>
            <a:r>
              <a:rPr lang="en-GB" dirty="0"/>
              <a:t>Heated air expands, becomes less dense, rises and cools</a:t>
            </a:r>
          </a:p>
          <a:p>
            <a:r>
              <a:rPr lang="en-GB" dirty="0"/>
              <a:t>Clouds form as moisture condenses, latent heat released to add further warmth – enhances convection “current”</a:t>
            </a:r>
          </a:p>
          <a:p>
            <a:r>
              <a:rPr lang="en-GB" dirty="0"/>
              <a:t>Powerful convection causes cumulonimbus cloud – vast vertical “anvils” of cloud that hit the tropopause</a:t>
            </a:r>
          </a:p>
          <a:p>
            <a:r>
              <a:rPr lang="en-GB" dirty="0"/>
              <a:t>Responsible for vast amounts of cloud/rain in tropics</a:t>
            </a:r>
          </a:p>
          <a:p>
            <a:r>
              <a:rPr lang="en-GB" dirty="0">
                <a:hlinkClick r:id="rId2"/>
              </a:rPr>
              <a:t>https://www.youtube.com/watch?v=yfmZbOSpOWA&amp;safe=active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748684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ouds_koren_8_6_1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517565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theme_RossSalawitch_hornbrook_contrast_chimney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1088"/>
            <a:ext cx="9144000" cy="4695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94803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/>
              <a:t>2. Orographic Rainfall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/>
              <a:t>Pressure force/wind is strong enough to push air up over a gradient (hill, mountain, incline)</a:t>
            </a:r>
          </a:p>
          <a:p>
            <a:r>
              <a:rPr lang="en-GB" dirty="0"/>
              <a:t>As the air rises up the windward slope, it cools, hits dew point temperature and condenses</a:t>
            </a:r>
          </a:p>
          <a:p>
            <a:r>
              <a:rPr lang="en-GB" dirty="0"/>
              <a:t>Cloud and precipitation may form if thick enough</a:t>
            </a:r>
          </a:p>
          <a:p>
            <a:r>
              <a:rPr lang="en-GB" dirty="0"/>
              <a:t>On the lee slope (sheltered side), the descending air sinks, compresses and warms – humidity reduces, and dew point exceeded – and the cloud may clear</a:t>
            </a:r>
          </a:p>
        </p:txBody>
      </p:sp>
    </p:spTree>
    <p:extLst>
      <p:ext uri="{BB962C8B-B14F-4D97-AF65-F5344CB8AC3E}">
        <p14:creationId xmlns:p14="http://schemas.microsoft.com/office/powerpoint/2010/main" val="19028034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gure_2002-20-142E539D3C661630CE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750"/>
            <a:ext cx="9144000" cy="5270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2699792" y="3717032"/>
            <a:ext cx="4190699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dirty="0"/>
              <a:t>Level at which dew point temp is reached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84368" y="4228405"/>
            <a:ext cx="979499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dirty="0"/>
              <a:t>Dry area</a:t>
            </a:r>
          </a:p>
        </p:txBody>
      </p:sp>
    </p:spTree>
    <p:extLst>
      <p:ext uri="{BB962C8B-B14F-4D97-AF65-F5344CB8AC3E}">
        <p14:creationId xmlns:p14="http://schemas.microsoft.com/office/powerpoint/2010/main" val="42834730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gh Knob Massif - Orographic Cloud on 081110 - Roddy Addington PNG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0525"/>
            <a:ext cx="9144000" cy="60753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41039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ULL_9fa07b65389cb60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66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43036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n436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991523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80px-Orographic_lifting_of_the_air_-_NOAA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3238"/>
            <a:ext cx="9144000" cy="58515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228025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/>
              <a:t>3. Frontal Rainfall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Complex interaction of different types of air from different sources</a:t>
            </a:r>
          </a:p>
          <a:p>
            <a:r>
              <a:rPr lang="en-GB" dirty="0"/>
              <a:t>Most common at mid-latitudes &amp; </a:t>
            </a:r>
            <a:r>
              <a:rPr lang="en-GB" dirty="0" err="1"/>
              <a:t>Ferrel</a:t>
            </a:r>
            <a:r>
              <a:rPr lang="en-GB" dirty="0"/>
              <a:t>-Polar boundary</a:t>
            </a:r>
          </a:p>
          <a:p>
            <a:r>
              <a:rPr lang="en-GB" dirty="0"/>
              <a:t>Need warmer and cooler air to meet; preferably with moisture content already</a:t>
            </a:r>
          </a:p>
          <a:p>
            <a:r>
              <a:rPr lang="en-GB" dirty="0"/>
              <a:t>Forms a boundary where two air masses are pushed up against each other; rising air causes rain to form in a specific way</a:t>
            </a:r>
          </a:p>
          <a:p>
            <a:r>
              <a:rPr lang="en-GB" dirty="0"/>
              <a:t>Linked to </a:t>
            </a:r>
            <a:r>
              <a:rPr lang="en-GB" b="1" dirty="0"/>
              <a:t>atmospheric depressions</a:t>
            </a:r>
            <a:r>
              <a:rPr lang="en-GB" dirty="0"/>
              <a:t> and formation sequence</a:t>
            </a:r>
          </a:p>
        </p:txBody>
      </p:sp>
    </p:spTree>
    <p:extLst>
      <p:ext uri="{BB962C8B-B14F-4D97-AF65-F5344CB8AC3E}">
        <p14:creationId xmlns:p14="http://schemas.microsoft.com/office/powerpoint/2010/main" val="3554326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/>
              <a:t>UK Air Masses</a:t>
            </a:r>
          </a:p>
        </p:txBody>
      </p:sp>
      <p:pic>
        <p:nvPicPr>
          <p:cNvPr id="3075" name="Picture 3" descr="Climate14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584" y="1484784"/>
            <a:ext cx="7344816" cy="4202867"/>
          </a:xfrm>
        </p:spPr>
      </p:pic>
      <p:sp>
        <p:nvSpPr>
          <p:cNvPr id="2" name="TextBox 1"/>
          <p:cNvSpPr txBox="1"/>
          <p:nvPr/>
        </p:nvSpPr>
        <p:spPr>
          <a:xfrm>
            <a:off x="5364163" y="115888"/>
            <a:ext cx="3652837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dirty="0">
                <a:latin typeface="+mn-lt"/>
              </a:rPr>
              <a:t>Link: </a:t>
            </a:r>
            <a:r>
              <a:rPr lang="en-GB" dirty="0">
                <a:latin typeface="+mn-lt"/>
                <a:hlinkClick r:id="rId3"/>
              </a:rPr>
              <a:t>EU Met Sat</a:t>
            </a:r>
            <a:r>
              <a:rPr lang="en-GB" dirty="0">
                <a:latin typeface="+mn-lt"/>
              </a:rPr>
              <a:t> and </a:t>
            </a:r>
            <a:r>
              <a:rPr lang="en-GB" dirty="0">
                <a:latin typeface="+mn-lt"/>
                <a:hlinkClick r:id="rId4"/>
              </a:rPr>
              <a:t>Jet Stream Map</a:t>
            </a:r>
            <a:endParaRPr lang="en-GB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88768360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GB" altLang="en-US" dirty="0"/>
              <a:t>Formation of Fronts</a:t>
            </a:r>
          </a:p>
        </p:txBody>
      </p:sp>
      <p:pic>
        <p:nvPicPr>
          <p:cNvPr id="4099" name="Picture 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0563" y="1697038"/>
            <a:ext cx="3571875" cy="1990725"/>
          </a:xfrm>
        </p:spPr>
      </p:pic>
      <p:pic>
        <p:nvPicPr>
          <p:cNvPr id="4100" name="Picture 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81563" y="1697038"/>
            <a:ext cx="3571875" cy="1990725"/>
          </a:xfrm>
        </p:spPr>
      </p:pic>
      <p:sp>
        <p:nvSpPr>
          <p:cNvPr id="4101" name="AutoShape 14"/>
          <p:cNvSpPr>
            <a:spLocks noGrp="1" noChangeAspect="1" noChangeArrowheads="1"/>
          </p:cNvSpPr>
          <p:nvPr>
            <p:ph type="body" sz="half" idx="3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en-US" sz="1800"/>
              <a:t>Fronts – the boundary between different air masses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en-US" sz="1800"/>
              <a:t>Video link</a:t>
            </a:r>
          </a:p>
          <a:p>
            <a:pPr eaLnBrk="1" hangingPunct="1">
              <a:lnSpc>
                <a:spcPct val="90000"/>
              </a:lnSpc>
            </a:pPr>
            <a:endParaRPr lang="en-GB" altLang="en-US" sz="1800"/>
          </a:p>
          <a:p>
            <a:pPr eaLnBrk="1" hangingPunct="1">
              <a:lnSpc>
                <a:spcPct val="90000"/>
              </a:lnSpc>
            </a:pPr>
            <a:r>
              <a:rPr lang="en-GB" altLang="en-US" sz="1800"/>
              <a:t>Cold front – where cold air travels faster than warm air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1800"/>
              <a:t>Warm front – where warm air travels faster than cold air</a:t>
            </a:r>
          </a:p>
          <a:p>
            <a:pPr eaLnBrk="1" hangingPunct="1">
              <a:lnSpc>
                <a:spcPct val="90000"/>
              </a:lnSpc>
            </a:pPr>
            <a:endParaRPr lang="en-GB" altLang="en-US" sz="1800"/>
          </a:p>
          <a:p>
            <a:pPr eaLnBrk="1" hangingPunct="1">
              <a:lnSpc>
                <a:spcPct val="90000"/>
              </a:lnSpc>
            </a:pPr>
            <a:r>
              <a:rPr lang="en-GB" altLang="en-US" sz="1800">
                <a:hlinkClick r:id="rId4"/>
              </a:rPr>
              <a:t>Animation</a:t>
            </a:r>
            <a:r>
              <a:rPr lang="en-GB" altLang="en-US" sz="1800"/>
              <a:t> and crazy hands…</a:t>
            </a:r>
          </a:p>
        </p:txBody>
      </p:sp>
    </p:spTree>
    <p:extLst>
      <p:ext uri="{BB962C8B-B14F-4D97-AF65-F5344CB8AC3E}">
        <p14:creationId xmlns:p14="http://schemas.microsoft.com/office/powerpoint/2010/main" val="1649813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GB" altLang="en-US" dirty="0"/>
              <a:t>Stages of a Frontal Depression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567334"/>
            <a:ext cx="8229600" cy="4525962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GB" altLang="en-US" dirty="0"/>
              <a:t>Origin (infancy, birth)</a:t>
            </a:r>
          </a:p>
          <a:p>
            <a:pPr lvl="1">
              <a:lnSpc>
                <a:spcPct val="90000"/>
              </a:lnSpc>
            </a:pPr>
            <a:r>
              <a:rPr lang="en-GB" altLang="en-US" dirty="0"/>
              <a:t>Different air masses start to rotate</a:t>
            </a:r>
          </a:p>
          <a:p>
            <a:pPr>
              <a:lnSpc>
                <a:spcPct val="90000"/>
              </a:lnSpc>
            </a:pPr>
            <a:r>
              <a:rPr lang="en-GB" altLang="en-US" dirty="0"/>
              <a:t>Maturity</a:t>
            </a:r>
          </a:p>
          <a:p>
            <a:pPr lvl="1">
              <a:lnSpc>
                <a:spcPct val="90000"/>
              </a:lnSpc>
            </a:pPr>
            <a:r>
              <a:rPr lang="en-GB" altLang="en-US" dirty="0"/>
              <a:t>Tighter isobars</a:t>
            </a:r>
          </a:p>
          <a:p>
            <a:pPr lvl="1">
              <a:lnSpc>
                <a:spcPct val="90000"/>
              </a:lnSpc>
            </a:pPr>
            <a:r>
              <a:rPr lang="en-GB" altLang="en-US" dirty="0"/>
              <a:t>Formation of distinct fronts</a:t>
            </a:r>
          </a:p>
          <a:p>
            <a:pPr>
              <a:lnSpc>
                <a:spcPct val="90000"/>
              </a:lnSpc>
            </a:pPr>
            <a:r>
              <a:rPr lang="en-GB" altLang="en-US" dirty="0"/>
              <a:t>Occlusion</a:t>
            </a:r>
          </a:p>
          <a:p>
            <a:pPr lvl="1">
              <a:lnSpc>
                <a:spcPct val="90000"/>
              </a:lnSpc>
            </a:pPr>
            <a:r>
              <a:rPr lang="en-GB" altLang="en-US" dirty="0"/>
              <a:t>Fronts link together, signals the end of the depression</a:t>
            </a:r>
          </a:p>
          <a:p>
            <a:pPr>
              <a:lnSpc>
                <a:spcPct val="90000"/>
              </a:lnSpc>
            </a:pPr>
            <a:r>
              <a:rPr lang="en-GB" altLang="en-US" dirty="0"/>
              <a:t>Death</a:t>
            </a:r>
          </a:p>
          <a:p>
            <a:pPr lvl="1">
              <a:lnSpc>
                <a:spcPct val="90000"/>
              </a:lnSpc>
            </a:pPr>
            <a:r>
              <a:rPr lang="en-GB" altLang="en-US" dirty="0"/>
              <a:t>Fades away, dispersal of fronts</a:t>
            </a:r>
          </a:p>
        </p:txBody>
      </p:sp>
    </p:spTree>
    <p:extLst>
      <p:ext uri="{BB962C8B-B14F-4D97-AF65-F5344CB8AC3E}">
        <p14:creationId xmlns:p14="http://schemas.microsoft.com/office/powerpoint/2010/main" val="13180118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/>
            <a:r>
              <a:rPr lang="en-GB" altLang="en-US"/>
              <a:t>Stages of a Depression</a:t>
            </a:r>
          </a:p>
        </p:txBody>
      </p:sp>
      <p:sp>
        <p:nvSpPr>
          <p:cNvPr id="6147" name="Rectangle 5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GB" altLang="en-US" sz="1600"/>
              <a:t>Origin</a:t>
            </a:r>
          </a:p>
        </p:txBody>
      </p:sp>
      <p:sp>
        <p:nvSpPr>
          <p:cNvPr id="6148" name="Rectangle 6"/>
          <p:cNvSpPr>
            <a:spLocks noGrp="1" noChangeArrowheads="1"/>
          </p:cNvSpPr>
          <p:nvPr>
            <p:ph sz="quarter" idx="2"/>
          </p:nvPr>
        </p:nvSpPr>
        <p:spPr/>
        <p:txBody>
          <a:bodyPr/>
          <a:lstStyle/>
          <a:p>
            <a:pPr eaLnBrk="1" hangingPunct="1"/>
            <a:r>
              <a:rPr lang="en-GB" altLang="en-US" sz="1600"/>
              <a:t>Depression</a:t>
            </a:r>
          </a:p>
        </p:txBody>
      </p:sp>
      <p:sp>
        <p:nvSpPr>
          <p:cNvPr id="6149" name="Rectangle 7"/>
          <p:cNvSpPr>
            <a:spLocks noGrp="1" noChangeArrowheads="1"/>
          </p:cNvSpPr>
          <p:nvPr>
            <p:ph sz="quarter" idx="3"/>
          </p:nvPr>
        </p:nvSpPr>
        <p:spPr/>
        <p:txBody>
          <a:bodyPr/>
          <a:lstStyle/>
          <a:p>
            <a:pPr eaLnBrk="1" hangingPunct="1"/>
            <a:r>
              <a:rPr lang="en-GB" altLang="en-US" sz="1600"/>
              <a:t>Maturity</a:t>
            </a:r>
          </a:p>
        </p:txBody>
      </p:sp>
      <p:sp>
        <p:nvSpPr>
          <p:cNvPr id="6150" name="Rectangle 8"/>
          <p:cNvSpPr>
            <a:spLocks noGrp="1" noChangeArrowheads="1"/>
          </p:cNvSpPr>
          <p:nvPr>
            <p:ph sz="quarter" idx="4"/>
          </p:nvPr>
        </p:nvSpPr>
        <p:spPr/>
        <p:txBody>
          <a:bodyPr/>
          <a:lstStyle/>
          <a:p>
            <a:pPr eaLnBrk="1" hangingPunct="1"/>
            <a:r>
              <a:rPr lang="en-GB" altLang="en-US" sz="1600"/>
              <a:t>Occlusion</a:t>
            </a:r>
          </a:p>
        </p:txBody>
      </p:sp>
    </p:spTree>
    <p:extLst>
      <p:ext uri="{BB962C8B-B14F-4D97-AF65-F5344CB8AC3E}">
        <p14:creationId xmlns:p14="http://schemas.microsoft.com/office/powerpoint/2010/main" val="13632155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algn="l" eaLnBrk="1" hangingPunct="1"/>
            <a:r>
              <a:rPr lang="en-GB" altLang="en-US" dirty="0"/>
              <a:t>Formation of Frontal Rainfall</a:t>
            </a:r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213" y="1125538"/>
            <a:ext cx="3571875" cy="1990725"/>
          </a:xfrm>
        </p:spPr>
      </p:pic>
      <p:pic>
        <p:nvPicPr>
          <p:cNvPr id="7172" name="Picture 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59338" y="1125538"/>
            <a:ext cx="3571875" cy="1990725"/>
          </a:xfrm>
        </p:spPr>
      </p:pic>
      <p:pic>
        <p:nvPicPr>
          <p:cNvPr id="7173" name="Picture 6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3284538"/>
            <a:ext cx="4038600" cy="3240087"/>
          </a:xfrm>
        </p:spPr>
      </p:pic>
      <p:pic>
        <p:nvPicPr>
          <p:cNvPr id="7174" name="Picture 7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3438" y="3284538"/>
            <a:ext cx="4038600" cy="3457575"/>
          </a:xfrm>
        </p:spPr>
      </p:pic>
    </p:spTree>
    <p:extLst>
      <p:ext uri="{BB962C8B-B14F-4D97-AF65-F5344CB8AC3E}">
        <p14:creationId xmlns:p14="http://schemas.microsoft.com/office/powerpoint/2010/main" val="17956253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260350"/>
            <a:ext cx="8229600" cy="6192838"/>
          </a:xfrm>
        </p:spPr>
      </p:pic>
    </p:spTree>
    <p:extLst>
      <p:ext uri="{BB962C8B-B14F-4D97-AF65-F5344CB8AC3E}">
        <p14:creationId xmlns:p14="http://schemas.microsoft.com/office/powerpoint/2010/main" val="28095975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/>
              <a:t>Summary of Rainfall Approaches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Key components to all elements</a:t>
            </a:r>
          </a:p>
          <a:p>
            <a:pPr lvl="1"/>
            <a:r>
              <a:rPr lang="en-GB" dirty="0"/>
              <a:t>Need to have water vapour</a:t>
            </a:r>
          </a:p>
          <a:p>
            <a:pPr lvl="1"/>
            <a:r>
              <a:rPr lang="en-GB" dirty="0"/>
              <a:t>Need to take water vapour below the dew point temperature to form droplets (enough to drop out of cloud)</a:t>
            </a:r>
          </a:p>
          <a:p>
            <a:pPr lvl="1"/>
            <a:r>
              <a:rPr lang="en-GB" dirty="0"/>
              <a:t>Can do this by cooling the cloud – various ways to do that!</a:t>
            </a:r>
          </a:p>
          <a:p>
            <a:r>
              <a:rPr lang="en-GB" dirty="0"/>
              <a:t>Should be able to describe and explain the processes – you can use diagrams if it’s easier?</a:t>
            </a:r>
          </a:p>
        </p:txBody>
      </p:sp>
    </p:spTree>
    <p:extLst>
      <p:ext uri="{BB962C8B-B14F-4D97-AF65-F5344CB8AC3E}">
        <p14:creationId xmlns:p14="http://schemas.microsoft.com/office/powerpoint/2010/main" val="35220363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/>
              <a:t>Forms of Water in the Atmosphere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Fog</a:t>
            </a:r>
          </a:p>
          <a:p>
            <a:r>
              <a:rPr lang="en-GB" dirty="0"/>
              <a:t>Dew</a:t>
            </a:r>
          </a:p>
          <a:p>
            <a:r>
              <a:rPr lang="en-GB" dirty="0"/>
              <a:t>Frost</a:t>
            </a:r>
          </a:p>
          <a:p>
            <a:r>
              <a:rPr lang="en-GB" dirty="0"/>
              <a:t>Snow</a:t>
            </a:r>
          </a:p>
          <a:p>
            <a:r>
              <a:rPr lang="en-GB" dirty="0"/>
              <a:t>Hail</a:t>
            </a:r>
          </a:p>
        </p:txBody>
      </p:sp>
    </p:spTree>
    <p:extLst>
      <p:ext uri="{BB962C8B-B14F-4D97-AF65-F5344CB8AC3E}">
        <p14:creationId xmlns:p14="http://schemas.microsoft.com/office/powerpoint/2010/main" val="38604277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8376158"/>
              </p:ext>
            </p:extLst>
          </p:nvPr>
        </p:nvGraphicFramePr>
        <p:xfrm>
          <a:off x="251520" y="260648"/>
          <a:ext cx="8568951" cy="60486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43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24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9746">
                <a:tc>
                  <a:txBody>
                    <a:bodyPr/>
                    <a:lstStyle/>
                    <a:p>
                      <a:r>
                        <a:rPr lang="en-GB" dirty="0"/>
                        <a:t>Weather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Origin &amp;</a:t>
                      </a:r>
                      <a:r>
                        <a:rPr lang="en-GB" baseline="0" dirty="0"/>
                        <a:t> Process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7279">
                <a:tc>
                  <a:txBody>
                    <a:bodyPr/>
                    <a:lstStyle/>
                    <a:p>
                      <a:r>
                        <a:rPr lang="en-GB" dirty="0"/>
                        <a:t>Fog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Tiny water droplets suspended in the air,</a:t>
                      </a:r>
                      <a:r>
                        <a:rPr lang="en-GB" sz="1600" baseline="0" dirty="0"/>
                        <a:t> close to surface level</a:t>
                      </a:r>
                    </a:p>
                    <a:p>
                      <a:r>
                        <a:rPr lang="en-GB" sz="1600" baseline="0" dirty="0"/>
                        <a:t>Reduce visibility, may be apparent as a ‘bank’ of fog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Radiation fog: under high pressure, cloudless skies, temperature drops overnight below dew point, and fog</a:t>
                      </a:r>
                      <a:r>
                        <a:rPr lang="en-GB" sz="1600" baseline="0" dirty="0"/>
                        <a:t> forms close to the cold ground</a:t>
                      </a:r>
                      <a:endParaRPr lang="en-GB" sz="1600" dirty="0"/>
                    </a:p>
                    <a:p>
                      <a:r>
                        <a:rPr lang="en-GB" sz="1600" dirty="0"/>
                        <a:t>Advection</a:t>
                      </a:r>
                      <a:r>
                        <a:rPr lang="en-GB" sz="1600" baseline="0" dirty="0"/>
                        <a:t> fog: winds containing moisture move over a colder surface (e.g. ocean, blow over cold current, from sea to cold land)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3882">
                <a:tc>
                  <a:txBody>
                    <a:bodyPr/>
                    <a:lstStyle/>
                    <a:p>
                      <a:r>
                        <a:rPr lang="en-GB" dirty="0"/>
                        <a:t>Dew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Small</a:t>
                      </a:r>
                      <a:r>
                        <a:rPr lang="en-GB" sz="1600" baseline="0" dirty="0"/>
                        <a:t> droplets of water forming on cold surface e.g. leaves, grass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Water vapour</a:t>
                      </a:r>
                      <a:r>
                        <a:rPr lang="en-GB" sz="1600" baseline="0" dirty="0"/>
                        <a:t> condenses on to cold objects. Still conditions (low wind) allow prolonged contact: does not blow away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23882">
                <a:tc>
                  <a:txBody>
                    <a:bodyPr/>
                    <a:lstStyle/>
                    <a:p>
                      <a:r>
                        <a:rPr lang="en-GB" dirty="0"/>
                        <a:t>Snowflakes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Ice crystals</a:t>
                      </a:r>
                      <a:r>
                        <a:rPr lang="en-GB" sz="1600" baseline="0" dirty="0"/>
                        <a:t> in hexagonal patterns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Water vapour cooled to ice (slowly). When crystals</a:t>
                      </a:r>
                      <a:r>
                        <a:rPr lang="en-GB" sz="1600" baseline="0" dirty="0"/>
                        <a:t> fall, they collide and combine (aggregation)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23882">
                <a:tc>
                  <a:txBody>
                    <a:bodyPr/>
                    <a:lstStyle/>
                    <a:p>
                      <a:r>
                        <a:rPr lang="en-GB" dirty="0"/>
                        <a:t>Hailstones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Roughly</a:t>
                      </a:r>
                      <a:r>
                        <a:rPr lang="en-GB" sz="1600" baseline="0" dirty="0"/>
                        <a:t> circular forms, alternate layers of ice and rime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Ice particles fall and rise in </a:t>
                      </a:r>
                      <a:r>
                        <a:rPr lang="en-GB" sz="1600" dirty="0" err="1"/>
                        <a:t>Cb</a:t>
                      </a:r>
                      <a:r>
                        <a:rPr lang="en-GB" sz="1600" dirty="0"/>
                        <a:t> cloud; </a:t>
                      </a:r>
                      <a:r>
                        <a:rPr lang="en-GB" sz="1600" dirty="0" err="1"/>
                        <a:t>supercooled</a:t>
                      </a:r>
                      <a:r>
                        <a:rPr lang="en-GB" sz="1600" dirty="0"/>
                        <a:t> water droplets</a:t>
                      </a:r>
                      <a:r>
                        <a:rPr lang="en-GB" sz="1600" baseline="0" dirty="0"/>
                        <a:t> collide and freeze around nuclei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16674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6" t="3324" r="4049" b="5750"/>
          <a:stretch/>
        </p:blipFill>
        <p:spPr>
          <a:xfrm>
            <a:off x="277092" y="267854"/>
            <a:ext cx="8497454" cy="6105237"/>
          </a:xfrm>
        </p:spPr>
      </p:pic>
    </p:spTree>
    <p:extLst>
      <p:ext uri="{BB962C8B-B14F-4D97-AF65-F5344CB8AC3E}">
        <p14:creationId xmlns:p14="http://schemas.microsoft.com/office/powerpoint/2010/main" val="11383626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92696"/>
            <a:ext cx="8691032" cy="5400600"/>
          </a:xfrm>
        </p:spPr>
      </p:pic>
    </p:spTree>
    <p:extLst>
      <p:ext uri="{BB962C8B-B14F-4D97-AF65-F5344CB8AC3E}">
        <p14:creationId xmlns:p14="http://schemas.microsoft.com/office/powerpoint/2010/main" val="37947534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73008" cy="6858000"/>
          </a:xfrm>
        </p:spPr>
      </p:pic>
    </p:spTree>
    <p:extLst>
      <p:ext uri="{BB962C8B-B14F-4D97-AF65-F5344CB8AC3E}">
        <p14:creationId xmlns:p14="http://schemas.microsoft.com/office/powerpoint/2010/main" val="6256697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og.PNG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5188"/>
            <a:ext cx="9144000" cy="51276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90002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oggy-london-from-metropolitan-police-helicopter-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76521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et-police-london-fog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426017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a_of_fog_san_francisco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1875"/>
            <a:ext cx="9144000" cy="47926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3911714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ew-grass-refined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0075"/>
            <a:ext cx="9144000" cy="56562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863192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c9f56c4355558822c85305745a7c77e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0050"/>
            <a:ext cx="9144000" cy="6057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873276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nowflake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8445655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now_path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942730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ailstorm_in_Dutchess_County,_New_York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8300"/>
            <a:ext cx="9144000" cy="6121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25356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xresdefault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2168300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P-Dallas-hail-storm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622203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6E804-AA03-44A1-9A22-0BE13CA82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5. Explanation of rainfall (p46)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7EF626-A863-4B40-B78F-4ED6FB83BB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495402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DD130-7B51-4E6C-804F-1BFEC2F3F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2.3. practice questions (p47-48)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98C78A-FC39-43D0-8CC3-E2B72EB8D2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08947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836</TotalTime>
  <Words>1371</Words>
  <Application>Microsoft Office PowerPoint</Application>
  <PresentationFormat>On-screen Show (4:3)</PresentationFormat>
  <Paragraphs>160</Paragraphs>
  <Slides>52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5" baseType="lpstr">
      <vt:lpstr>Arial</vt:lpstr>
      <vt:lpstr>Calibri</vt:lpstr>
      <vt:lpstr>Office Theme</vt:lpstr>
      <vt:lpstr>PowerPoint Presentation</vt:lpstr>
      <vt:lpstr>PowerPoint Presentation</vt:lpstr>
      <vt:lpstr>Key Concepts:</vt:lpstr>
      <vt:lpstr>Phase Changes of Matter</vt:lpstr>
      <vt:lpstr>Causes of Change: Evaporation</vt:lpstr>
      <vt:lpstr>Causes of Change: Condensation</vt:lpstr>
      <vt:lpstr>Causes of Change to/from solid </vt:lpstr>
      <vt:lpstr>Phase Changes &amp; States of Matter</vt:lpstr>
      <vt:lpstr>Moisture Content: Humidity, RH &amp; Saturation</vt:lpstr>
      <vt:lpstr>How do we make clouds?</vt:lpstr>
      <vt:lpstr>What is a cloud?</vt:lpstr>
      <vt:lpstr>What is the role of altitude?</vt:lpstr>
      <vt:lpstr>Diagram of lapse rates</vt:lpstr>
      <vt:lpstr>Lapse Rates vary with temperature, dew point, pressure and airflow – giving different cloud heights at different moments!</vt:lpstr>
      <vt:lpstr>What types of cloud are there?</vt:lpstr>
      <vt:lpstr>How do clouds produce rain?</vt:lpstr>
      <vt:lpstr>PowerPoint Presentation</vt:lpstr>
      <vt:lpstr>1. Convection</vt:lpstr>
      <vt:lpstr>PowerPoint Presentation</vt:lpstr>
      <vt:lpstr>PowerPoint Presentation</vt:lpstr>
      <vt:lpstr>2. Orographic Rainfall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3. Frontal Rainfall</vt:lpstr>
      <vt:lpstr>UK Air Masses</vt:lpstr>
      <vt:lpstr>Formation of Fronts</vt:lpstr>
      <vt:lpstr>Stages of a Frontal Depression</vt:lpstr>
      <vt:lpstr>Stages of a Depression</vt:lpstr>
      <vt:lpstr>Formation of Frontal Rainfall</vt:lpstr>
      <vt:lpstr>PowerPoint Presentation</vt:lpstr>
      <vt:lpstr>Summary of Rainfall Approaches</vt:lpstr>
      <vt:lpstr>Forms of Water in the Atmosphere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5. Explanation of rainfall (p46)</vt:lpstr>
      <vt:lpstr>2.3. practice questions (p47-48)</vt:lpstr>
    </vt:vector>
  </TitlesOfParts>
  <Company>St Dunstan's Education Foundation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makes it rain?</dc:title>
  <dc:creator>D J Preece</dc:creator>
  <cp:lastModifiedBy>David Preece</cp:lastModifiedBy>
  <cp:revision>28</cp:revision>
  <dcterms:created xsi:type="dcterms:W3CDTF">2017-02-01T11:03:22Z</dcterms:created>
  <dcterms:modified xsi:type="dcterms:W3CDTF">2021-01-30T18:45:56Z</dcterms:modified>
</cp:coreProperties>
</file>