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63" r:id="rId3"/>
    <p:sldId id="313" r:id="rId4"/>
    <p:sldId id="284" r:id="rId5"/>
    <p:sldId id="303" r:id="rId6"/>
    <p:sldId id="320" r:id="rId7"/>
    <p:sldId id="310" r:id="rId8"/>
    <p:sldId id="281" r:id="rId9"/>
    <p:sldId id="321" r:id="rId10"/>
    <p:sldId id="322" r:id="rId11"/>
    <p:sldId id="323" r:id="rId12"/>
    <p:sldId id="268" r:id="rId13"/>
    <p:sldId id="260" r:id="rId14"/>
    <p:sldId id="270" r:id="rId15"/>
    <p:sldId id="264" r:id="rId16"/>
    <p:sldId id="261" r:id="rId17"/>
    <p:sldId id="269" r:id="rId18"/>
    <p:sldId id="271" r:id="rId19"/>
    <p:sldId id="272" r:id="rId20"/>
    <p:sldId id="259" r:id="rId21"/>
    <p:sldId id="256" r:id="rId22"/>
    <p:sldId id="317" r:id="rId23"/>
    <p:sldId id="324" r:id="rId24"/>
    <p:sldId id="282" r:id="rId25"/>
    <p:sldId id="301" r:id="rId26"/>
    <p:sldId id="328" r:id="rId27"/>
    <p:sldId id="325" r:id="rId28"/>
    <p:sldId id="314" r:id="rId29"/>
    <p:sldId id="326" r:id="rId30"/>
    <p:sldId id="327" r:id="rId31"/>
    <p:sldId id="302" r:id="rId32"/>
    <p:sldId id="283" r:id="rId33"/>
    <p:sldId id="312" r:id="rId34"/>
    <p:sldId id="286" r:id="rId35"/>
    <p:sldId id="288" r:id="rId36"/>
    <p:sldId id="287" r:id="rId37"/>
    <p:sldId id="289" r:id="rId38"/>
    <p:sldId id="290" r:id="rId39"/>
    <p:sldId id="291" r:id="rId40"/>
    <p:sldId id="292" r:id="rId41"/>
    <p:sldId id="293" r:id="rId42"/>
    <p:sldId id="294" r:id="rId43"/>
    <p:sldId id="297" r:id="rId44"/>
    <p:sldId id="337" r:id="rId45"/>
    <p:sldId id="298" r:id="rId46"/>
    <p:sldId id="299" r:id="rId47"/>
    <p:sldId id="295" r:id="rId48"/>
    <p:sldId id="300" r:id="rId49"/>
    <p:sldId id="296" r:id="rId50"/>
    <p:sldId id="329" r:id="rId51"/>
    <p:sldId id="304" r:id="rId52"/>
    <p:sldId id="305" r:id="rId53"/>
    <p:sldId id="306" r:id="rId54"/>
    <p:sldId id="308" r:id="rId55"/>
    <p:sldId id="316" r:id="rId56"/>
    <p:sldId id="330" r:id="rId57"/>
    <p:sldId id="331" r:id="rId58"/>
    <p:sldId id="266" r:id="rId59"/>
    <p:sldId id="334" r:id="rId60"/>
    <p:sldId id="336" r:id="rId61"/>
    <p:sldId id="318" r:id="rId62"/>
    <p:sldId id="339" r:id="rId63"/>
    <p:sldId id="335" r:id="rId64"/>
    <p:sldId id="333" r:id="rId65"/>
    <p:sldId id="338" r:id="rId66"/>
    <p:sldId id="332" r:id="rId67"/>
    <p:sldId id="340" r:id="rId68"/>
    <p:sldId id="344" r:id="rId69"/>
    <p:sldId id="345" r:id="rId70"/>
    <p:sldId id="341" r:id="rId71"/>
    <p:sldId id="346" r:id="rId72"/>
    <p:sldId id="347" r:id="rId73"/>
    <p:sldId id="349" r:id="rId74"/>
    <p:sldId id="350" r:id="rId75"/>
    <p:sldId id="351" r:id="rId76"/>
    <p:sldId id="342" r:id="rId77"/>
    <p:sldId id="354" r:id="rId78"/>
    <p:sldId id="343" r:id="rId79"/>
    <p:sldId id="355" r:id="rId80"/>
    <p:sldId id="273" r:id="rId81"/>
    <p:sldId id="356" r:id="rId82"/>
    <p:sldId id="275" r:id="rId83"/>
    <p:sldId id="357" r:id="rId84"/>
    <p:sldId id="353" r:id="rId85"/>
    <p:sldId id="358" r:id="rId86"/>
    <p:sldId id="359" r:id="rId87"/>
    <p:sldId id="307" r:id="rId88"/>
    <p:sldId id="348" r:id="rId89"/>
    <p:sldId id="352" r:id="rId90"/>
    <p:sldId id="360" r:id="rId91"/>
    <p:sldId id="362" r:id="rId92"/>
    <p:sldId id="363" r:id="rId93"/>
    <p:sldId id="364" r:id="rId94"/>
    <p:sldId id="365" r:id="rId95"/>
    <p:sldId id="374" r:id="rId96"/>
    <p:sldId id="366" r:id="rId97"/>
    <p:sldId id="375" r:id="rId98"/>
    <p:sldId id="367" r:id="rId99"/>
    <p:sldId id="361" r:id="rId100"/>
    <p:sldId id="368" r:id="rId101"/>
    <p:sldId id="369" r:id="rId102"/>
    <p:sldId id="370" r:id="rId103"/>
    <p:sldId id="371" r:id="rId104"/>
    <p:sldId id="372" r:id="rId105"/>
    <p:sldId id="373"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516" y="60"/>
      </p:cViewPr>
      <p:guideLst>
        <p:guide orient="horz" pos="2160"/>
        <p:guide pos="2880"/>
      </p:guideLst>
    </p:cSldViewPr>
  </p:slideViewPr>
  <p:notesTextViewPr>
    <p:cViewPr>
      <p:scale>
        <a:sx n="1" d="1"/>
        <a:sy n="1" d="1"/>
      </p:scale>
      <p:origin x="0" y="0"/>
    </p:cViewPr>
  </p:notesTextViewPr>
  <p:sorterViewPr>
    <p:cViewPr>
      <p:scale>
        <a:sx n="66" d="100"/>
        <a:sy n="66" d="100"/>
      </p:scale>
      <p:origin x="0" y="-186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ED917A8-FE11-42CE-B141-8EF704AA9083}" type="datetimeFigureOut">
              <a:rPr lang="en-GB" smtClean="0"/>
              <a:pPr/>
              <a:t>05/12/2019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2435691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ED917A8-FE11-42CE-B141-8EF704AA9083}" type="datetimeFigureOut">
              <a:rPr lang="en-GB" smtClean="0"/>
              <a:pPr/>
              <a:t>05/12/2019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4068413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D917A8-FE11-42CE-B141-8EF704AA9083}" type="datetimeFigureOut">
              <a:rPr lang="en-GB" smtClean="0"/>
              <a:pPr/>
              <a:t>05/12/2019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4014516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ED917A8-FE11-42CE-B141-8EF704AA9083}" type="datetimeFigureOut">
              <a:rPr lang="en-GB" smtClean="0"/>
              <a:pPr/>
              <a:t>05/12/2019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932964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ED917A8-FE11-42CE-B141-8EF704AA9083}" type="datetimeFigureOut">
              <a:rPr lang="en-GB" smtClean="0"/>
              <a:pPr/>
              <a:t>05/12/2019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561521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ED917A8-FE11-42CE-B141-8EF704AA9083}" type="datetimeFigureOut">
              <a:rPr lang="en-GB" smtClean="0"/>
              <a:pPr/>
              <a:t>05/12/2019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3694875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D917A8-FE11-42CE-B141-8EF704AA9083}" type="datetimeFigureOut">
              <a:rPr lang="en-GB" smtClean="0"/>
              <a:pPr/>
              <a:t>05/12/2019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1418311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D917A8-FE11-42CE-B141-8EF704AA9083}" type="datetimeFigureOut">
              <a:rPr lang="en-GB" smtClean="0"/>
              <a:pPr/>
              <a:t>05/12/2019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773308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D917A8-FE11-42CE-B141-8EF704AA9083}" type="datetimeFigureOut">
              <a:rPr lang="en-GB" smtClean="0"/>
              <a:pPr/>
              <a:t>05/12/2019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2351602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ED917A8-FE11-42CE-B141-8EF704AA9083}" type="datetimeFigureOut">
              <a:rPr lang="en-GB" smtClean="0"/>
              <a:pPr/>
              <a:t>05/12/2019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4215576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ED917A8-FE11-42CE-B141-8EF704AA9083}" type="datetimeFigureOut">
              <a:rPr lang="en-GB" smtClean="0"/>
              <a:pPr/>
              <a:t>05/12/2019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119379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D917A8-FE11-42CE-B141-8EF704AA9083}" type="datetimeFigureOut">
              <a:rPr lang="en-GB" smtClean="0"/>
              <a:pPr/>
              <a:t>05/12/2019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5A0376-A1FE-4514-9AF2-9DE4B972EBB2}" type="slidenum">
              <a:rPr lang="en-GB" smtClean="0"/>
              <a:pPr/>
              <a:t>‹#›</a:t>
            </a:fld>
            <a:endParaRPr lang="en-GB"/>
          </a:p>
        </p:txBody>
      </p:sp>
    </p:spTree>
    <p:extLst>
      <p:ext uri="{BB962C8B-B14F-4D97-AF65-F5344CB8AC3E}">
        <p14:creationId xmlns:p14="http://schemas.microsoft.com/office/powerpoint/2010/main" val="189195494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annotation_id=annotation_3700600641&amp;feature=iv&amp;src_vid=joR4OL_mQnE&amp;v=B3NbPUTD5qA&amp;safe=active" TargetMode="External"/><Relationship Id="rId2" Type="http://schemas.openxmlformats.org/officeDocument/2006/relationships/hyperlink" Target="https://www.youtube.com/watch?annotation_id=annotation_2555738991&amp;feature=iv&amp;src_vid=B3NbPUTD5qA&amp;v=PGZuE0H82Gg&amp;safe=active" TargetMode="External"/><Relationship Id="rId1" Type="http://schemas.openxmlformats.org/officeDocument/2006/relationships/slideLayout" Target="../slideLayouts/slideLayout2.xml"/><Relationship Id="rId6" Type="http://schemas.openxmlformats.org/officeDocument/2006/relationships/hyperlink" Target="https://www.youtube.com/watch?v=A6L3korqXb4&amp;safe=active" TargetMode="External"/><Relationship Id="rId5" Type="http://schemas.openxmlformats.org/officeDocument/2006/relationships/hyperlink" Target="https://www.youtube.com/watch?v=XsgHYfulv2g&amp;safe=active" TargetMode="External"/><Relationship Id="rId4" Type="http://schemas.openxmlformats.org/officeDocument/2006/relationships/hyperlink" Target="https://www.youtube.com/watch?v=joR4OL_mQnE&amp;safe=active"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http://news.bbc.co.uk/nol/shared/spl/hi/africa/05/crisis_map/img/1138706905.gif" TargetMode="External"/><Relationship Id="rId2" Type="http://schemas.openxmlformats.org/officeDocument/2006/relationships/image" Target="../media/image33.gi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www.csis.org/programs/transnational-threats-project/past-projects/militancy-and-arc-instability/militancy-and-a-1" TargetMode="External"/><Relationship Id="rId2" Type="http://schemas.openxmlformats.org/officeDocument/2006/relationships/hyperlink" Target="https://www.youtube.com/watch?time_continue=7&amp;v=ZNHTCTD29T8" TargetMode="External"/><Relationship Id="rId1" Type="http://schemas.openxmlformats.org/officeDocument/2006/relationships/slideLayout" Target="../slideLayouts/slideLayout2.xml"/><Relationship Id="rId4" Type="http://schemas.openxmlformats.org/officeDocument/2006/relationships/hyperlink" Target="https://www.bbc.co.uk/news/resources/idt-sh/war_in_the_desert"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www.irinnews.org/analysis/2018/02/19/shifting-relationships-growing-threats-who-s-who-insurgent-groups-sahel" TargetMode="External"/><Relationship Id="rId2" Type="http://schemas.openxmlformats.org/officeDocument/2006/relationships/hyperlink" Target="https://www.oecd-ilibrary.org/docserver/8bbc5813-en.pdf?expires=1541956692&amp;id=id&amp;accname=guest&amp;checksum=3C27AC54EF15CF089390B7504D4A7BEF"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https://www.youtube.com/watch?v=4xls7K_xFBQ" TargetMode="External"/><Relationship Id="rId2" Type="http://schemas.openxmlformats.org/officeDocument/2006/relationships/hyperlink" Target="https://www.youtube.com/watch?v=HVOYN70scS8" TargetMode="External"/><Relationship Id="rId1" Type="http://schemas.openxmlformats.org/officeDocument/2006/relationships/slideLayout" Target="../slideLayouts/slideLayout2.xml"/><Relationship Id="rId4" Type="http://schemas.openxmlformats.org/officeDocument/2006/relationships/hyperlink" Target="https://www.bbc.co.uk/news/world-africa-49266983" TargetMode="External"/></Relationships>
</file>

<file path=ppt/slides/_rels/slide9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hyperlink" Target="https://www.youtube.com/watch?v=RQkiv_U5AoU"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s://www.youtube.com/watch?v=Stn1flEwV2o" TargetMode="External"/><Relationship Id="rId2" Type="http://schemas.openxmlformats.org/officeDocument/2006/relationships/hyperlink" Target="https://www.youtube.com/watch?v=M1OjKvidjAA"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geog phots\deserts\Desert_Oasis__Libya[1].jpg"/>
          <p:cNvPicPr>
            <a:picLocks noChangeAspect="1" noChangeArrowheads="1"/>
          </p:cNvPicPr>
          <p:nvPr/>
        </p:nvPicPr>
        <p:blipFill>
          <a:blip r:embed="rId2" cstate="print"/>
          <a:srcRect/>
          <a:stretch>
            <a:fillRect/>
          </a:stretch>
        </p:blipFill>
        <p:spPr bwMode="auto">
          <a:xfrm>
            <a:off x="0" y="3571875"/>
            <a:ext cx="4429125" cy="3286125"/>
          </a:xfrm>
          <a:prstGeom prst="rect">
            <a:avLst/>
          </a:prstGeom>
          <a:noFill/>
          <a:ln w="9525">
            <a:noFill/>
            <a:miter lim="800000"/>
            <a:headEnd/>
            <a:tailEnd/>
          </a:ln>
        </p:spPr>
      </p:pic>
      <p:pic>
        <p:nvPicPr>
          <p:cNvPr id="3075" name="Picture 2" descr="F:\geog phots\deserts\2586716-3-arches-national-park-sunset[1].jpg"/>
          <p:cNvPicPr>
            <a:picLocks noChangeAspect="1" noChangeArrowheads="1"/>
          </p:cNvPicPr>
          <p:nvPr/>
        </p:nvPicPr>
        <p:blipFill>
          <a:blip r:embed="rId3" cstate="print"/>
          <a:srcRect/>
          <a:stretch>
            <a:fillRect/>
          </a:stretch>
        </p:blipFill>
        <p:spPr bwMode="auto">
          <a:xfrm>
            <a:off x="4429125" y="3500438"/>
            <a:ext cx="4714875" cy="3357562"/>
          </a:xfrm>
          <a:prstGeom prst="rect">
            <a:avLst/>
          </a:prstGeom>
          <a:noFill/>
          <a:ln w="9525">
            <a:noFill/>
            <a:miter lim="800000"/>
            <a:headEnd/>
            <a:tailEnd/>
          </a:ln>
        </p:spPr>
      </p:pic>
      <p:pic>
        <p:nvPicPr>
          <p:cNvPr id="3076" name="Picture 4" descr="F:\geog phots\deserts\red-sand[1].jpg"/>
          <p:cNvPicPr>
            <a:picLocks noChangeAspect="1" noChangeArrowheads="1"/>
          </p:cNvPicPr>
          <p:nvPr/>
        </p:nvPicPr>
        <p:blipFill>
          <a:blip r:embed="rId4" cstate="print"/>
          <a:srcRect/>
          <a:stretch>
            <a:fillRect/>
          </a:stretch>
        </p:blipFill>
        <p:spPr bwMode="auto">
          <a:xfrm>
            <a:off x="4429125" y="0"/>
            <a:ext cx="4714875" cy="3536950"/>
          </a:xfrm>
          <a:prstGeom prst="rect">
            <a:avLst/>
          </a:prstGeom>
          <a:noFill/>
          <a:ln w="9525">
            <a:noFill/>
            <a:miter lim="800000"/>
            <a:headEnd/>
            <a:tailEnd/>
          </a:ln>
        </p:spPr>
      </p:pic>
      <p:pic>
        <p:nvPicPr>
          <p:cNvPr id="3077" name="Picture 3" descr="F:\geog phots\deserts\2218866489_ac38c05f08[1].jpg"/>
          <p:cNvPicPr>
            <a:picLocks noChangeAspect="1" noChangeArrowheads="1"/>
          </p:cNvPicPr>
          <p:nvPr/>
        </p:nvPicPr>
        <p:blipFill>
          <a:blip r:embed="rId5" cstate="print"/>
          <a:srcRect/>
          <a:stretch>
            <a:fillRect/>
          </a:stretch>
        </p:blipFill>
        <p:spPr bwMode="auto">
          <a:xfrm>
            <a:off x="0" y="0"/>
            <a:ext cx="4429125" cy="3571875"/>
          </a:xfrm>
          <a:prstGeom prst="rect">
            <a:avLst/>
          </a:prstGeom>
          <a:noFill/>
          <a:ln w="9525">
            <a:noFill/>
            <a:miter lim="800000"/>
            <a:headEnd/>
            <a:tailEnd/>
          </a:ln>
        </p:spPr>
      </p:pic>
      <p:sp>
        <p:nvSpPr>
          <p:cNvPr id="7" name="TextBox 6">
            <a:extLst>
              <a:ext uri="{FF2B5EF4-FFF2-40B4-BE49-F238E27FC236}">
                <a16:creationId xmlns:a16="http://schemas.microsoft.com/office/drawing/2014/main" id="{9F85CC4A-D65F-4868-AC61-D8A4E72FFC1A}"/>
              </a:ext>
            </a:extLst>
          </p:cNvPr>
          <p:cNvSpPr txBox="1"/>
          <p:nvPr/>
        </p:nvSpPr>
        <p:spPr>
          <a:xfrm>
            <a:off x="1106724" y="2961829"/>
            <a:ext cx="6930552" cy="1077218"/>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lang="en-US" sz="3200" b="1" dirty="0"/>
              <a:t>Advanced Physical, Paper 3</a:t>
            </a:r>
          </a:p>
          <a:p>
            <a:pPr algn="ctr"/>
            <a:r>
              <a:rPr lang="en-US" sz="3200" dirty="0"/>
              <a:t>10. Hot arid and semi-arid environments</a:t>
            </a:r>
            <a:endParaRPr lang="en-GB" sz="3200" dirty="0"/>
          </a:p>
        </p:txBody>
      </p:sp>
    </p:spTree>
    <p:extLst>
      <p:ext uri="{BB962C8B-B14F-4D97-AF65-F5344CB8AC3E}">
        <p14:creationId xmlns:p14="http://schemas.microsoft.com/office/powerpoint/2010/main" val="2787496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aguaro_Cactus_at_Sunset,_Arizona.jpg">
            <a:extLst>
              <a:ext uri="{FF2B5EF4-FFF2-40B4-BE49-F238E27FC236}">
                <a16:creationId xmlns:a16="http://schemas.microsoft.com/office/drawing/2014/main" id="{46F7CDAD-1A63-4751-B0A3-940799C0221F}"/>
              </a:ext>
            </a:extLst>
          </p:cNvPr>
          <p:cNvPicPr>
            <a:picLocks noChangeAspect="1"/>
          </p:cNvPicPr>
          <p:nvPr/>
        </p:nvPicPr>
        <p:blipFill>
          <a:blip r:embed="rId2" cstate="print"/>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358616EA-6FCD-40EC-AE2C-8C0226BAE11A}"/>
              </a:ext>
            </a:extLst>
          </p:cNvPr>
          <p:cNvSpPr txBox="1"/>
          <p:nvPr/>
        </p:nvSpPr>
        <p:spPr>
          <a:xfrm>
            <a:off x="2174200" y="5445224"/>
            <a:ext cx="4795607" cy="1077218"/>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lang="en-US" sz="3200" b="1" dirty="0"/>
              <a:t>Advanced Physical, Paper 3</a:t>
            </a:r>
          </a:p>
          <a:p>
            <a:pPr algn="ctr"/>
            <a:r>
              <a:rPr lang="en-US" sz="3200" dirty="0"/>
              <a:t>10.3. Soils and Vegetation</a:t>
            </a:r>
            <a:endParaRPr lang="en-GB" sz="3200" dirty="0"/>
          </a:p>
        </p:txBody>
      </p:sp>
    </p:spTree>
    <p:extLst>
      <p:ext uri="{BB962C8B-B14F-4D97-AF65-F5344CB8AC3E}">
        <p14:creationId xmlns:p14="http://schemas.microsoft.com/office/powerpoint/2010/main" val="2423365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Videos</a:t>
            </a:r>
          </a:p>
        </p:txBody>
      </p:sp>
      <p:sp>
        <p:nvSpPr>
          <p:cNvPr id="3" name="Content Placeholder 2"/>
          <p:cNvSpPr>
            <a:spLocks noGrp="1"/>
          </p:cNvSpPr>
          <p:nvPr>
            <p:ph idx="1"/>
          </p:nvPr>
        </p:nvSpPr>
        <p:spPr/>
        <p:txBody>
          <a:bodyPr>
            <a:normAutofit fontScale="85000" lnSpcReduction="20000"/>
          </a:bodyPr>
          <a:lstStyle/>
          <a:p>
            <a:r>
              <a:rPr lang="en-GB" dirty="0">
                <a:hlinkClick r:id="rId2"/>
              </a:rPr>
              <a:t>https://www.youtube.com/watch?annotation_id=annotation_2555738991&amp;feature=iv&amp;src_vid=B3NbPUTD5qA&amp;v=PGZuE0H82Gg&amp;safe=active</a:t>
            </a:r>
            <a:endParaRPr lang="en-GB" dirty="0"/>
          </a:p>
          <a:p>
            <a:r>
              <a:rPr lang="en-GB" dirty="0">
                <a:hlinkClick r:id="rId3"/>
              </a:rPr>
              <a:t>https://www.youtube.com/watch?annotation_id=annotation_3700600641&amp;feature=iv&amp;src_vid=joR4OL_mQnE&amp;v=B3NbPUTD5qA&amp;safe=active</a:t>
            </a:r>
            <a:r>
              <a:rPr lang="en-GB" dirty="0"/>
              <a:t> </a:t>
            </a:r>
          </a:p>
          <a:p>
            <a:r>
              <a:rPr lang="en-GB" dirty="0">
                <a:hlinkClick r:id="rId4"/>
              </a:rPr>
              <a:t>https://www.youtube.com/watch?v=joR4OL_mQnE&amp;safe=active</a:t>
            </a:r>
            <a:r>
              <a:rPr lang="en-GB" dirty="0"/>
              <a:t> </a:t>
            </a:r>
          </a:p>
          <a:p>
            <a:r>
              <a:rPr lang="en-GB" dirty="0">
                <a:hlinkClick r:id="rId5"/>
              </a:rPr>
              <a:t>https://www.youtube.com/watch?v=XsgHYfulv2g&amp;safe=active</a:t>
            </a:r>
            <a:r>
              <a:rPr lang="en-GB" dirty="0"/>
              <a:t> </a:t>
            </a:r>
          </a:p>
          <a:p>
            <a:r>
              <a:rPr lang="en-GB" dirty="0">
                <a:hlinkClick r:id="rId6"/>
              </a:rPr>
              <a:t>https://www.youtube.com/watch?v=A6L3korqXb4&amp;safe=active</a:t>
            </a:r>
            <a:r>
              <a:rPr lang="en-GB" dirty="0"/>
              <a:t> </a:t>
            </a:r>
          </a:p>
        </p:txBody>
      </p:sp>
    </p:spTree>
    <p:extLst>
      <p:ext uri="{BB962C8B-B14F-4D97-AF65-F5344CB8AC3E}">
        <p14:creationId xmlns:p14="http://schemas.microsoft.com/office/powerpoint/2010/main" val="471226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27E4F-BE95-4EF2-AB38-F15377E0FB46}"/>
              </a:ext>
            </a:extLst>
          </p:cNvPr>
          <p:cNvSpPr>
            <a:spLocks noGrp="1"/>
          </p:cNvSpPr>
          <p:nvPr>
            <p:ph type="title"/>
          </p:nvPr>
        </p:nvSpPr>
        <p:spPr/>
        <p:txBody>
          <a:bodyPr>
            <a:normAutofit/>
          </a:bodyPr>
          <a:lstStyle/>
          <a:p>
            <a:r>
              <a:rPr lang="en-US" b="1" dirty="0"/>
              <a:t>10.3. Soils and Vegetation</a:t>
            </a:r>
            <a:endParaRPr lang="en-GB" dirty="0"/>
          </a:p>
        </p:txBody>
      </p:sp>
      <p:sp>
        <p:nvSpPr>
          <p:cNvPr id="3" name="Content Placeholder 2">
            <a:extLst>
              <a:ext uri="{FF2B5EF4-FFF2-40B4-BE49-F238E27FC236}">
                <a16:creationId xmlns:a16="http://schemas.microsoft.com/office/drawing/2014/main" id="{76242C87-A4F5-4D5B-ABDC-6B174C7B7178}"/>
              </a:ext>
            </a:extLst>
          </p:cNvPr>
          <p:cNvSpPr>
            <a:spLocks noGrp="1"/>
          </p:cNvSpPr>
          <p:nvPr>
            <p:ph idx="1"/>
          </p:nvPr>
        </p:nvSpPr>
        <p:spPr/>
        <p:txBody>
          <a:bodyPr>
            <a:normAutofit fontScale="92500"/>
          </a:bodyPr>
          <a:lstStyle/>
          <a:p>
            <a:r>
              <a:rPr lang="en-US" dirty="0"/>
              <a:t>Vegetation: biomass productivity (biodiversity, limited nutrient cycling, fragility), adaptation of plants to extreme temperatures, physical and physiological drought.</a:t>
            </a:r>
          </a:p>
          <a:p>
            <a:r>
              <a:rPr lang="en-US" dirty="0"/>
              <a:t>Soils processes: upward capillary movement of water and minerals (</a:t>
            </a:r>
            <a:r>
              <a:rPr lang="en-US" dirty="0" err="1"/>
              <a:t>salinisation</a:t>
            </a:r>
            <a:r>
              <a:rPr lang="en-US" dirty="0"/>
              <a:t>).</a:t>
            </a:r>
          </a:p>
          <a:p>
            <a:r>
              <a:rPr lang="en-US" dirty="0"/>
              <a:t>The process of desertification (both natural and human factors) leading to the degradation of soils </a:t>
            </a:r>
            <a:r>
              <a:rPr lang="en-GB" dirty="0"/>
              <a:t>and vegetation in semi-arid environments.</a:t>
            </a:r>
          </a:p>
        </p:txBody>
      </p:sp>
    </p:spTree>
    <p:extLst>
      <p:ext uri="{BB962C8B-B14F-4D97-AF65-F5344CB8AC3E}">
        <p14:creationId xmlns:p14="http://schemas.microsoft.com/office/powerpoint/2010/main" val="34689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Key Questions to Answer:</a:t>
            </a:r>
          </a:p>
        </p:txBody>
      </p:sp>
      <p:sp>
        <p:nvSpPr>
          <p:cNvPr id="3" name="Content Placeholder 2"/>
          <p:cNvSpPr>
            <a:spLocks noGrp="1"/>
          </p:cNvSpPr>
          <p:nvPr>
            <p:ph idx="1"/>
          </p:nvPr>
        </p:nvSpPr>
        <p:spPr/>
        <p:txBody>
          <a:bodyPr>
            <a:normAutofit fontScale="92500" lnSpcReduction="10000"/>
          </a:bodyPr>
          <a:lstStyle/>
          <a:p>
            <a:r>
              <a:rPr lang="en-GB" dirty="0"/>
              <a:t>What challenges does the environment of the desert face?</a:t>
            </a:r>
          </a:p>
          <a:p>
            <a:r>
              <a:rPr lang="en-GB" dirty="0"/>
              <a:t>What evidence do we have that it is a difficult environment to be productive?</a:t>
            </a:r>
          </a:p>
          <a:p>
            <a:r>
              <a:rPr lang="en-GB" dirty="0"/>
              <a:t>What adaptations and techniques can we see from plants, animals and people to adjust to these challenges?</a:t>
            </a:r>
          </a:p>
          <a:p>
            <a:r>
              <a:rPr lang="en-GB" dirty="0"/>
              <a:t>What is the future of the desert? How does desertification work, and what are the consequences? </a:t>
            </a:r>
          </a:p>
        </p:txBody>
      </p:sp>
    </p:spTree>
    <p:extLst>
      <p:ext uri="{BB962C8B-B14F-4D97-AF65-F5344CB8AC3E}">
        <p14:creationId xmlns:p14="http://schemas.microsoft.com/office/powerpoint/2010/main" val="625121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713A97-352B-4BEF-ABF8-2DA9E32AD189}"/>
              </a:ext>
            </a:extLst>
          </p:cNvPr>
          <p:cNvSpPr>
            <a:spLocks noGrp="1"/>
          </p:cNvSpPr>
          <p:nvPr>
            <p:ph type="title"/>
          </p:nvPr>
        </p:nvSpPr>
        <p:spPr/>
        <p:txBody>
          <a:bodyPr/>
          <a:lstStyle/>
          <a:p>
            <a:r>
              <a:rPr lang="en-GB" dirty="0"/>
              <a:t>What challenges are faced in desert environments?</a:t>
            </a:r>
          </a:p>
        </p:txBody>
      </p:sp>
      <p:sp>
        <p:nvSpPr>
          <p:cNvPr id="5" name="Text Placeholder 4">
            <a:extLst>
              <a:ext uri="{FF2B5EF4-FFF2-40B4-BE49-F238E27FC236}">
                <a16:creationId xmlns:a16="http://schemas.microsoft.com/office/drawing/2014/main" id="{5B193A1D-3785-48C1-940F-F4A7EF50C3F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260101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Why do we need to know this?</a:t>
            </a:r>
          </a:p>
        </p:txBody>
      </p:sp>
      <p:sp>
        <p:nvSpPr>
          <p:cNvPr id="3" name="Content Placeholder 2"/>
          <p:cNvSpPr>
            <a:spLocks noGrp="1"/>
          </p:cNvSpPr>
          <p:nvPr>
            <p:ph idx="1"/>
          </p:nvPr>
        </p:nvSpPr>
        <p:spPr/>
        <p:txBody>
          <a:bodyPr>
            <a:normAutofit fontScale="92500"/>
          </a:bodyPr>
          <a:lstStyle/>
          <a:p>
            <a:r>
              <a:rPr lang="en-GB" dirty="0"/>
              <a:t>Characteristics of the desert environment can create ‘problems’ to be adapted to</a:t>
            </a:r>
          </a:p>
          <a:p>
            <a:r>
              <a:rPr lang="en-GB" dirty="0"/>
              <a:t>Environmental variables drive the majority of the characteristics – some directly, some indirectly</a:t>
            </a:r>
          </a:p>
          <a:p>
            <a:r>
              <a:rPr lang="en-GB" dirty="0"/>
              <a:t>This helps us to explain the processes, adaptations and management in many instances</a:t>
            </a:r>
          </a:p>
          <a:p>
            <a:r>
              <a:rPr lang="en-GB" dirty="0"/>
              <a:t>Remember – there is more than </a:t>
            </a:r>
            <a:r>
              <a:rPr lang="en-GB" i="1" dirty="0"/>
              <a:t>one</a:t>
            </a:r>
            <a:r>
              <a:rPr lang="en-GB" dirty="0"/>
              <a:t> type of desert: it will depend on levels of aridity!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Key Characteristics</a:t>
            </a:r>
          </a:p>
        </p:txBody>
      </p:sp>
      <p:sp>
        <p:nvSpPr>
          <p:cNvPr id="3" name="Content Placeholder 2"/>
          <p:cNvSpPr>
            <a:spLocks noGrp="1"/>
          </p:cNvSpPr>
          <p:nvPr>
            <p:ph idx="1"/>
          </p:nvPr>
        </p:nvSpPr>
        <p:spPr/>
        <p:txBody>
          <a:bodyPr/>
          <a:lstStyle/>
          <a:p>
            <a:r>
              <a:rPr lang="en-GB" dirty="0"/>
              <a:t>Aridity, </a:t>
            </a:r>
            <a:r>
              <a:rPr lang="en-GB" i="1" dirty="0"/>
              <a:t>which causes:</a:t>
            </a:r>
          </a:p>
          <a:p>
            <a:pPr lvl="1"/>
            <a:r>
              <a:rPr lang="en-GB" dirty="0"/>
              <a:t>Lack of available moisture (physical vs physiological drought)</a:t>
            </a:r>
          </a:p>
          <a:p>
            <a:pPr lvl="1"/>
            <a:r>
              <a:rPr lang="en-GB" dirty="0"/>
              <a:t>High salt content (salinization)</a:t>
            </a:r>
          </a:p>
          <a:p>
            <a:r>
              <a:rPr lang="en-GB" dirty="0"/>
              <a:t>Temperature, </a:t>
            </a:r>
            <a:r>
              <a:rPr lang="en-GB" i="1" dirty="0"/>
              <a:t>which causes:</a:t>
            </a:r>
            <a:endParaRPr lang="en-GB" dirty="0"/>
          </a:p>
          <a:p>
            <a:pPr lvl="1"/>
            <a:r>
              <a:rPr lang="en-GB" dirty="0"/>
              <a:t>Diurnal temperature variability</a:t>
            </a:r>
          </a:p>
          <a:p>
            <a:pPr lvl="1"/>
            <a:r>
              <a:rPr lang="en-GB" dirty="0"/>
              <a:t>Winds (impact on transport process?)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2B496-8E33-4DB0-8427-48B55DDEE2FB}"/>
              </a:ext>
            </a:extLst>
          </p:cNvPr>
          <p:cNvSpPr>
            <a:spLocks noGrp="1"/>
          </p:cNvSpPr>
          <p:nvPr>
            <p:ph type="title"/>
          </p:nvPr>
        </p:nvSpPr>
        <p:spPr/>
        <p:txBody>
          <a:bodyPr/>
          <a:lstStyle/>
          <a:p>
            <a:r>
              <a:rPr lang="en-GB" dirty="0"/>
              <a:t>Consistent characteristics?</a:t>
            </a:r>
          </a:p>
        </p:txBody>
      </p:sp>
      <p:sp>
        <p:nvSpPr>
          <p:cNvPr id="3" name="Content Placeholder 2">
            <a:extLst>
              <a:ext uri="{FF2B5EF4-FFF2-40B4-BE49-F238E27FC236}">
                <a16:creationId xmlns:a16="http://schemas.microsoft.com/office/drawing/2014/main" id="{EE1A0D23-2406-4A71-AFCD-42F410619704}"/>
              </a:ext>
            </a:extLst>
          </p:cNvPr>
          <p:cNvSpPr>
            <a:spLocks noGrp="1"/>
          </p:cNvSpPr>
          <p:nvPr>
            <p:ph idx="1"/>
          </p:nvPr>
        </p:nvSpPr>
        <p:spPr/>
        <p:txBody>
          <a:bodyPr>
            <a:normAutofit fontScale="85000" lnSpcReduction="20000"/>
          </a:bodyPr>
          <a:lstStyle/>
          <a:p>
            <a:r>
              <a:rPr lang="en-GB" dirty="0"/>
              <a:t>Physical drought is balance between precipitation &amp; evaporation – which type of desert has the biggest imbalance?</a:t>
            </a:r>
          </a:p>
          <a:p>
            <a:r>
              <a:rPr lang="en-GB" dirty="0"/>
              <a:t>Physiological drought is when plants have too much salt in the soil, and it is drawn out by soil – which type of desert has the biggest gradient?</a:t>
            </a:r>
          </a:p>
          <a:p>
            <a:r>
              <a:rPr lang="en-GB" dirty="0" err="1"/>
              <a:t>Salinisation</a:t>
            </a:r>
            <a:r>
              <a:rPr lang="en-GB" dirty="0"/>
              <a:t> results from the capillary rise of soil moisture; which happens when water is evaporating off the soil. Which deserts have the most?</a:t>
            </a:r>
          </a:p>
          <a:p>
            <a:r>
              <a:rPr lang="en-GB" dirty="0"/>
              <a:t>Which desert type is the hottest?</a:t>
            </a:r>
          </a:p>
          <a:p>
            <a:r>
              <a:rPr lang="en-GB" dirty="0"/>
              <a:t>Which desert type has the highest diurnal range?</a:t>
            </a:r>
          </a:p>
          <a:p>
            <a:r>
              <a:rPr lang="en-GB" dirty="0"/>
              <a:t>Which desert type has the most powerful winds?</a:t>
            </a:r>
          </a:p>
        </p:txBody>
      </p:sp>
    </p:spTree>
    <p:extLst>
      <p:ext uri="{BB962C8B-B14F-4D97-AF65-F5344CB8AC3E}">
        <p14:creationId xmlns:p14="http://schemas.microsoft.com/office/powerpoint/2010/main" val="262083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EBB8B-5DC3-4B88-946B-F8E1F80E9107}"/>
              </a:ext>
            </a:extLst>
          </p:cNvPr>
          <p:cNvSpPr>
            <a:spLocks noGrp="1"/>
          </p:cNvSpPr>
          <p:nvPr>
            <p:ph type="title"/>
          </p:nvPr>
        </p:nvSpPr>
        <p:spPr/>
        <p:txBody>
          <a:bodyPr/>
          <a:lstStyle/>
          <a:p>
            <a:r>
              <a:rPr lang="en-GB" dirty="0"/>
              <a:t>Conclusions?</a:t>
            </a:r>
          </a:p>
        </p:txBody>
      </p:sp>
      <p:sp>
        <p:nvSpPr>
          <p:cNvPr id="3" name="Content Placeholder 2">
            <a:extLst>
              <a:ext uri="{FF2B5EF4-FFF2-40B4-BE49-F238E27FC236}">
                <a16:creationId xmlns:a16="http://schemas.microsoft.com/office/drawing/2014/main" id="{DDA2070D-CC7D-4A89-9E4F-6F1471A98802}"/>
              </a:ext>
            </a:extLst>
          </p:cNvPr>
          <p:cNvSpPr>
            <a:spLocks noGrp="1"/>
          </p:cNvSpPr>
          <p:nvPr>
            <p:ph idx="1"/>
          </p:nvPr>
        </p:nvSpPr>
        <p:spPr/>
        <p:txBody>
          <a:bodyPr/>
          <a:lstStyle/>
          <a:p>
            <a:r>
              <a:rPr lang="en-GB" dirty="0"/>
              <a:t>The challenges of deserts are quite different</a:t>
            </a:r>
          </a:p>
          <a:p>
            <a:pPr lvl="1"/>
            <a:r>
              <a:rPr lang="en-GB" dirty="0"/>
              <a:t>Range of problems</a:t>
            </a:r>
          </a:p>
          <a:p>
            <a:pPr lvl="1"/>
            <a:r>
              <a:rPr lang="en-GB" dirty="0"/>
              <a:t>Range of scales – depending on desert type</a:t>
            </a:r>
          </a:p>
          <a:p>
            <a:pPr lvl="1"/>
            <a:r>
              <a:rPr lang="en-GB" dirty="0"/>
              <a:t>Range of impacts – depending on season</a:t>
            </a:r>
          </a:p>
          <a:p>
            <a:pPr lvl="1"/>
            <a:r>
              <a:rPr lang="en-GB" dirty="0"/>
              <a:t>Response to multiple problems, rather than just one</a:t>
            </a:r>
          </a:p>
          <a:p>
            <a:r>
              <a:rPr lang="en-GB" dirty="0"/>
              <a:t>Can anything survive in this environment? How do we know? </a:t>
            </a:r>
          </a:p>
          <a:p>
            <a:endParaRPr lang="en-GB" dirty="0"/>
          </a:p>
        </p:txBody>
      </p:sp>
    </p:spTree>
    <p:extLst>
      <p:ext uri="{BB962C8B-B14F-4D97-AF65-F5344CB8AC3E}">
        <p14:creationId xmlns:p14="http://schemas.microsoft.com/office/powerpoint/2010/main" val="3234506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74B50A-9780-43BF-A9F5-9FDB8467909C}"/>
              </a:ext>
            </a:extLst>
          </p:cNvPr>
          <p:cNvSpPr>
            <a:spLocks noGrp="1"/>
          </p:cNvSpPr>
          <p:nvPr>
            <p:ph type="title"/>
          </p:nvPr>
        </p:nvSpPr>
        <p:spPr/>
        <p:txBody>
          <a:bodyPr/>
          <a:lstStyle/>
          <a:p>
            <a:r>
              <a:rPr lang="en-GB" dirty="0"/>
              <a:t>What evidence do we have of desert challenges? </a:t>
            </a:r>
          </a:p>
        </p:txBody>
      </p:sp>
      <p:sp>
        <p:nvSpPr>
          <p:cNvPr id="5" name="Text Placeholder 4">
            <a:extLst>
              <a:ext uri="{FF2B5EF4-FFF2-40B4-BE49-F238E27FC236}">
                <a16:creationId xmlns:a16="http://schemas.microsoft.com/office/drawing/2014/main" id="{DC2025CB-192B-48E5-A0C0-A4B9DEE0CD86}"/>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823969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Principles of Ecosystems:</a:t>
            </a:r>
          </a:p>
        </p:txBody>
      </p:sp>
      <p:sp>
        <p:nvSpPr>
          <p:cNvPr id="3" name="Content Placeholder 2"/>
          <p:cNvSpPr>
            <a:spLocks noGrp="1"/>
          </p:cNvSpPr>
          <p:nvPr>
            <p:ph idx="1"/>
          </p:nvPr>
        </p:nvSpPr>
        <p:spPr/>
        <p:txBody>
          <a:bodyPr>
            <a:normAutofit fontScale="70000" lnSpcReduction="20000"/>
          </a:bodyPr>
          <a:lstStyle/>
          <a:p>
            <a:r>
              <a:rPr lang="en-GB" dirty="0"/>
              <a:t>Ecosystem consists of a community of living (biotic) organisms plus the physical (abiotic) environment (water, air and soil)</a:t>
            </a:r>
          </a:p>
          <a:p>
            <a:r>
              <a:rPr lang="en-GB" dirty="0"/>
              <a:t>Matter, energy and nutrients flow through the system in a constant movement – by living, predatory relationships, dying and shedding organic matter.</a:t>
            </a:r>
          </a:p>
          <a:p>
            <a:r>
              <a:rPr lang="en-GB" dirty="0"/>
              <a:t>These are represented through </a:t>
            </a:r>
            <a:r>
              <a:rPr lang="en-GB" b="1" dirty="0"/>
              <a:t>trophic</a:t>
            </a:r>
            <a:r>
              <a:rPr lang="en-GB" dirty="0"/>
              <a:t> layers – each tier represents a different level of consumption in the biome</a:t>
            </a:r>
          </a:p>
          <a:p>
            <a:r>
              <a:rPr lang="en-GB" dirty="0"/>
              <a:t>This is often shown as a pyramid: with each tier representing total dry weight (g/m</a:t>
            </a:r>
            <a:r>
              <a:rPr lang="en-GB" baseline="30000" dirty="0"/>
              <a:t>2</a:t>
            </a:r>
            <a:r>
              <a:rPr lang="en-GB" dirty="0"/>
              <a:t>) – or </a:t>
            </a:r>
            <a:r>
              <a:rPr lang="en-GB" b="1" dirty="0"/>
              <a:t>biomass</a:t>
            </a:r>
            <a:r>
              <a:rPr lang="en-GB" dirty="0"/>
              <a:t> – of all species.</a:t>
            </a:r>
          </a:p>
          <a:p>
            <a:r>
              <a:rPr lang="en-GB" dirty="0"/>
              <a:t>Most pyramids narrow sharply from “producers” at the base to the apex predator/consumer at the top.</a:t>
            </a:r>
          </a:p>
          <a:p>
            <a:r>
              <a:rPr lang="en-GB" dirty="0"/>
              <a:t>Pyramids show trends in food: the lowest level having the greatest biomass, with the higher levels having less.</a:t>
            </a:r>
          </a:p>
        </p:txBody>
      </p:sp>
    </p:spTree>
    <p:extLst>
      <p:ext uri="{BB962C8B-B14F-4D97-AF65-F5344CB8AC3E}">
        <p14:creationId xmlns:p14="http://schemas.microsoft.com/office/powerpoint/2010/main" val="2518810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Typical Biome Pyramid</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2490" y="1825625"/>
            <a:ext cx="5039021" cy="4351338"/>
          </a:xfrm>
        </p:spPr>
      </p:pic>
    </p:spTree>
    <p:extLst>
      <p:ext uri="{BB962C8B-B14F-4D97-AF65-F5344CB8AC3E}">
        <p14:creationId xmlns:p14="http://schemas.microsoft.com/office/powerpoint/2010/main" val="2958997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about deserts?</a:t>
            </a:r>
          </a:p>
        </p:txBody>
      </p:sp>
      <p:sp>
        <p:nvSpPr>
          <p:cNvPr id="3" name="Content Placeholder 2"/>
          <p:cNvSpPr>
            <a:spLocks noGrp="1"/>
          </p:cNvSpPr>
          <p:nvPr>
            <p:ph idx="1"/>
          </p:nvPr>
        </p:nvSpPr>
        <p:spPr/>
        <p:txBody>
          <a:bodyPr/>
          <a:lstStyle/>
          <a:p>
            <a:r>
              <a:rPr lang="en-GB" dirty="0"/>
              <a:t>How do you think deserts will compare to the “normal” trophic processes?</a:t>
            </a:r>
          </a:p>
          <a:p>
            <a:endParaRPr lang="en-GB" dirty="0"/>
          </a:p>
          <a:p>
            <a:r>
              <a:rPr lang="en-GB" dirty="0"/>
              <a:t>Why?</a:t>
            </a:r>
          </a:p>
          <a:p>
            <a:endParaRPr lang="en-GB" dirty="0"/>
          </a:p>
          <a:p>
            <a:r>
              <a:rPr lang="en-GB" dirty="0"/>
              <a:t>Why might it be different in the different </a:t>
            </a:r>
            <a:r>
              <a:rPr lang="en-GB" i="1" dirty="0"/>
              <a:t>types</a:t>
            </a:r>
            <a:r>
              <a:rPr lang="en-GB" dirty="0"/>
              <a:t> of desert? What is the primary controller?</a:t>
            </a:r>
          </a:p>
        </p:txBody>
      </p:sp>
    </p:spTree>
    <p:extLst>
      <p:ext uri="{BB962C8B-B14F-4D97-AF65-F5344CB8AC3E}">
        <p14:creationId xmlns:p14="http://schemas.microsoft.com/office/powerpoint/2010/main" val="163699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1264" y="174964"/>
            <a:ext cx="5331278" cy="6113199"/>
          </a:xfrm>
        </p:spPr>
      </p:pic>
    </p:spTree>
    <p:extLst>
      <p:ext uri="{BB962C8B-B14F-4D97-AF65-F5344CB8AC3E}">
        <p14:creationId xmlns:p14="http://schemas.microsoft.com/office/powerpoint/2010/main" val="1105041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Desert Trophic Pyramids</a:t>
            </a:r>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47505" y="1825625"/>
            <a:ext cx="3648490" cy="4351338"/>
          </a:xfrm>
        </p:spPr>
      </p:pic>
      <p:pic>
        <p:nvPicPr>
          <p:cNvPr id="7" name="Content Placeholder 3"/>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99148" y="1825625"/>
            <a:ext cx="3546204" cy="4351338"/>
          </a:xfrm>
          <a:prstGeom prst="rect">
            <a:avLst/>
          </a:prstGeom>
        </p:spPr>
      </p:pic>
    </p:spTree>
    <p:extLst>
      <p:ext uri="{BB962C8B-B14F-4D97-AF65-F5344CB8AC3E}">
        <p14:creationId xmlns:p14="http://schemas.microsoft.com/office/powerpoint/2010/main" val="1990398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GB"/>
          </a:p>
        </p:txBody>
      </p:sp>
      <p:pic>
        <p:nvPicPr>
          <p:cNvPr id="7" name="Content Placeholder 6"/>
          <p:cNvPicPr>
            <a:picLocks noGrp="1" noChangeAspect="1"/>
          </p:cNvPicPr>
          <p:nvPr>
            <p:ph idx="1"/>
          </p:nvPr>
        </p:nvPicPr>
        <p:blipFill rotWithShape="1">
          <a:blip r:embed="rId2" cstate="print">
            <a:extLst>
              <a:ext uri="{BEBA8EAE-BF5A-486C-A8C5-ECC9F3942E4B}">
                <a14:imgProps xmlns:a14="http://schemas.microsoft.com/office/drawing/2010/main">
                  <a14:imgLayer r:embed="rId3">
                    <a14:imgEffect>
                      <a14:backgroundRemoval t="7354" b="96371" l="16013" r="77217">
                        <a14:foregroundMark x1="46749" y1="7736" x2="16013" y2="96371"/>
                        <a14:foregroundMark x1="16228" y1="95989" x2="77217" y2="96180"/>
                        <a14:foregroundMark x1="76894" y1="95989" x2="46749" y2="7354"/>
                      </a14:backgroundRemoval>
                    </a14:imgEffect>
                  </a14:imgLayer>
                </a14:imgProps>
              </a:ext>
              <a:ext uri="{28A0092B-C50C-407E-A947-70E740481C1C}">
                <a14:useLocalDpi xmlns:a14="http://schemas.microsoft.com/office/drawing/2010/main" val="0"/>
              </a:ext>
            </a:extLst>
          </a:blip>
          <a:srcRect l="14433" t="7015" r="21926" b="3111"/>
          <a:stretch/>
        </p:blipFill>
        <p:spPr>
          <a:xfrm>
            <a:off x="236765" y="0"/>
            <a:ext cx="8531678" cy="6777236"/>
          </a:xfrm>
        </p:spPr>
      </p:pic>
    </p:spTree>
    <p:extLst>
      <p:ext uri="{BB962C8B-B14F-4D97-AF65-F5344CB8AC3E}">
        <p14:creationId xmlns:p14="http://schemas.microsoft.com/office/powerpoint/2010/main" val="3090291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dirty="0"/>
              <a:t>How can we measure the desert’s lower trophic output?</a:t>
            </a:r>
          </a:p>
        </p:txBody>
      </p:sp>
      <p:sp>
        <p:nvSpPr>
          <p:cNvPr id="6" name="Content Placeholder 5"/>
          <p:cNvSpPr>
            <a:spLocks noGrp="1"/>
          </p:cNvSpPr>
          <p:nvPr>
            <p:ph idx="1"/>
          </p:nvPr>
        </p:nvSpPr>
        <p:spPr>
          <a:xfrm>
            <a:off x="457200" y="1600200"/>
            <a:ext cx="8229600" cy="5141168"/>
          </a:xfrm>
        </p:spPr>
        <p:txBody>
          <a:bodyPr>
            <a:normAutofit fontScale="70000" lnSpcReduction="20000"/>
          </a:bodyPr>
          <a:lstStyle/>
          <a:p>
            <a:r>
              <a:rPr lang="en-GB" dirty="0"/>
              <a:t>We have two approaches to measure output and biome effectiveness</a:t>
            </a:r>
          </a:p>
          <a:p>
            <a:r>
              <a:rPr lang="en-GB" dirty="0"/>
              <a:t>The first is simply to count the species supported by this particular ecosystem</a:t>
            </a:r>
          </a:p>
          <a:p>
            <a:r>
              <a:rPr lang="en-GB" dirty="0"/>
              <a:t>This is called </a:t>
            </a:r>
            <a:r>
              <a:rPr lang="en-GB" b="1" dirty="0"/>
              <a:t>biodiversity</a:t>
            </a:r>
            <a:r>
              <a:rPr lang="en-GB" dirty="0"/>
              <a:t>. For example, in the semi-arid Sonoran desert, there are 60 mammals, 350 bird and 20 amphibian species. </a:t>
            </a:r>
          </a:p>
          <a:p>
            <a:r>
              <a:rPr lang="en-GB" dirty="0"/>
              <a:t>However, biodiversity can some times be deceptive: showing the wide range of </a:t>
            </a:r>
            <a:r>
              <a:rPr lang="en-GB" b="1" dirty="0"/>
              <a:t>ecosystem diversity</a:t>
            </a:r>
            <a:r>
              <a:rPr lang="en-GB" dirty="0"/>
              <a:t> rather than true diversity</a:t>
            </a:r>
          </a:p>
          <a:p>
            <a:r>
              <a:rPr lang="en-GB" dirty="0"/>
              <a:t>This is brought about when there is significant abiotic variation in a region – and so we get lots of different micro-climates and ecosystems (e.g. a </a:t>
            </a:r>
            <a:r>
              <a:rPr lang="en-GB" dirty="0" err="1"/>
              <a:t>wadi</a:t>
            </a:r>
            <a:r>
              <a:rPr lang="en-GB" dirty="0"/>
              <a:t> floor compared to a </a:t>
            </a:r>
            <a:r>
              <a:rPr lang="en-GB" dirty="0" err="1"/>
              <a:t>wadi</a:t>
            </a:r>
            <a:r>
              <a:rPr lang="en-GB" dirty="0"/>
              <a:t> side, compared to the </a:t>
            </a:r>
            <a:r>
              <a:rPr lang="en-GB" dirty="0" err="1"/>
              <a:t>intermontane</a:t>
            </a:r>
            <a:r>
              <a:rPr lang="en-GB" dirty="0"/>
              <a:t> basin; or areas of erg vs hamada desert)</a:t>
            </a:r>
          </a:p>
          <a:p>
            <a:r>
              <a:rPr lang="en-GB" dirty="0"/>
              <a:t>It can sometimes be more meaningful to use </a:t>
            </a:r>
            <a:r>
              <a:rPr lang="en-GB" b="1" dirty="0"/>
              <a:t>net primary productivity</a:t>
            </a:r>
            <a:r>
              <a:rPr lang="en-GB" dirty="0"/>
              <a:t> instead.</a:t>
            </a:r>
          </a:p>
        </p:txBody>
      </p:sp>
    </p:spTree>
    <p:extLst>
      <p:ext uri="{BB962C8B-B14F-4D97-AF65-F5344CB8AC3E}">
        <p14:creationId xmlns:p14="http://schemas.microsoft.com/office/powerpoint/2010/main" val="2452105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net primary productivity?</a:t>
            </a:r>
          </a:p>
        </p:txBody>
      </p:sp>
      <p:sp>
        <p:nvSpPr>
          <p:cNvPr id="3" name="Content Placeholder 2"/>
          <p:cNvSpPr>
            <a:spLocks noGrp="1"/>
          </p:cNvSpPr>
          <p:nvPr>
            <p:ph idx="1"/>
          </p:nvPr>
        </p:nvSpPr>
        <p:spPr/>
        <p:txBody>
          <a:bodyPr>
            <a:normAutofit fontScale="85000" lnSpcReduction="20000"/>
          </a:bodyPr>
          <a:lstStyle/>
          <a:p>
            <a:r>
              <a:rPr lang="en-GB" dirty="0"/>
              <a:t>Net primary productivity is the </a:t>
            </a:r>
            <a:r>
              <a:rPr lang="en-GB" dirty="0">
                <a:solidFill>
                  <a:schemeClr val="bg2">
                    <a:lumMod val="40000"/>
                    <a:lumOff val="60000"/>
                  </a:schemeClr>
                </a:solidFill>
              </a:rPr>
              <a:t>rate at which organic matter is produced by plants and animals</a:t>
            </a:r>
          </a:p>
          <a:p>
            <a:r>
              <a:rPr lang="en-GB" dirty="0"/>
              <a:t>It is measured in </a:t>
            </a:r>
            <a:r>
              <a:rPr lang="en-GB" dirty="0">
                <a:solidFill>
                  <a:schemeClr val="bg2">
                    <a:lumMod val="40000"/>
                    <a:lumOff val="60000"/>
                  </a:schemeClr>
                </a:solidFill>
              </a:rPr>
              <a:t>g/m</a:t>
            </a:r>
            <a:r>
              <a:rPr lang="en-GB" baseline="30000" dirty="0">
                <a:solidFill>
                  <a:schemeClr val="bg2">
                    <a:lumMod val="40000"/>
                    <a:lumOff val="60000"/>
                  </a:schemeClr>
                </a:solidFill>
              </a:rPr>
              <a:t>2</a:t>
            </a:r>
            <a:r>
              <a:rPr lang="en-GB" dirty="0">
                <a:solidFill>
                  <a:schemeClr val="bg2">
                    <a:lumMod val="40000"/>
                    <a:lumOff val="60000"/>
                  </a:schemeClr>
                </a:solidFill>
              </a:rPr>
              <a:t>/year</a:t>
            </a:r>
            <a:r>
              <a:rPr lang="en-GB" dirty="0"/>
              <a:t>, and gives a good indication of how big the primary layer of the trophic pyramid is. </a:t>
            </a:r>
          </a:p>
          <a:p>
            <a:r>
              <a:rPr lang="en-GB" dirty="0"/>
              <a:t>Clearly - this has consequences on the rest of the pyramid – and the species diversity and extent that can be found in deserts.</a:t>
            </a:r>
          </a:p>
          <a:p>
            <a:r>
              <a:rPr lang="en-GB" dirty="0"/>
              <a:t>In general, arid environments have:</a:t>
            </a:r>
          </a:p>
          <a:p>
            <a:pPr lvl="1"/>
            <a:r>
              <a:rPr lang="en-GB" dirty="0"/>
              <a:t>Sparse vegetation (widely spread, not many layers) – increasingly distributed as aridity increases</a:t>
            </a:r>
          </a:p>
          <a:p>
            <a:pPr lvl="1"/>
            <a:r>
              <a:rPr lang="en-GB" dirty="0"/>
              <a:t>Well adapted and very specific vegetation</a:t>
            </a:r>
          </a:p>
          <a:p>
            <a:pPr lvl="1"/>
            <a:r>
              <a:rPr lang="en-GB" dirty="0"/>
              <a:t>Well adapted and very sparse animal life</a:t>
            </a:r>
          </a:p>
        </p:txBody>
      </p:sp>
    </p:spTree>
    <p:extLst>
      <p:ext uri="{BB962C8B-B14F-4D97-AF65-F5344CB8AC3E}">
        <p14:creationId xmlns:p14="http://schemas.microsoft.com/office/powerpoint/2010/main" val="2788645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728" y="241755"/>
            <a:ext cx="7076501" cy="6553270"/>
          </a:xfrm>
        </p:spPr>
      </p:pic>
      <p:sp>
        <p:nvSpPr>
          <p:cNvPr id="3" name="TextBox 2"/>
          <p:cNvSpPr txBox="1"/>
          <p:nvPr/>
        </p:nvSpPr>
        <p:spPr>
          <a:xfrm>
            <a:off x="7283435" y="1968039"/>
            <a:ext cx="178575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dirty="0"/>
              <a:t>Deserts – lowest NPP at 40g/m/</a:t>
            </a:r>
            <a:r>
              <a:rPr lang="en-GB" dirty="0" err="1"/>
              <a:t>yr</a:t>
            </a:r>
            <a:endParaRPr lang="en-GB" dirty="0"/>
          </a:p>
        </p:txBody>
      </p:sp>
      <p:sp>
        <p:nvSpPr>
          <p:cNvPr id="5" name="TextBox 4"/>
          <p:cNvSpPr txBox="1"/>
          <p:nvPr/>
        </p:nvSpPr>
        <p:spPr>
          <a:xfrm>
            <a:off x="7283435" y="5021580"/>
            <a:ext cx="1785752"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TRF – highest on land (2200)</a:t>
            </a:r>
          </a:p>
        </p:txBody>
      </p:sp>
      <p:sp>
        <p:nvSpPr>
          <p:cNvPr id="6" name="TextBox 5"/>
          <p:cNvSpPr txBox="1"/>
          <p:nvPr/>
        </p:nvSpPr>
        <p:spPr>
          <a:xfrm>
            <a:off x="7283435" y="931795"/>
            <a:ext cx="1785752"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dirty="0"/>
              <a:t>Coral reef; highest anywhere (2500)</a:t>
            </a:r>
          </a:p>
        </p:txBody>
      </p:sp>
    </p:spTree>
    <p:extLst>
      <p:ext uri="{BB962C8B-B14F-4D97-AF65-F5344CB8AC3E}">
        <p14:creationId xmlns:p14="http://schemas.microsoft.com/office/powerpoint/2010/main" val="3881698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GB"/>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4516"/>
          </a:xfrm>
        </p:spPr>
      </p:pic>
      <p:sp>
        <p:nvSpPr>
          <p:cNvPr id="2" name="TextBox 1">
            <a:extLst>
              <a:ext uri="{FF2B5EF4-FFF2-40B4-BE49-F238E27FC236}">
                <a16:creationId xmlns:a16="http://schemas.microsoft.com/office/drawing/2014/main" id="{FD40F89A-9285-46A8-A6F5-3346BFC17EB5}"/>
              </a:ext>
            </a:extLst>
          </p:cNvPr>
          <p:cNvSpPr txBox="1"/>
          <p:nvPr/>
        </p:nvSpPr>
        <p:spPr>
          <a:xfrm>
            <a:off x="3491880" y="5383033"/>
            <a:ext cx="5400600"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Important to recognise the “grading” of NPP, as it links to the distribution of aridity. There isn’t an “on/off” – it’s a gradient from most productive to the hyper-arid environments!</a:t>
            </a:r>
          </a:p>
        </p:txBody>
      </p:sp>
      <p:sp>
        <p:nvSpPr>
          <p:cNvPr id="3" name="TextBox 2">
            <a:extLst>
              <a:ext uri="{FF2B5EF4-FFF2-40B4-BE49-F238E27FC236}">
                <a16:creationId xmlns:a16="http://schemas.microsoft.com/office/drawing/2014/main" id="{266BD2CD-3C9D-4CD3-8F88-626B8F2D973E}"/>
              </a:ext>
            </a:extLst>
          </p:cNvPr>
          <p:cNvSpPr txBox="1"/>
          <p:nvPr/>
        </p:nvSpPr>
        <p:spPr>
          <a:xfrm>
            <a:off x="6089212" y="4742547"/>
            <a:ext cx="2966774"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GB" dirty="0"/>
              <a:t>Q: Describe the trends shown</a:t>
            </a:r>
          </a:p>
        </p:txBody>
      </p:sp>
    </p:spTree>
    <p:extLst>
      <p:ext uri="{BB962C8B-B14F-4D97-AF65-F5344CB8AC3E}">
        <p14:creationId xmlns:p14="http://schemas.microsoft.com/office/powerpoint/2010/main" val="2653341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However… it is not barren!</a:t>
            </a:r>
          </a:p>
        </p:txBody>
      </p:sp>
      <p:sp>
        <p:nvSpPr>
          <p:cNvPr id="3" name="Content Placeholder 2"/>
          <p:cNvSpPr>
            <a:spLocks noGrp="1"/>
          </p:cNvSpPr>
          <p:nvPr>
            <p:ph idx="1"/>
          </p:nvPr>
        </p:nvSpPr>
        <p:spPr/>
        <p:txBody>
          <a:bodyPr>
            <a:normAutofit fontScale="92500" lnSpcReduction="10000"/>
          </a:bodyPr>
          <a:lstStyle/>
          <a:p>
            <a:r>
              <a:rPr lang="en-GB" dirty="0"/>
              <a:t>Plants and animals can survive and thrive in arid/semi-arid environments if they are well adapted</a:t>
            </a:r>
          </a:p>
          <a:p>
            <a:r>
              <a:rPr lang="en-GB" dirty="0"/>
              <a:t>Need to be able to deal with:</a:t>
            </a:r>
          </a:p>
          <a:p>
            <a:pPr lvl="1"/>
            <a:r>
              <a:rPr lang="en-GB" dirty="0"/>
              <a:t>High diurnal ranges</a:t>
            </a:r>
          </a:p>
          <a:p>
            <a:pPr lvl="1"/>
            <a:r>
              <a:rPr lang="en-GB" dirty="0"/>
              <a:t>High temperatures</a:t>
            </a:r>
          </a:p>
          <a:p>
            <a:pPr lvl="1"/>
            <a:r>
              <a:rPr lang="en-GB" dirty="0"/>
              <a:t>Low moisture levels – physiological and practical drought (access to water as well as amount of water that exists)</a:t>
            </a:r>
          </a:p>
          <a:p>
            <a:pPr lvl="1"/>
            <a:r>
              <a:rPr lang="en-GB" dirty="0"/>
              <a:t>High salt levels and capillary action</a:t>
            </a:r>
          </a:p>
          <a:p>
            <a:pPr lvl="1"/>
            <a:endParaRPr lang="en-GB" dirty="0"/>
          </a:p>
        </p:txBody>
      </p:sp>
    </p:spTree>
    <p:extLst>
      <p:ext uri="{BB962C8B-B14F-4D97-AF65-F5344CB8AC3E}">
        <p14:creationId xmlns:p14="http://schemas.microsoft.com/office/powerpoint/2010/main" val="2938046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5C4347-05BA-473B-BE17-658F422C084D}"/>
              </a:ext>
            </a:extLst>
          </p:cNvPr>
          <p:cNvSpPr>
            <a:spLocks noGrp="1"/>
          </p:cNvSpPr>
          <p:nvPr>
            <p:ph type="title"/>
          </p:nvPr>
        </p:nvSpPr>
        <p:spPr/>
        <p:txBody>
          <a:bodyPr/>
          <a:lstStyle/>
          <a:p>
            <a:r>
              <a:rPr lang="en-GB" dirty="0"/>
              <a:t>How do ecosystems adapt to the desert challenges?</a:t>
            </a:r>
          </a:p>
        </p:txBody>
      </p:sp>
      <p:sp>
        <p:nvSpPr>
          <p:cNvPr id="5" name="Text Placeholder 4">
            <a:extLst>
              <a:ext uri="{FF2B5EF4-FFF2-40B4-BE49-F238E27FC236}">
                <a16:creationId xmlns:a16="http://schemas.microsoft.com/office/drawing/2014/main" id="{02EE7873-ED27-4D51-9D82-D2454537558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526796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to cope: adaptations</a:t>
            </a:r>
          </a:p>
        </p:txBody>
      </p:sp>
      <p:sp>
        <p:nvSpPr>
          <p:cNvPr id="3" name="Content Placeholder 2"/>
          <p:cNvSpPr>
            <a:spLocks noGrp="1"/>
          </p:cNvSpPr>
          <p:nvPr>
            <p:ph idx="1"/>
          </p:nvPr>
        </p:nvSpPr>
        <p:spPr/>
        <p:txBody>
          <a:bodyPr/>
          <a:lstStyle/>
          <a:p>
            <a:r>
              <a:rPr lang="en-GB" dirty="0"/>
              <a:t>Evolutionary and adaptive response to ensure the key characteristics can be dealt with</a:t>
            </a:r>
          </a:p>
          <a:p>
            <a:r>
              <a:rPr lang="en-GB" dirty="0"/>
              <a:t>You should know details of how it works for each stage of the ecosystem:</a:t>
            </a:r>
          </a:p>
          <a:p>
            <a:pPr lvl="1"/>
            <a:r>
              <a:rPr lang="en-GB" dirty="0"/>
              <a:t>Desert soils</a:t>
            </a:r>
          </a:p>
          <a:p>
            <a:pPr lvl="1"/>
            <a:r>
              <a:rPr lang="en-GB" dirty="0"/>
              <a:t>Plants</a:t>
            </a:r>
          </a:p>
          <a:p>
            <a:pPr lvl="1"/>
            <a:r>
              <a:rPr lang="en-GB" dirty="0"/>
              <a:t>Animals</a:t>
            </a:r>
          </a:p>
          <a:p>
            <a:pPr lvl="1"/>
            <a:r>
              <a:rPr lang="en-GB" dirty="0"/>
              <a:t>Humans – links to desert management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Desert soils</a:t>
            </a:r>
          </a:p>
        </p:txBody>
      </p:sp>
      <p:sp>
        <p:nvSpPr>
          <p:cNvPr id="3" name="Content Placeholder 2"/>
          <p:cNvSpPr>
            <a:spLocks noGrp="1"/>
          </p:cNvSpPr>
          <p:nvPr>
            <p:ph idx="1"/>
          </p:nvPr>
        </p:nvSpPr>
        <p:spPr/>
        <p:txBody>
          <a:bodyPr>
            <a:normAutofit fontScale="92500" lnSpcReduction="10000"/>
          </a:bodyPr>
          <a:lstStyle/>
          <a:p>
            <a:r>
              <a:rPr lang="en-GB" dirty="0"/>
              <a:t>Soil formation (pedogenesis) is complex and takes a long time</a:t>
            </a:r>
          </a:p>
          <a:p>
            <a:r>
              <a:rPr lang="en-GB" dirty="0"/>
              <a:t>Normal soil is a mixture of rock, weathering and breakdown of material. </a:t>
            </a:r>
          </a:p>
          <a:p>
            <a:r>
              <a:rPr lang="en-GB" dirty="0"/>
              <a:t>But needs organic content – decomposing plant matter – to make a fertile soil</a:t>
            </a:r>
          </a:p>
          <a:p>
            <a:r>
              <a:rPr lang="en-GB" dirty="0"/>
              <a:t>Desert soils tend to be thin, fragile and slow to build (but easy to erode).</a:t>
            </a:r>
          </a:p>
          <a:p>
            <a:r>
              <a:rPr lang="en-GB" dirty="0"/>
              <a:t>Dominated by the salt and water balance</a:t>
            </a:r>
          </a:p>
        </p:txBody>
      </p:sp>
    </p:spTree>
    <p:extLst>
      <p:ext uri="{BB962C8B-B14F-4D97-AF65-F5344CB8AC3E}">
        <p14:creationId xmlns:p14="http://schemas.microsoft.com/office/powerpoint/2010/main" val="4224221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1EE68-4643-4A4E-9E6C-AA52C904C1D0}"/>
              </a:ext>
            </a:extLst>
          </p:cNvPr>
          <p:cNvSpPr>
            <a:spLocks noGrp="1"/>
          </p:cNvSpPr>
          <p:nvPr>
            <p:ph type="title"/>
          </p:nvPr>
        </p:nvSpPr>
        <p:spPr/>
        <p:txBody>
          <a:bodyPr/>
          <a:lstStyle/>
          <a:p>
            <a:r>
              <a:rPr lang="en-GB" dirty="0"/>
              <a:t>Key Processes of Soil Formation</a:t>
            </a:r>
          </a:p>
        </p:txBody>
      </p:sp>
      <p:sp>
        <p:nvSpPr>
          <p:cNvPr id="3" name="Content Placeholder 2">
            <a:extLst>
              <a:ext uri="{FF2B5EF4-FFF2-40B4-BE49-F238E27FC236}">
                <a16:creationId xmlns:a16="http://schemas.microsoft.com/office/drawing/2014/main" id="{2C1255F4-6BA3-48FC-ADCC-C9AA9B5BD913}"/>
              </a:ext>
            </a:extLst>
          </p:cNvPr>
          <p:cNvSpPr>
            <a:spLocks noGrp="1"/>
          </p:cNvSpPr>
          <p:nvPr>
            <p:ph idx="1"/>
          </p:nvPr>
        </p:nvSpPr>
        <p:spPr/>
        <p:txBody>
          <a:bodyPr>
            <a:normAutofit fontScale="77500" lnSpcReduction="20000"/>
          </a:bodyPr>
          <a:lstStyle/>
          <a:p>
            <a:r>
              <a:rPr lang="en-GB" dirty="0"/>
              <a:t>Weathering</a:t>
            </a:r>
          </a:p>
          <a:p>
            <a:pPr lvl="1"/>
            <a:r>
              <a:rPr lang="en-GB" dirty="0"/>
              <a:t>Break down of the bed rock and mineral material, provides the non-organic basis for soil</a:t>
            </a:r>
          </a:p>
          <a:p>
            <a:r>
              <a:rPr lang="en-GB" dirty="0"/>
              <a:t>Decomposition</a:t>
            </a:r>
          </a:p>
          <a:p>
            <a:pPr lvl="1"/>
            <a:r>
              <a:rPr lang="en-GB" dirty="0"/>
              <a:t>Break down of organic matter (plant, leaf detritus) provides the ‘fertile’ minerals to a soil mixture</a:t>
            </a:r>
          </a:p>
          <a:p>
            <a:r>
              <a:rPr lang="en-GB" dirty="0"/>
              <a:t>Eluviation</a:t>
            </a:r>
          </a:p>
          <a:p>
            <a:pPr lvl="1"/>
            <a:r>
              <a:rPr lang="en-GB" dirty="0"/>
              <a:t>Minerals are moved through the soil layers by water</a:t>
            </a:r>
          </a:p>
          <a:p>
            <a:r>
              <a:rPr lang="en-GB" dirty="0"/>
              <a:t>Illuviation (leaching)</a:t>
            </a:r>
          </a:p>
          <a:p>
            <a:pPr lvl="1"/>
            <a:r>
              <a:rPr lang="en-GB" dirty="0"/>
              <a:t>Salts, minerals are washed down in to the lower layers of the soil</a:t>
            </a:r>
          </a:p>
          <a:p>
            <a:r>
              <a:rPr lang="en-GB" dirty="0"/>
              <a:t>Capillary action</a:t>
            </a:r>
          </a:p>
          <a:p>
            <a:pPr lvl="1"/>
            <a:r>
              <a:rPr lang="en-GB" dirty="0"/>
              <a:t>Water and minerals are drawn to the surface by evaporation</a:t>
            </a:r>
          </a:p>
        </p:txBody>
      </p:sp>
    </p:spTree>
    <p:extLst>
      <p:ext uri="{BB962C8B-B14F-4D97-AF65-F5344CB8AC3E}">
        <p14:creationId xmlns:p14="http://schemas.microsoft.com/office/powerpoint/2010/main" val="701848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2964C-2886-45AF-9F0C-0CD488516E8E}"/>
              </a:ext>
            </a:extLst>
          </p:cNvPr>
          <p:cNvSpPr>
            <a:spLocks noGrp="1"/>
          </p:cNvSpPr>
          <p:nvPr>
            <p:ph type="title"/>
          </p:nvPr>
        </p:nvSpPr>
        <p:spPr>
          <a:xfrm>
            <a:off x="457200" y="274638"/>
            <a:ext cx="8229600" cy="2218258"/>
          </a:xfrm>
        </p:spPr>
        <p:txBody>
          <a:bodyPr>
            <a:normAutofit/>
          </a:bodyPr>
          <a:lstStyle/>
          <a:p>
            <a:r>
              <a:rPr lang="en-GB" dirty="0"/>
              <a:t>What does a </a:t>
            </a:r>
            <a:br>
              <a:rPr lang="en-GB" dirty="0"/>
            </a:br>
            <a:r>
              <a:rPr lang="en-GB" dirty="0"/>
              <a:t>normal soil </a:t>
            </a:r>
            <a:br>
              <a:rPr lang="en-GB" dirty="0"/>
            </a:br>
            <a:r>
              <a:rPr lang="en-GB" dirty="0"/>
              <a:t>look like?</a:t>
            </a:r>
          </a:p>
        </p:txBody>
      </p:sp>
      <p:sp>
        <p:nvSpPr>
          <p:cNvPr id="6" name="Content Placeholder 5">
            <a:extLst>
              <a:ext uri="{FF2B5EF4-FFF2-40B4-BE49-F238E27FC236}">
                <a16:creationId xmlns:a16="http://schemas.microsoft.com/office/drawing/2014/main" id="{4AD74537-2DF7-45B6-B55F-0FAAFDDFDB81}"/>
              </a:ext>
            </a:extLst>
          </p:cNvPr>
          <p:cNvSpPr>
            <a:spLocks noGrp="1"/>
          </p:cNvSpPr>
          <p:nvPr>
            <p:ph idx="1"/>
          </p:nvPr>
        </p:nvSpPr>
        <p:spPr>
          <a:xfrm>
            <a:off x="457200" y="2636912"/>
            <a:ext cx="3250704" cy="3489251"/>
          </a:xfrm>
        </p:spPr>
        <p:txBody>
          <a:bodyPr>
            <a:normAutofit fontScale="62500" lnSpcReduction="20000"/>
          </a:bodyPr>
          <a:lstStyle/>
          <a:p>
            <a:r>
              <a:rPr lang="en-GB" dirty="0"/>
              <a:t>Relatively thick and well developed, showing evidence of a decent formation time</a:t>
            </a:r>
          </a:p>
          <a:p>
            <a:r>
              <a:rPr lang="en-GB" dirty="0"/>
              <a:t>Multiple and distinct layers which all have different organic matter levels (shown in different colours)</a:t>
            </a:r>
          </a:p>
          <a:p>
            <a:r>
              <a:rPr lang="en-GB" dirty="0"/>
              <a:t>Clear evidence of water leaching and moving material through soil layers</a:t>
            </a:r>
          </a:p>
          <a:p>
            <a:endParaRPr lang="en-GB" dirty="0"/>
          </a:p>
        </p:txBody>
      </p:sp>
      <p:pic>
        <p:nvPicPr>
          <p:cNvPr id="7" name="Content Placeholder 4" descr="A screenshot of text&#10;&#10;Description automatically generated">
            <a:extLst>
              <a:ext uri="{FF2B5EF4-FFF2-40B4-BE49-F238E27FC236}">
                <a16:creationId xmlns:a16="http://schemas.microsoft.com/office/drawing/2014/main" id="{4FB54C8D-4A42-4F71-B19D-D5C89BBE3F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3928" y="0"/>
            <a:ext cx="5220072" cy="6926111"/>
          </a:xfrm>
          <a:prstGeom prst="rect">
            <a:avLst/>
          </a:prstGeom>
        </p:spPr>
      </p:pic>
    </p:spTree>
    <p:extLst>
      <p:ext uri="{BB962C8B-B14F-4D97-AF65-F5344CB8AC3E}">
        <p14:creationId xmlns:p14="http://schemas.microsoft.com/office/powerpoint/2010/main" val="30769395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Soil Profile – </a:t>
            </a:r>
            <a:r>
              <a:rPr lang="en-GB" dirty="0" err="1"/>
              <a:t>Aridisol</a:t>
            </a:r>
            <a:r>
              <a:rPr lang="en-GB" dirty="0"/>
              <a:t> </a:t>
            </a:r>
          </a:p>
        </p:txBody>
      </p:sp>
      <p:pic>
        <p:nvPicPr>
          <p:cNvPr id="4" name="Content Placeholder 3" descr="Aridisol_profile.jpg"/>
          <p:cNvPicPr>
            <a:picLocks noGrp="1" noChangeAspect="1"/>
          </p:cNvPicPr>
          <p:nvPr>
            <p:ph sz="half" idx="1"/>
          </p:nvPr>
        </p:nvPicPr>
        <p:blipFill>
          <a:blip r:embed="rId2" cstate="print"/>
          <a:stretch>
            <a:fillRect/>
          </a:stretch>
        </p:blipFill>
        <p:spPr>
          <a:xfrm>
            <a:off x="1207993" y="1600200"/>
            <a:ext cx="2537014" cy="4525963"/>
          </a:xfrm>
        </p:spPr>
      </p:pic>
      <p:sp>
        <p:nvSpPr>
          <p:cNvPr id="3" name="Content Placeholder 2">
            <a:extLst>
              <a:ext uri="{FF2B5EF4-FFF2-40B4-BE49-F238E27FC236}">
                <a16:creationId xmlns:a16="http://schemas.microsoft.com/office/drawing/2014/main" id="{478B3B45-DA93-4100-9126-A3282269F574}"/>
              </a:ext>
            </a:extLst>
          </p:cNvPr>
          <p:cNvSpPr>
            <a:spLocks noGrp="1"/>
          </p:cNvSpPr>
          <p:nvPr>
            <p:ph sz="half" idx="2"/>
          </p:nvPr>
        </p:nvSpPr>
        <p:spPr/>
        <p:txBody>
          <a:bodyPr>
            <a:normAutofit fontScale="85000" lnSpcReduction="20000"/>
          </a:bodyPr>
          <a:lstStyle/>
          <a:p>
            <a:r>
              <a:rPr lang="en-GB" dirty="0"/>
              <a:t>Cover 1/3 of Earth’s surface</a:t>
            </a:r>
          </a:p>
          <a:p>
            <a:r>
              <a:rPr lang="en-GB" dirty="0"/>
              <a:t>Dry soil, alkaline, only small amounts of organic material (1-2%)</a:t>
            </a:r>
          </a:p>
          <a:p>
            <a:r>
              <a:rPr lang="en-GB" dirty="0"/>
              <a:t>Very dusty – v similar to loess in approach</a:t>
            </a:r>
          </a:p>
          <a:p>
            <a:r>
              <a:rPr lang="en-GB" dirty="0"/>
              <a:t>Mainly mineral – can have hard mineralised crust that prevents root development (or duricrust surface)</a:t>
            </a:r>
          </a:p>
          <a:p>
            <a:r>
              <a:rPr lang="en-GB" dirty="0"/>
              <a:t>High salinity through the whole mixture – no specific layers</a:t>
            </a:r>
          </a:p>
          <a:p>
            <a:endParaRPr lang="en-GB" dirty="0"/>
          </a:p>
        </p:txBody>
      </p:sp>
    </p:spTree>
    <p:extLst>
      <p:ext uri="{BB962C8B-B14F-4D97-AF65-F5344CB8AC3E}">
        <p14:creationId xmlns:p14="http://schemas.microsoft.com/office/powerpoint/2010/main" val="11516516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BFE008-E8B9-48E6-8C54-28CD69EBD4EC}"/>
              </a:ext>
            </a:extLst>
          </p:cNvPr>
          <p:cNvSpPr>
            <a:spLocks noGrp="1"/>
          </p:cNvSpPr>
          <p:nvPr>
            <p:ph type="title"/>
          </p:nvPr>
        </p:nvSpPr>
        <p:spPr/>
        <p:txBody>
          <a:bodyPr/>
          <a:lstStyle/>
          <a:p>
            <a:r>
              <a:rPr lang="en-GB" dirty="0"/>
              <a:t>Soil Profile: </a:t>
            </a:r>
            <a:r>
              <a:rPr lang="en-GB" dirty="0" err="1"/>
              <a:t>Solonchak</a:t>
            </a:r>
            <a:endParaRPr lang="en-GB" dirty="0"/>
          </a:p>
        </p:txBody>
      </p:sp>
      <p:sp>
        <p:nvSpPr>
          <p:cNvPr id="6" name="Content Placeholder 5">
            <a:extLst>
              <a:ext uri="{FF2B5EF4-FFF2-40B4-BE49-F238E27FC236}">
                <a16:creationId xmlns:a16="http://schemas.microsoft.com/office/drawing/2014/main" id="{E2F39FB6-D089-480C-944C-0599341BDC9D}"/>
              </a:ext>
            </a:extLst>
          </p:cNvPr>
          <p:cNvSpPr>
            <a:spLocks noGrp="1"/>
          </p:cNvSpPr>
          <p:nvPr>
            <p:ph sz="half" idx="2"/>
          </p:nvPr>
        </p:nvSpPr>
        <p:spPr/>
        <p:txBody>
          <a:bodyPr>
            <a:normAutofit fontScale="92500" lnSpcReduction="20000"/>
          </a:bodyPr>
          <a:lstStyle/>
          <a:p>
            <a:r>
              <a:rPr lang="en-GB" dirty="0"/>
              <a:t>Very high salt content – mainly on high evaporation areas.</a:t>
            </a:r>
          </a:p>
          <a:p>
            <a:r>
              <a:rPr lang="en-GB" dirty="0"/>
              <a:t>Salt brought to the surface – thick crust and limited fertility</a:t>
            </a:r>
          </a:p>
          <a:p>
            <a:r>
              <a:rPr lang="en-GB" dirty="0"/>
              <a:t>Creates a ‘duricrust’ layer – like a thick desert pavement – out of salty materials</a:t>
            </a:r>
          </a:p>
          <a:p>
            <a:r>
              <a:rPr lang="en-GB" dirty="0"/>
              <a:t>Prevents further infiltration and leaching development</a:t>
            </a:r>
          </a:p>
          <a:p>
            <a:endParaRPr lang="en-GB" dirty="0"/>
          </a:p>
        </p:txBody>
      </p:sp>
      <p:pic>
        <p:nvPicPr>
          <p:cNvPr id="7" name="Content Placeholder 6" descr="solonchak.jpg">
            <a:extLst>
              <a:ext uri="{FF2B5EF4-FFF2-40B4-BE49-F238E27FC236}">
                <a16:creationId xmlns:a16="http://schemas.microsoft.com/office/drawing/2014/main" id="{BFED49E5-4071-4BEF-A6AE-A61D1DA611B4}"/>
              </a:ext>
            </a:extLst>
          </p:cNvPr>
          <p:cNvPicPr>
            <a:picLocks noGrp="1" noChangeAspect="1"/>
          </p:cNvPicPr>
          <p:nvPr>
            <p:ph sz="half" idx="1"/>
          </p:nvPr>
        </p:nvPicPr>
        <p:blipFill>
          <a:blip r:embed="rId2" cstate="print"/>
          <a:srcRect r="48810"/>
          <a:stretch>
            <a:fillRect/>
          </a:stretch>
        </p:blipFill>
        <p:spPr>
          <a:xfrm>
            <a:off x="1145068" y="1912461"/>
            <a:ext cx="2662863" cy="3901440"/>
          </a:xfrm>
          <a:prstGeom prst="rect">
            <a:avLst/>
          </a:prstGeom>
        </p:spPr>
      </p:pic>
    </p:spTree>
    <p:extLst>
      <p:ext uri="{BB962C8B-B14F-4D97-AF65-F5344CB8AC3E}">
        <p14:creationId xmlns:p14="http://schemas.microsoft.com/office/powerpoint/2010/main" val="3804743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F437-706B-4864-B923-7D1682A67D09}"/>
              </a:ext>
            </a:extLst>
          </p:cNvPr>
          <p:cNvSpPr>
            <a:spLocks noGrp="1"/>
          </p:cNvSpPr>
          <p:nvPr>
            <p:ph type="title"/>
          </p:nvPr>
        </p:nvSpPr>
        <p:spPr/>
        <p:txBody>
          <a:bodyPr/>
          <a:lstStyle/>
          <a:p>
            <a:r>
              <a:rPr lang="en-GB" dirty="0"/>
              <a:t>Soil Profile: </a:t>
            </a:r>
            <a:r>
              <a:rPr lang="en-GB" dirty="0" err="1"/>
              <a:t>Solonetz</a:t>
            </a:r>
            <a:endParaRPr lang="en-GB" dirty="0"/>
          </a:p>
        </p:txBody>
      </p:sp>
      <p:sp>
        <p:nvSpPr>
          <p:cNvPr id="4" name="Content Placeholder 3">
            <a:extLst>
              <a:ext uri="{FF2B5EF4-FFF2-40B4-BE49-F238E27FC236}">
                <a16:creationId xmlns:a16="http://schemas.microsoft.com/office/drawing/2014/main" id="{A21125FD-7BAC-4282-8EA1-147DCCEF5006}"/>
              </a:ext>
            </a:extLst>
          </p:cNvPr>
          <p:cNvSpPr>
            <a:spLocks noGrp="1"/>
          </p:cNvSpPr>
          <p:nvPr>
            <p:ph sz="half" idx="2"/>
          </p:nvPr>
        </p:nvSpPr>
        <p:spPr/>
        <p:txBody>
          <a:bodyPr>
            <a:normAutofit fontScale="92500" lnSpcReduction="10000"/>
          </a:bodyPr>
          <a:lstStyle/>
          <a:p>
            <a:r>
              <a:rPr lang="en-GB" dirty="0"/>
              <a:t>Leaching moves salt down in to the sediment layers – forms a B horizon of significant salt</a:t>
            </a:r>
          </a:p>
          <a:p>
            <a:r>
              <a:rPr lang="en-GB" dirty="0"/>
              <a:t>Formed in deserts with ephemeral water – semi-arid? – where sometimes the salt is being leached downwards, and that’s balanced by other times where it is being drawn up</a:t>
            </a:r>
          </a:p>
          <a:p>
            <a:endParaRPr lang="en-GB" dirty="0"/>
          </a:p>
        </p:txBody>
      </p:sp>
      <p:pic>
        <p:nvPicPr>
          <p:cNvPr id="5" name="Content Placeholder 4" descr="SolodizedSolonetzP.gif">
            <a:extLst>
              <a:ext uri="{FF2B5EF4-FFF2-40B4-BE49-F238E27FC236}">
                <a16:creationId xmlns:a16="http://schemas.microsoft.com/office/drawing/2014/main" id="{D5F08D6E-798C-4029-BF82-66EE43FA8707}"/>
              </a:ext>
            </a:extLst>
          </p:cNvPr>
          <p:cNvPicPr>
            <a:picLocks noGrp="1" noChangeAspect="1"/>
          </p:cNvPicPr>
          <p:nvPr>
            <p:ph sz="half" idx="1"/>
          </p:nvPr>
        </p:nvPicPr>
        <p:blipFill>
          <a:blip r:embed="rId2" cstate="print"/>
          <a:srcRect l="38395" r="16201"/>
          <a:stretch>
            <a:fillRect/>
          </a:stretch>
        </p:blipFill>
        <p:spPr>
          <a:xfrm>
            <a:off x="1042851" y="1805781"/>
            <a:ext cx="2867297" cy="4114800"/>
          </a:xfrm>
          <a:prstGeom prst="rect">
            <a:avLst/>
          </a:prstGeom>
        </p:spPr>
      </p:pic>
    </p:spTree>
    <p:extLst>
      <p:ext uri="{BB962C8B-B14F-4D97-AF65-F5344CB8AC3E}">
        <p14:creationId xmlns:p14="http://schemas.microsoft.com/office/powerpoint/2010/main" val="15171475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GB"/>
              <a:t>Key Consequences of Desert Soil:</a:t>
            </a:r>
            <a:endParaRPr lang="en-GB" dirty="0"/>
          </a:p>
        </p:txBody>
      </p:sp>
      <p:sp>
        <p:nvSpPr>
          <p:cNvPr id="3" name="Content Placeholder 2"/>
          <p:cNvSpPr>
            <a:spLocks noGrp="1"/>
          </p:cNvSpPr>
          <p:nvPr>
            <p:ph idx="1"/>
          </p:nvPr>
        </p:nvSpPr>
        <p:spPr/>
        <p:txBody>
          <a:bodyPr>
            <a:normAutofit fontScale="70000" lnSpcReduction="20000"/>
          </a:bodyPr>
          <a:lstStyle/>
          <a:p>
            <a:r>
              <a:rPr lang="en-GB" dirty="0"/>
              <a:t>Soil formation (pedogenesis) is complex and takes a long time</a:t>
            </a:r>
          </a:p>
          <a:p>
            <a:pPr lvl="1"/>
            <a:r>
              <a:rPr lang="en-GB" dirty="0"/>
              <a:t>Desert soils tend to be thin, fragile and slow to build</a:t>
            </a:r>
          </a:p>
          <a:p>
            <a:pPr lvl="1"/>
            <a:r>
              <a:rPr lang="en-GB" dirty="0"/>
              <a:t>Any erosion or damage takes a long time to repair and rebuild</a:t>
            </a:r>
          </a:p>
          <a:p>
            <a:pPr lvl="1"/>
            <a:r>
              <a:rPr lang="en-GB" dirty="0"/>
              <a:t>Very difficult to accumulate a significant soil over time. </a:t>
            </a:r>
          </a:p>
          <a:p>
            <a:r>
              <a:rPr lang="en-GB" dirty="0"/>
              <a:t>Normal soil is a mixture of rock, weathering and breakdown of material, plus needs organic content – decomposing plant matter – to make a fertile soil</a:t>
            </a:r>
          </a:p>
          <a:p>
            <a:pPr lvl="1"/>
            <a:r>
              <a:rPr lang="en-GB" dirty="0"/>
              <a:t>Weathering is fine in desert environment, but limited vegetation decomposition means that most desert soils are very thin and poor quality</a:t>
            </a:r>
          </a:p>
          <a:p>
            <a:pPr lvl="1"/>
            <a:r>
              <a:rPr lang="en-GB" dirty="0"/>
              <a:t>Negative feedback loop: can’t grow much because of soil quality; therefore no decomposition to produce organic matter to improve soil</a:t>
            </a:r>
          </a:p>
          <a:p>
            <a:pPr lvl="1"/>
            <a:r>
              <a:rPr lang="en-GB" dirty="0"/>
              <a:t>Leads to desertification if held unchecked</a:t>
            </a:r>
          </a:p>
          <a:p>
            <a:r>
              <a:rPr lang="en-GB" dirty="0"/>
              <a:t>Dominated by the salt and water balance</a:t>
            </a:r>
          </a:p>
          <a:p>
            <a:pPr lvl="1"/>
            <a:r>
              <a:rPr lang="en-GB" dirty="0"/>
              <a:t>Significant variation in levels of aridity: very different in semi-arid!</a:t>
            </a:r>
          </a:p>
        </p:txBody>
      </p:sp>
    </p:spTree>
    <p:extLst>
      <p:ext uri="{BB962C8B-B14F-4D97-AF65-F5344CB8AC3E}">
        <p14:creationId xmlns:p14="http://schemas.microsoft.com/office/powerpoint/2010/main" val="13545294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Plant Adaptations</a:t>
            </a:r>
          </a:p>
        </p:txBody>
      </p:sp>
      <p:sp>
        <p:nvSpPr>
          <p:cNvPr id="3" name="Content Placeholder 2"/>
          <p:cNvSpPr>
            <a:spLocks noGrp="1"/>
          </p:cNvSpPr>
          <p:nvPr>
            <p:ph idx="1"/>
          </p:nvPr>
        </p:nvSpPr>
        <p:spPr/>
        <p:txBody>
          <a:bodyPr>
            <a:normAutofit fontScale="85000" lnSpcReduction="10000"/>
          </a:bodyPr>
          <a:lstStyle/>
          <a:p>
            <a:r>
              <a:rPr lang="en-GB" dirty="0"/>
              <a:t>75% of deserts support vegetation – only extreme hyper arid or sand sea (erg) do not</a:t>
            </a:r>
          </a:p>
          <a:p>
            <a:r>
              <a:rPr lang="en-GB" dirty="0"/>
              <a:t>Large range of vegetation – specific to location, climate and conditions – adapted through evolution over significant amount of time</a:t>
            </a:r>
          </a:p>
          <a:p>
            <a:r>
              <a:rPr lang="en-GB" dirty="0"/>
              <a:t>Responding to soil conditions: limited fertility and development potential</a:t>
            </a:r>
          </a:p>
          <a:p>
            <a:r>
              <a:rPr lang="en-GB" dirty="0"/>
              <a:t>In most cases, the desert adaptations are based on:</a:t>
            </a:r>
          </a:p>
          <a:p>
            <a:pPr lvl="1"/>
            <a:r>
              <a:rPr lang="en-GB" dirty="0"/>
              <a:t>Small, low complexity plants</a:t>
            </a:r>
          </a:p>
          <a:p>
            <a:pPr lvl="1"/>
            <a:r>
              <a:rPr lang="en-GB" dirty="0"/>
              <a:t>Sparse vegetation – lots of separation between plants</a:t>
            </a:r>
          </a:p>
          <a:p>
            <a:pPr lvl="1"/>
            <a:r>
              <a:rPr lang="en-GB" dirty="0"/>
              <a:t>Groups of species, but not layers or structure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scrub.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Plants - Key Adaptations</a:t>
            </a:r>
          </a:p>
        </p:txBody>
      </p:sp>
      <p:sp>
        <p:nvSpPr>
          <p:cNvPr id="3" name="Content Placeholder 2"/>
          <p:cNvSpPr>
            <a:spLocks noGrp="1"/>
          </p:cNvSpPr>
          <p:nvPr>
            <p:ph idx="1"/>
          </p:nvPr>
        </p:nvSpPr>
        <p:spPr/>
        <p:txBody>
          <a:bodyPr>
            <a:normAutofit fontScale="92500" lnSpcReduction="10000"/>
          </a:bodyPr>
          <a:lstStyle/>
          <a:p>
            <a:r>
              <a:rPr lang="en-GB" dirty="0"/>
              <a:t>Main physical adaptations:</a:t>
            </a:r>
          </a:p>
          <a:p>
            <a:pPr lvl="1"/>
            <a:r>
              <a:rPr lang="en-GB" dirty="0"/>
              <a:t>Root systems to get access to moisture</a:t>
            </a:r>
          </a:p>
          <a:p>
            <a:pPr lvl="1"/>
            <a:r>
              <a:rPr lang="en-GB" dirty="0"/>
              <a:t>(Short life systems, following rainfall)</a:t>
            </a:r>
          </a:p>
          <a:p>
            <a:pPr lvl="1"/>
            <a:r>
              <a:rPr lang="en-GB" dirty="0"/>
              <a:t>Storage of moisture</a:t>
            </a:r>
          </a:p>
          <a:p>
            <a:pPr lvl="1"/>
            <a:r>
              <a:rPr lang="en-GB" dirty="0"/>
              <a:t>Prevention of water loss</a:t>
            </a:r>
          </a:p>
          <a:p>
            <a:r>
              <a:rPr lang="en-GB" dirty="0"/>
              <a:t>Three key categories (-</a:t>
            </a:r>
            <a:r>
              <a:rPr lang="en-GB" dirty="0" err="1"/>
              <a:t>phyte</a:t>
            </a:r>
            <a:r>
              <a:rPr lang="en-GB" dirty="0"/>
              <a:t>, -</a:t>
            </a:r>
            <a:r>
              <a:rPr lang="en-GB" dirty="0" err="1"/>
              <a:t>phytic</a:t>
            </a:r>
            <a:r>
              <a:rPr lang="en-GB" dirty="0"/>
              <a:t>)</a:t>
            </a:r>
          </a:p>
          <a:p>
            <a:pPr lvl="1"/>
            <a:r>
              <a:rPr lang="en-GB" dirty="0"/>
              <a:t>Xerophytes – adapted to withstand drought – through storage, reduced transpiration and roots</a:t>
            </a:r>
          </a:p>
          <a:p>
            <a:pPr lvl="1"/>
            <a:r>
              <a:rPr lang="en-GB" dirty="0"/>
              <a:t>Ephemerals – only short life immediately after rain</a:t>
            </a:r>
          </a:p>
          <a:p>
            <a:pPr lvl="1"/>
            <a:r>
              <a:rPr lang="en-GB" dirty="0"/>
              <a:t>Halophytes – adapted for salt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Xerophytes</a:t>
            </a:r>
          </a:p>
        </p:txBody>
      </p:sp>
      <p:sp>
        <p:nvSpPr>
          <p:cNvPr id="3" name="Content Placeholder 2"/>
          <p:cNvSpPr>
            <a:spLocks noGrp="1"/>
          </p:cNvSpPr>
          <p:nvPr>
            <p:ph idx="1"/>
          </p:nvPr>
        </p:nvSpPr>
        <p:spPr/>
        <p:txBody>
          <a:bodyPr>
            <a:normAutofit fontScale="92500" lnSpcReduction="20000"/>
          </a:bodyPr>
          <a:lstStyle/>
          <a:p>
            <a:r>
              <a:rPr lang="en-GB" dirty="0"/>
              <a:t>To withstand drought</a:t>
            </a:r>
          </a:p>
          <a:p>
            <a:endParaRPr lang="en-GB" dirty="0"/>
          </a:p>
          <a:p>
            <a:r>
              <a:rPr lang="en-GB" dirty="0"/>
              <a:t>How?</a:t>
            </a:r>
          </a:p>
          <a:p>
            <a:pPr lvl="1"/>
            <a:r>
              <a:rPr lang="en-GB" dirty="0"/>
              <a:t>Store water – chunky structure, physical stems, leaves &amp; roots – </a:t>
            </a:r>
            <a:r>
              <a:rPr lang="en-GB" dirty="0">
                <a:solidFill>
                  <a:schemeClr val="bg2">
                    <a:lumMod val="40000"/>
                    <a:lumOff val="60000"/>
                  </a:schemeClr>
                </a:solidFill>
              </a:rPr>
              <a:t>CACTUS (SAGURO)</a:t>
            </a:r>
          </a:p>
          <a:p>
            <a:pPr lvl="1"/>
            <a:r>
              <a:rPr lang="en-GB" dirty="0"/>
              <a:t>Reduce </a:t>
            </a:r>
            <a:r>
              <a:rPr lang="en-GB" dirty="0" err="1"/>
              <a:t>evapotranspiration</a:t>
            </a:r>
            <a:r>
              <a:rPr lang="en-GB" dirty="0"/>
              <a:t> – minimal leaves, pointy spines, can only open stoma at night when it’s cooler – </a:t>
            </a:r>
            <a:r>
              <a:rPr lang="en-GB" dirty="0">
                <a:solidFill>
                  <a:schemeClr val="bg2">
                    <a:lumMod val="40000"/>
                    <a:lumOff val="60000"/>
                  </a:schemeClr>
                </a:solidFill>
              </a:rPr>
              <a:t>CACTUS (PRICKLY PEAR)</a:t>
            </a:r>
          </a:p>
          <a:p>
            <a:pPr lvl="1"/>
            <a:r>
              <a:rPr lang="en-GB" dirty="0"/>
              <a:t>Long root systems, to search out as much water in the ground as possible (</a:t>
            </a:r>
            <a:r>
              <a:rPr lang="en-GB" dirty="0" err="1"/>
              <a:t>phreatophytes</a:t>
            </a:r>
            <a:r>
              <a:rPr lang="en-GB" dirty="0"/>
              <a:t>). Normally found where there is some water (e.g. </a:t>
            </a:r>
            <a:r>
              <a:rPr lang="en-GB" dirty="0" err="1"/>
              <a:t>Wadi</a:t>
            </a:r>
            <a:r>
              <a:rPr lang="en-GB" dirty="0"/>
              <a:t>) – </a:t>
            </a:r>
            <a:r>
              <a:rPr lang="en-GB" dirty="0">
                <a:solidFill>
                  <a:schemeClr val="bg2">
                    <a:lumMod val="40000"/>
                    <a:lumOff val="60000"/>
                  </a:schemeClr>
                </a:solidFill>
              </a:rPr>
              <a:t>CREOSOTE BUSH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Prickly_pear_cactus_beed.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phreatophtye.jpg"/>
          <p:cNvPicPr>
            <a:picLocks noGrp="1" noChangeAspect="1"/>
          </p:cNvPicPr>
          <p:nvPr>
            <p:ph idx="1"/>
          </p:nvPr>
        </p:nvPicPr>
        <p:blipFill>
          <a:blip r:embed="rId2" cstate="print"/>
          <a:stretch>
            <a:fillRect/>
          </a:stretch>
        </p:blipFill>
        <p:spPr>
          <a:xfrm>
            <a:off x="0" y="0"/>
            <a:ext cx="9144000" cy="6858000"/>
          </a:xfrm>
        </p:spPr>
      </p:pic>
    </p:spTree>
    <p:extLst>
      <p:ext uri="{BB962C8B-B14F-4D97-AF65-F5344CB8AC3E}">
        <p14:creationId xmlns:p14="http://schemas.microsoft.com/office/powerpoint/2010/main" val="40145187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Ephemerals</a:t>
            </a:r>
          </a:p>
        </p:txBody>
      </p:sp>
      <p:sp>
        <p:nvSpPr>
          <p:cNvPr id="3" name="Content Placeholder 2"/>
          <p:cNvSpPr>
            <a:spLocks noGrp="1"/>
          </p:cNvSpPr>
          <p:nvPr>
            <p:ph idx="1"/>
          </p:nvPr>
        </p:nvSpPr>
        <p:spPr/>
        <p:txBody>
          <a:bodyPr>
            <a:normAutofit lnSpcReduction="10000"/>
          </a:bodyPr>
          <a:lstStyle/>
          <a:p>
            <a:r>
              <a:rPr lang="en-GB" dirty="0"/>
              <a:t>Seasonal vegetation – tends to be only around when there is rainfall.</a:t>
            </a:r>
          </a:p>
          <a:p>
            <a:pPr lvl="1"/>
            <a:r>
              <a:rPr lang="en-GB" dirty="0"/>
              <a:t>Annuals – plants that have a short life span that coincides with rainy season</a:t>
            </a:r>
          </a:p>
          <a:p>
            <a:pPr lvl="1"/>
            <a:r>
              <a:rPr lang="en-GB" dirty="0"/>
              <a:t>Perennials – short flowering season</a:t>
            </a:r>
          </a:p>
          <a:p>
            <a:r>
              <a:rPr lang="en-GB" dirty="0"/>
              <a:t>Escape drought by remaining as seeds until the rain falls</a:t>
            </a:r>
          </a:p>
          <a:p>
            <a:r>
              <a:rPr lang="en-GB" dirty="0"/>
              <a:t>Bloom after rainfall, then seeds lie dormant until the next rain.</a:t>
            </a:r>
          </a:p>
          <a:p>
            <a:endParaRPr lang="en-GB"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Halophytes</a:t>
            </a:r>
          </a:p>
        </p:txBody>
      </p:sp>
      <p:sp>
        <p:nvSpPr>
          <p:cNvPr id="3" name="Content Placeholder 2"/>
          <p:cNvSpPr>
            <a:spLocks noGrp="1"/>
          </p:cNvSpPr>
          <p:nvPr>
            <p:ph idx="1"/>
          </p:nvPr>
        </p:nvSpPr>
        <p:spPr/>
        <p:txBody>
          <a:bodyPr/>
          <a:lstStyle/>
          <a:p>
            <a:pPr marL="0" indent="0" algn="r">
              <a:buNone/>
            </a:pPr>
            <a:r>
              <a:rPr lang="en-GB" i="1" dirty="0"/>
              <a:t>	‘halos’ – Greek for salt</a:t>
            </a:r>
          </a:p>
          <a:p>
            <a:r>
              <a:rPr lang="en-GB" dirty="0"/>
              <a:t>Low </a:t>
            </a:r>
            <a:r>
              <a:rPr lang="en-GB" dirty="0" err="1"/>
              <a:t>precip</a:t>
            </a:r>
            <a:r>
              <a:rPr lang="en-GB" dirty="0"/>
              <a:t> plus high </a:t>
            </a:r>
            <a:r>
              <a:rPr lang="en-GB" dirty="0" err="1"/>
              <a:t>evapotranspiration</a:t>
            </a:r>
            <a:r>
              <a:rPr lang="en-GB" dirty="0"/>
              <a:t> leads to high salt content </a:t>
            </a:r>
          </a:p>
          <a:p>
            <a:pPr lvl="1"/>
            <a:r>
              <a:rPr lang="en-GB" dirty="0"/>
              <a:t>Salts = mineral content, not </a:t>
            </a:r>
            <a:r>
              <a:rPr lang="en-GB" dirty="0" err="1"/>
              <a:t>NaCl</a:t>
            </a:r>
            <a:r>
              <a:rPr lang="en-GB" dirty="0"/>
              <a:t> specifically!</a:t>
            </a:r>
          </a:p>
          <a:p>
            <a:r>
              <a:rPr lang="en-GB" dirty="0"/>
              <a:t>Adaptations similar to coastal plants – tolerance of salt is higher</a:t>
            </a:r>
          </a:p>
          <a:p>
            <a:r>
              <a:rPr lang="en-GB" dirty="0"/>
              <a:t>Relatively low species diversity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Unique adaptations:</a:t>
            </a:r>
          </a:p>
        </p:txBody>
      </p:sp>
      <p:sp>
        <p:nvSpPr>
          <p:cNvPr id="3" name="Content Placeholder 2"/>
          <p:cNvSpPr>
            <a:spLocks noGrp="1"/>
          </p:cNvSpPr>
          <p:nvPr>
            <p:ph idx="1"/>
          </p:nvPr>
        </p:nvSpPr>
        <p:spPr/>
        <p:txBody>
          <a:bodyPr/>
          <a:lstStyle/>
          <a:p>
            <a:r>
              <a:rPr lang="en-GB" dirty="0"/>
              <a:t>Give off chemicals that prevent other plants flowering near by, and protect water (allelopathy, creosote bush)</a:t>
            </a:r>
          </a:p>
          <a:p>
            <a:r>
              <a:rPr lang="en-GB" dirty="0"/>
              <a:t>Take water &amp; nutrient from other plants (e.g. </a:t>
            </a:r>
            <a:r>
              <a:rPr lang="en-GB" dirty="0" err="1"/>
              <a:t>Orobanca</a:t>
            </a:r>
            <a:r>
              <a:rPr lang="en-GB" dirty="0"/>
              <a:t>)</a:t>
            </a:r>
          </a:p>
          <a:p>
            <a:r>
              <a:rPr lang="en-GB" dirty="0"/>
              <a:t>Seed dispersal – by wind, by animals - tumbleweed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Animal adaptations</a:t>
            </a:r>
          </a:p>
        </p:txBody>
      </p:sp>
      <p:sp>
        <p:nvSpPr>
          <p:cNvPr id="3" name="Content Placeholder 2"/>
          <p:cNvSpPr>
            <a:spLocks noGrp="1"/>
          </p:cNvSpPr>
          <p:nvPr>
            <p:ph idx="1"/>
          </p:nvPr>
        </p:nvSpPr>
        <p:spPr/>
        <p:txBody>
          <a:bodyPr>
            <a:normAutofit fontScale="85000" lnSpcReduction="10000"/>
          </a:bodyPr>
          <a:lstStyle/>
          <a:p>
            <a:r>
              <a:rPr lang="en-GB" dirty="0"/>
              <a:t>Need to be able to function </a:t>
            </a:r>
          </a:p>
          <a:p>
            <a:pPr lvl="1"/>
            <a:r>
              <a:rPr lang="en-GB" dirty="0"/>
              <a:t>Within temperature range</a:t>
            </a:r>
          </a:p>
          <a:p>
            <a:pPr lvl="1"/>
            <a:r>
              <a:rPr lang="en-GB" dirty="0"/>
              <a:t>Challenges of water, food supply</a:t>
            </a:r>
          </a:p>
          <a:p>
            <a:pPr lvl="1"/>
            <a:r>
              <a:rPr lang="en-GB" dirty="0"/>
              <a:t>Environment challenges</a:t>
            </a:r>
          </a:p>
          <a:p>
            <a:pPr lvl="1"/>
            <a:endParaRPr lang="en-GB" dirty="0"/>
          </a:p>
          <a:p>
            <a:r>
              <a:rPr lang="en-GB" dirty="0"/>
              <a:t>Animals – much more than plants – show a range of options:</a:t>
            </a:r>
          </a:p>
          <a:p>
            <a:pPr lvl="1"/>
            <a:r>
              <a:rPr lang="en-GB" dirty="0"/>
              <a:t>Evolutionary response: selection of particular desirable characteristics leads to the spread of that characteristics</a:t>
            </a:r>
          </a:p>
          <a:p>
            <a:pPr lvl="1"/>
            <a:r>
              <a:rPr lang="en-GB" dirty="0"/>
              <a:t>Behavioural response: specific actions or approaches that can be ‘learned’ or taken by an animal </a:t>
            </a:r>
          </a:p>
          <a:p>
            <a:pPr lvl="1"/>
            <a:endParaRPr lang="en-GB"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Behavioural changes</a:t>
            </a:r>
          </a:p>
        </p:txBody>
      </p:sp>
      <p:sp>
        <p:nvSpPr>
          <p:cNvPr id="3" name="Content Placeholder 2"/>
          <p:cNvSpPr>
            <a:spLocks noGrp="1"/>
          </p:cNvSpPr>
          <p:nvPr>
            <p:ph idx="1"/>
          </p:nvPr>
        </p:nvSpPr>
        <p:spPr/>
        <p:txBody>
          <a:bodyPr>
            <a:normAutofit/>
          </a:bodyPr>
          <a:lstStyle/>
          <a:p>
            <a:r>
              <a:rPr lang="en-GB" dirty="0"/>
              <a:t>Migration – move away from the hottest part of the year, seasons – </a:t>
            </a:r>
            <a:r>
              <a:rPr lang="en-GB" dirty="0">
                <a:solidFill>
                  <a:schemeClr val="bg2">
                    <a:lumMod val="40000"/>
                    <a:lumOff val="60000"/>
                  </a:schemeClr>
                </a:solidFill>
              </a:rPr>
              <a:t>KANGAROO, ELEPHANT</a:t>
            </a:r>
          </a:p>
          <a:p>
            <a:r>
              <a:rPr lang="en-GB" dirty="0"/>
              <a:t>Hibernation to avoid the hottest part of the year – </a:t>
            </a:r>
            <a:r>
              <a:rPr lang="en-GB" dirty="0">
                <a:solidFill>
                  <a:schemeClr val="bg2">
                    <a:lumMod val="40000"/>
                    <a:lumOff val="60000"/>
                  </a:schemeClr>
                </a:solidFill>
              </a:rPr>
              <a:t>DESERT TORTOISE</a:t>
            </a:r>
          </a:p>
          <a:p>
            <a:r>
              <a:rPr lang="en-GB" dirty="0"/>
              <a:t>Nocturnal activity – only hunt, eat and come out at night – </a:t>
            </a:r>
            <a:r>
              <a:rPr lang="en-GB" dirty="0">
                <a:solidFill>
                  <a:schemeClr val="bg2">
                    <a:lumMod val="40000"/>
                    <a:lumOff val="60000"/>
                  </a:schemeClr>
                </a:solidFill>
              </a:rPr>
              <a:t>DESERT FOX</a:t>
            </a:r>
          </a:p>
          <a:p>
            <a:r>
              <a:rPr lang="en-GB" dirty="0"/>
              <a:t>Avoid the midday heat – </a:t>
            </a:r>
            <a:r>
              <a:rPr lang="en-GB" dirty="0">
                <a:solidFill>
                  <a:schemeClr val="bg2">
                    <a:lumMod val="40000"/>
                    <a:lumOff val="60000"/>
                  </a:schemeClr>
                </a:solidFill>
              </a:rPr>
              <a:t>SHOVEL SNOUTED LIZARD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Flying-kangaroo.jpg"/>
          <p:cNvPicPr>
            <a:picLocks noGrp="1" noChangeAspect="1"/>
          </p:cNvPicPr>
          <p:nvPr>
            <p:ph idx="1"/>
          </p:nvPr>
        </p:nvPicPr>
        <p:blipFill>
          <a:blip r:embed="rId2" cstate="print"/>
          <a:stretch>
            <a:fillRect/>
          </a:stretch>
        </p:blipFill>
        <p:spPr>
          <a:xfrm>
            <a:off x="-1" y="0"/>
            <a:ext cx="9200513" cy="6858000"/>
          </a:xfr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88FA5-9FCC-4818-8308-B318BA8C8ECF}"/>
              </a:ext>
            </a:extLst>
          </p:cNvPr>
          <p:cNvSpPr>
            <a:spLocks noGrp="1"/>
          </p:cNvSpPr>
          <p:nvPr>
            <p:ph type="title"/>
          </p:nvPr>
        </p:nvSpPr>
        <p:spPr/>
        <p:txBody>
          <a:bodyPr/>
          <a:lstStyle/>
          <a:p>
            <a:endParaRPr lang="en-GB"/>
          </a:p>
        </p:txBody>
      </p:sp>
      <p:pic>
        <p:nvPicPr>
          <p:cNvPr id="5" name="Content Placeholder 4" descr="A herd of elephants standing next to a body of water&#10;&#10;Description automatically generated">
            <a:extLst>
              <a:ext uri="{FF2B5EF4-FFF2-40B4-BE49-F238E27FC236}">
                <a16:creationId xmlns:a16="http://schemas.microsoft.com/office/drawing/2014/main" id="{32FB22C8-7041-4AEE-897A-2A56F9E27D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15416"/>
            <a:ext cx="9203764" cy="5112568"/>
          </a:xfrm>
        </p:spPr>
      </p:pic>
      <p:pic>
        <p:nvPicPr>
          <p:cNvPr id="6" name="Content Placeholder 4" descr="A picture containing text, map&#10;&#10;Description automatically generated">
            <a:extLst>
              <a:ext uri="{FF2B5EF4-FFF2-40B4-BE49-F238E27FC236}">
                <a16:creationId xmlns:a16="http://schemas.microsoft.com/office/drawing/2014/main" id="{F7A8E9C1-A0E4-4422-8E2D-389D8B2E5A60}"/>
              </a:ext>
            </a:extLst>
          </p:cNvPr>
          <p:cNvPicPr>
            <a:picLocks noChangeAspect="1"/>
          </p:cNvPicPr>
          <p:nvPr/>
        </p:nvPicPr>
        <p:blipFill rotWithShape="1">
          <a:blip r:embed="rId3">
            <a:extLst>
              <a:ext uri="{28A0092B-C50C-407E-A947-70E740481C1C}">
                <a14:useLocalDpi xmlns:a14="http://schemas.microsoft.com/office/drawing/2010/main" val="0"/>
              </a:ext>
            </a:extLst>
          </a:blip>
          <a:srcRect t="18394"/>
          <a:stretch/>
        </p:blipFill>
        <p:spPr>
          <a:xfrm>
            <a:off x="-2789" y="3356992"/>
            <a:ext cx="9124100" cy="3643297"/>
          </a:xfrm>
          <a:prstGeom prst="rect">
            <a:avLst/>
          </a:prstGeom>
        </p:spPr>
      </p:pic>
    </p:spTree>
    <p:extLst>
      <p:ext uri="{BB962C8B-B14F-4D97-AF65-F5344CB8AC3E}">
        <p14:creationId xmlns:p14="http://schemas.microsoft.com/office/powerpoint/2010/main" val="26931388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tortoise-snwa-sec42908.jpg"/>
          <p:cNvPicPr>
            <a:picLocks noGrp="1" noChangeAspect="1"/>
          </p:cNvPicPr>
          <p:nvPr>
            <p:ph idx="1"/>
          </p:nvPr>
        </p:nvPicPr>
        <p:blipFill>
          <a:blip r:embed="rId2" cstate="print"/>
          <a:stretch>
            <a:fillRect/>
          </a:stretch>
        </p:blipFill>
        <p:spPr>
          <a:xfrm>
            <a:off x="-36512" y="360040"/>
            <a:ext cx="9136129" cy="5949280"/>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1c desert iguana.JPG"/>
          <p:cNvPicPr>
            <a:picLocks noGrp="1" noChangeAspect="1"/>
          </p:cNvPicPr>
          <p:nvPr>
            <p:ph idx="1"/>
          </p:nvPr>
        </p:nvPicPr>
        <p:blipFill>
          <a:blip r:embed="rId2" cstate="print"/>
          <a:stretch>
            <a:fillRect/>
          </a:stretch>
        </p:blipFill>
        <p:spPr>
          <a:xfrm>
            <a:off x="0" y="0"/>
            <a:ext cx="9244144" cy="6858000"/>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Physiological Adaptations</a:t>
            </a:r>
          </a:p>
        </p:txBody>
      </p:sp>
      <p:sp>
        <p:nvSpPr>
          <p:cNvPr id="3" name="Content Placeholder 2"/>
          <p:cNvSpPr>
            <a:spLocks noGrp="1"/>
          </p:cNvSpPr>
          <p:nvPr>
            <p:ph idx="1"/>
          </p:nvPr>
        </p:nvSpPr>
        <p:spPr/>
        <p:txBody>
          <a:bodyPr/>
          <a:lstStyle/>
          <a:p>
            <a:r>
              <a:rPr lang="en-GB" dirty="0"/>
              <a:t>Body functions or features which help the animal cope with the desert</a:t>
            </a:r>
          </a:p>
          <a:p>
            <a:pPr lvl="1"/>
            <a:r>
              <a:rPr lang="en-GB" dirty="0"/>
              <a:t>Ears – structures to dissipate heat, like the </a:t>
            </a:r>
            <a:r>
              <a:rPr lang="en-GB" dirty="0">
                <a:solidFill>
                  <a:schemeClr val="bg2">
                    <a:lumMod val="40000"/>
                    <a:lumOff val="60000"/>
                  </a:schemeClr>
                </a:solidFill>
              </a:rPr>
              <a:t>DESERT FOX</a:t>
            </a:r>
          </a:p>
          <a:p>
            <a:pPr lvl="1"/>
            <a:r>
              <a:rPr lang="en-GB" dirty="0"/>
              <a:t>Furry feet – to spread the load and not sink in to sand, or be burned by hot sand – </a:t>
            </a:r>
            <a:r>
              <a:rPr lang="en-GB" dirty="0">
                <a:solidFill>
                  <a:schemeClr val="bg2">
                    <a:lumMod val="40000"/>
                    <a:lumOff val="60000"/>
                  </a:schemeClr>
                </a:solidFill>
              </a:rPr>
              <a:t>THE AMAZING CAMEL!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Fennec_Fox_(Vulpes_zerda)_-sleeping_-Wilhelma_Zoo-8.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amazing camel!</a:t>
            </a:r>
          </a:p>
        </p:txBody>
      </p:sp>
      <p:pic>
        <p:nvPicPr>
          <p:cNvPr id="4" name="Content Placeholder 3" descr="Arabian-Camel-1280x1024.jpg"/>
          <p:cNvPicPr>
            <a:picLocks noGrp="1" noChangeAspect="1"/>
          </p:cNvPicPr>
          <p:nvPr>
            <p:ph idx="1"/>
          </p:nvPr>
        </p:nvPicPr>
        <p:blipFill>
          <a:blip r:embed="rId2" cstate="print"/>
          <a:stretch>
            <a:fillRect/>
          </a:stretch>
        </p:blipFill>
        <p:spPr>
          <a:xfrm>
            <a:off x="1743273" y="1600200"/>
            <a:ext cx="5657454" cy="4525963"/>
          </a:xfr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8A155-9A82-4DD5-97D3-2A331A50C3CF}"/>
              </a:ext>
            </a:extLst>
          </p:cNvPr>
          <p:cNvSpPr>
            <a:spLocks noGrp="1"/>
          </p:cNvSpPr>
          <p:nvPr>
            <p:ph type="title"/>
          </p:nvPr>
        </p:nvSpPr>
        <p:spPr/>
        <p:txBody>
          <a:bodyPr/>
          <a:lstStyle/>
          <a:p>
            <a:r>
              <a:rPr lang="en-GB" dirty="0"/>
              <a:t>Human Adaptations</a:t>
            </a:r>
          </a:p>
        </p:txBody>
      </p:sp>
      <p:sp>
        <p:nvSpPr>
          <p:cNvPr id="3" name="Content Placeholder 2">
            <a:extLst>
              <a:ext uri="{FF2B5EF4-FFF2-40B4-BE49-F238E27FC236}">
                <a16:creationId xmlns:a16="http://schemas.microsoft.com/office/drawing/2014/main" id="{9A1D46AE-F54A-4A64-9A2D-4F81DCE26F96}"/>
              </a:ext>
            </a:extLst>
          </p:cNvPr>
          <p:cNvSpPr>
            <a:spLocks noGrp="1"/>
          </p:cNvSpPr>
          <p:nvPr>
            <p:ph idx="1"/>
          </p:nvPr>
        </p:nvSpPr>
        <p:spPr/>
        <p:txBody>
          <a:bodyPr/>
          <a:lstStyle/>
          <a:p>
            <a:r>
              <a:rPr lang="en-GB" dirty="0"/>
              <a:t>The vast majority of human adaptations to the desert environment are behavioural. </a:t>
            </a:r>
          </a:p>
          <a:p>
            <a:r>
              <a:rPr lang="en-GB" dirty="0"/>
              <a:t>Some elements of this overlap with management approaches – brief introduction only here!</a:t>
            </a:r>
          </a:p>
        </p:txBody>
      </p:sp>
    </p:spTree>
    <p:extLst>
      <p:ext uri="{BB962C8B-B14F-4D97-AF65-F5344CB8AC3E}">
        <p14:creationId xmlns:p14="http://schemas.microsoft.com/office/powerpoint/2010/main" val="26668494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DSCF0635.jpg"/>
          <p:cNvPicPr>
            <a:picLocks noGrp="1" noChangeAspect="1"/>
          </p:cNvPicPr>
          <p:nvPr>
            <p:ph idx="1"/>
          </p:nvPr>
        </p:nvPicPr>
        <p:blipFill>
          <a:blip r:embed="rId2" cstate="print"/>
          <a:stretch>
            <a:fillRect/>
          </a:stretch>
        </p:blipFill>
        <p:spPr>
          <a:xfrm>
            <a:off x="0" y="0"/>
            <a:ext cx="9143999" cy="6858000"/>
          </a:xfr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DSCF1014.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DSCF1020.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IMG_0609.JPG"/>
          <p:cNvPicPr>
            <a:picLocks noGrp="1" noChangeAspect="1"/>
          </p:cNvPicPr>
          <p:nvPr>
            <p:ph idx="1"/>
          </p:nvPr>
        </p:nvPicPr>
        <p:blipFill>
          <a:blip r:embed="rId2" cstate="print"/>
          <a:stretch>
            <a:fillRect/>
          </a:stretch>
        </p:blipFill>
        <p:spPr>
          <a:xfrm>
            <a:off x="0" y="0"/>
            <a:ext cx="9143999" cy="6858000"/>
          </a:xfr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Questions &amp; Key Thoughts</a:t>
            </a:r>
          </a:p>
        </p:txBody>
      </p:sp>
      <p:sp>
        <p:nvSpPr>
          <p:cNvPr id="3" name="Content Placeholder 2"/>
          <p:cNvSpPr>
            <a:spLocks noGrp="1"/>
          </p:cNvSpPr>
          <p:nvPr>
            <p:ph idx="1"/>
          </p:nvPr>
        </p:nvSpPr>
        <p:spPr/>
        <p:txBody>
          <a:bodyPr>
            <a:normAutofit/>
          </a:bodyPr>
          <a:lstStyle/>
          <a:p>
            <a:r>
              <a:rPr lang="en-GB" dirty="0"/>
              <a:t>What are the problems? Why are they issues?</a:t>
            </a:r>
          </a:p>
          <a:p>
            <a:r>
              <a:rPr lang="en-GB" dirty="0"/>
              <a:t>How does the system respond (soil, plant, animal), and how does that address the specific problems?</a:t>
            </a:r>
          </a:p>
          <a:p>
            <a:r>
              <a:rPr lang="en-GB" dirty="0"/>
              <a:t>What might make it more complex or varied (e.g. types of desert, types of approach)?</a:t>
            </a:r>
          </a:p>
        </p:txBody>
      </p:sp>
    </p:spTree>
    <p:extLst>
      <p:ext uri="{BB962C8B-B14F-4D97-AF65-F5344CB8AC3E}">
        <p14:creationId xmlns:p14="http://schemas.microsoft.com/office/powerpoint/2010/main" val="24989083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9C59AB-FD04-42E9-AB9D-CF51B16F018B}"/>
              </a:ext>
            </a:extLst>
          </p:cNvPr>
          <p:cNvSpPr>
            <a:spLocks noGrp="1"/>
          </p:cNvSpPr>
          <p:nvPr>
            <p:ph type="title"/>
          </p:nvPr>
        </p:nvSpPr>
        <p:spPr/>
        <p:txBody>
          <a:bodyPr/>
          <a:lstStyle/>
          <a:p>
            <a:r>
              <a:rPr lang="en-GB" dirty="0"/>
              <a:t>Desert adaptation questions</a:t>
            </a:r>
          </a:p>
        </p:txBody>
      </p:sp>
      <p:sp>
        <p:nvSpPr>
          <p:cNvPr id="5" name="Text Placeholder 4">
            <a:extLst>
              <a:ext uri="{FF2B5EF4-FFF2-40B4-BE49-F238E27FC236}">
                <a16:creationId xmlns:a16="http://schemas.microsoft.com/office/drawing/2014/main" id="{A7D78A96-F5D4-4BB6-9CBB-78402F3E45E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5854534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FAB67-2FA3-4CD1-9EEF-C338D5EC3AE2}"/>
              </a:ext>
            </a:extLst>
          </p:cNvPr>
          <p:cNvSpPr>
            <a:spLocks noGrp="1"/>
          </p:cNvSpPr>
          <p:nvPr>
            <p:ph type="title"/>
          </p:nvPr>
        </p:nvSpPr>
        <p:spPr/>
        <p:txBody>
          <a:bodyPr/>
          <a:lstStyle/>
          <a:p>
            <a:r>
              <a:rPr lang="en-GB" dirty="0"/>
              <a:t>How does this change?</a:t>
            </a:r>
            <a:br>
              <a:rPr lang="en-GB" dirty="0"/>
            </a:br>
            <a:r>
              <a:rPr lang="en-GB" dirty="0"/>
              <a:t>desertification</a:t>
            </a:r>
          </a:p>
        </p:txBody>
      </p:sp>
      <p:sp>
        <p:nvSpPr>
          <p:cNvPr id="3" name="Text Placeholder 2">
            <a:extLst>
              <a:ext uri="{FF2B5EF4-FFF2-40B4-BE49-F238E27FC236}">
                <a16:creationId xmlns:a16="http://schemas.microsoft.com/office/drawing/2014/main" id="{85006718-E73B-42A1-B177-681C2A05084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5774091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have we learned?</a:t>
            </a:r>
          </a:p>
        </p:txBody>
      </p:sp>
      <p:sp>
        <p:nvSpPr>
          <p:cNvPr id="3" name="Content Placeholder 2"/>
          <p:cNvSpPr>
            <a:spLocks noGrp="1"/>
          </p:cNvSpPr>
          <p:nvPr>
            <p:ph idx="1"/>
          </p:nvPr>
        </p:nvSpPr>
        <p:spPr/>
        <p:txBody>
          <a:bodyPr>
            <a:normAutofit lnSpcReduction="10000"/>
          </a:bodyPr>
          <a:lstStyle/>
          <a:p>
            <a:r>
              <a:rPr lang="en-GB" dirty="0"/>
              <a:t>Identified the comparative nature of desert soils, and described that they are, in general:</a:t>
            </a:r>
          </a:p>
          <a:p>
            <a:pPr lvl="1"/>
            <a:r>
              <a:rPr lang="en-GB" dirty="0"/>
              <a:t>Thin</a:t>
            </a:r>
          </a:p>
          <a:p>
            <a:pPr lvl="1"/>
            <a:r>
              <a:rPr lang="en-GB" dirty="0"/>
              <a:t>Poor organic matter</a:t>
            </a:r>
          </a:p>
          <a:p>
            <a:pPr lvl="1"/>
            <a:r>
              <a:rPr lang="en-GB" dirty="0"/>
              <a:t>Very slow to form, and hence</a:t>
            </a:r>
          </a:p>
          <a:p>
            <a:pPr lvl="1"/>
            <a:r>
              <a:rPr lang="en-GB" dirty="0"/>
              <a:t>Fragile</a:t>
            </a:r>
          </a:p>
          <a:p>
            <a:r>
              <a:rPr lang="en-GB" dirty="0"/>
              <a:t>Recognised that the loss of soil is the primary component in desertification: major threat to human populations in arid &amp; semi-arid regions</a:t>
            </a:r>
          </a:p>
        </p:txBody>
      </p:sp>
    </p:spTree>
    <p:extLst>
      <p:ext uri="{BB962C8B-B14F-4D97-AF65-F5344CB8AC3E}">
        <p14:creationId xmlns:p14="http://schemas.microsoft.com/office/powerpoint/2010/main" val="29385394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A8D9D-5A33-4BF6-8954-ED188DF9E4FE}"/>
              </a:ext>
            </a:extLst>
          </p:cNvPr>
          <p:cNvSpPr>
            <a:spLocks noGrp="1"/>
          </p:cNvSpPr>
          <p:nvPr>
            <p:ph type="title"/>
          </p:nvPr>
        </p:nvSpPr>
        <p:spPr/>
        <p:txBody>
          <a:bodyPr/>
          <a:lstStyle/>
          <a:p>
            <a:r>
              <a:rPr lang="en-GB" dirty="0"/>
              <a:t>What is desertification? </a:t>
            </a:r>
          </a:p>
        </p:txBody>
      </p:sp>
      <p:sp>
        <p:nvSpPr>
          <p:cNvPr id="3" name="Content Placeholder 2">
            <a:extLst>
              <a:ext uri="{FF2B5EF4-FFF2-40B4-BE49-F238E27FC236}">
                <a16:creationId xmlns:a16="http://schemas.microsoft.com/office/drawing/2014/main" id="{CF21264C-82EA-4AD6-9D1B-19B707F8ADD2}"/>
              </a:ext>
            </a:extLst>
          </p:cNvPr>
          <p:cNvSpPr>
            <a:spLocks noGrp="1"/>
          </p:cNvSpPr>
          <p:nvPr>
            <p:ph idx="1"/>
          </p:nvPr>
        </p:nvSpPr>
        <p:spPr/>
        <p:txBody>
          <a:bodyPr>
            <a:normAutofit lnSpcReduction="10000"/>
          </a:bodyPr>
          <a:lstStyle/>
          <a:p>
            <a:r>
              <a:rPr lang="en-GB" dirty="0"/>
              <a:t>Desertification is used to describe the </a:t>
            </a:r>
            <a:r>
              <a:rPr lang="en-GB" i="1" dirty="0"/>
              <a:t>reduction or degradation of the productivity and biological potential of the land</a:t>
            </a:r>
          </a:p>
          <a:p>
            <a:r>
              <a:rPr lang="en-GB" dirty="0"/>
              <a:t>Given how fragile the soils are, and how slow soil formation is, we normally consider it to be “permanent” relative to human timescales</a:t>
            </a:r>
          </a:p>
          <a:p>
            <a:r>
              <a:rPr lang="en-GB" dirty="0"/>
              <a:t>It is not </a:t>
            </a:r>
            <a:r>
              <a:rPr lang="en-GB" i="1" dirty="0"/>
              <a:t>always</a:t>
            </a:r>
            <a:r>
              <a:rPr lang="en-GB" dirty="0"/>
              <a:t> just expansion or further growth of desert regions – though there is often overlap!</a:t>
            </a:r>
          </a:p>
        </p:txBody>
      </p:sp>
    </p:spTree>
    <p:extLst>
      <p:ext uri="{BB962C8B-B14F-4D97-AF65-F5344CB8AC3E}">
        <p14:creationId xmlns:p14="http://schemas.microsoft.com/office/powerpoint/2010/main" val="39661436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EF9ED-8AEE-4F3F-A774-CAA12ABBC631}"/>
              </a:ext>
            </a:extLst>
          </p:cNvPr>
          <p:cNvSpPr>
            <a:spLocks noGrp="1"/>
          </p:cNvSpPr>
          <p:nvPr>
            <p:ph type="title"/>
          </p:nvPr>
        </p:nvSpPr>
        <p:spPr/>
        <p:txBody>
          <a:bodyPr>
            <a:normAutofit fontScale="90000"/>
          </a:bodyPr>
          <a:lstStyle/>
          <a:p>
            <a:r>
              <a:rPr lang="en-GB" dirty="0"/>
              <a:t>Where is desertification most likely?</a:t>
            </a:r>
          </a:p>
        </p:txBody>
      </p:sp>
      <p:sp>
        <p:nvSpPr>
          <p:cNvPr id="3" name="Content Placeholder 2">
            <a:extLst>
              <a:ext uri="{FF2B5EF4-FFF2-40B4-BE49-F238E27FC236}">
                <a16:creationId xmlns:a16="http://schemas.microsoft.com/office/drawing/2014/main" id="{BB194726-D5E7-41CF-A7BC-9004C8BEE78E}"/>
              </a:ext>
            </a:extLst>
          </p:cNvPr>
          <p:cNvSpPr>
            <a:spLocks noGrp="1"/>
          </p:cNvSpPr>
          <p:nvPr>
            <p:ph idx="1"/>
          </p:nvPr>
        </p:nvSpPr>
        <p:spPr/>
        <p:txBody>
          <a:bodyPr/>
          <a:lstStyle/>
          <a:p>
            <a:r>
              <a:rPr lang="en-GB" dirty="0"/>
              <a:t>What does the map show in terms of areas of highest risk? </a:t>
            </a:r>
          </a:p>
          <a:p>
            <a:endParaRPr lang="en-GB" dirty="0"/>
          </a:p>
          <a:p>
            <a:r>
              <a:rPr lang="en-GB" dirty="0"/>
              <a:t>Common factors?</a:t>
            </a:r>
          </a:p>
        </p:txBody>
      </p:sp>
    </p:spTree>
    <p:extLst>
      <p:ext uri="{BB962C8B-B14F-4D97-AF65-F5344CB8AC3E}">
        <p14:creationId xmlns:p14="http://schemas.microsoft.com/office/powerpoint/2010/main" val="4095374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l="1828" t="18087" r="1329" b="6861"/>
          <a:stretch>
            <a:fillRect/>
          </a:stretch>
        </p:blipFill>
        <p:spPr bwMode="auto">
          <a:xfrm>
            <a:off x="0" y="451998"/>
            <a:ext cx="9144000" cy="5929330"/>
          </a:xfrm>
          <a:prstGeom prst="rect">
            <a:avLst/>
          </a:prstGeom>
          <a:noFill/>
          <a:ln w="9525">
            <a:noFill/>
            <a:miter lim="800000"/>
            <a:headEnd/>
            <a:tailEnd/>
          </a:ln>
        </p:spPr>
      </p:pic>
      <p:sp>
        <p:nvSpPr>
          <p:cNvPr id="5" name="Content Placeholder 4"/>
          <p:cNvSpPr>
            <a:spLocks noGrp="1"/>
          </p:cNvSpPr>
          <p:nvPr>
            <p:ph idx="1"/>
          </p:nvPr>
        </p:nvSpPr>
        <p:spPr/>
        <p:txBody>
          <a:bodyPr/>
          <a:lstStyle/>
          <a:p>
            <a:endParaRPr lang="en-GB"/>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EF9ED-8AEE-4F3F-A774-CAA12ABBC631}"/>
              </a:ext>
            </a:extLst>
          </p:cNvPr>
          <p:cNvSpPr>
            <a:spLocks noGrp="1"/>
          </p:cNvSpPr>
          <p:nvPr>
            <p:ph type="title"/>
          </p:nvPr>
        </p:nvSpPr>
        <p:spPr/>
        <p:txBody>
          <a:bodyPr>
            <a:normAutofit fontScale="90000"/>
          </a:bodyPr>
          <a:lstStyle/>
          <a:p>
            <a:r>
              <a:rPr lang="en-GB" dirty="0"/>
              <a:t>Where is desertification most likely?</a:t>
            </a:r>
          </a:p>
        </p:txBody>
      </p:sp>
      <p:sp>
        <p:nvSpPr>
          <p:cNvPr id="3" name="Content Placeholder 2">
            <a:extLst>
              <a:ext uri="{FF2B5EF4-FFF2-40B4-BE49-F238E27FC236}">
                <a16:creationId xmlns:a16="http://schemas.microsoft.com/office/drawing/2014/main" id="{BB194726-D5E7-41CF-A7BC-9004C8BEE78E}"/>
              </a:ext>
            </a:extLst>
          </p:cNvPr>
          <p:cNvSpPr>
            <a:spLocks noGrp="1"/>
          </p:cNvSpPr>
          <p:nvPr>
            <p:ph idx="1"/>
          </p:nvPr>
        </p:nvSpPr>
        <p:spPr/>
        <p:txBody>
          <a:bodyPr/>
          <a:lstStyle/>
          <a:p>
            <a:r>
              <a:rPr lang="en-GB" dirty="0"/>
              <a:t>What does the map show in terms of areas of highest risk? </a:t>
            </a:r>
          </a:p>
          <a:p>
            <a:endParaRPr lang="en-GB" dirty="0"/>
          </a:p>
          <a:p>
            <a:r>
              <a:rPr lang="en-GB" dirty="0"/>
              <a:t>Common factors:</a:t>
            </a:r>
          </a:p>
          <a:p>
            <a:pPr lvl="1"/>
            <a:r>
              <a:rPr lang="en-GB" dirty="0"/>
              <a:t>Proximity to existing desert regions</a:t>
            </a:r>
          </a:p>
          <a:p>
            <a:pPr lvl="1"/>
            <a:r>
              <a:rPr lang="en-GB" dirty="0"/>
              <a:t>Similar conditions for desert formation</a:t>
            </a:r>
          </a:p>
          <a:p>
            <a:pPr lvl="1"/>
            <a:r>
              <a:rPr lang="en-GB" dirty="0"/>
              <a:t>Human factors including overpopulation and poverty</a:t>
            </a:r>
          </a:p>
        </p:txBody>
      </p:sp>
    </p:spTree>
    <p:extLst>
      <p:ext uri="{BB962C8B-B14F-4D97-AF65-F5344CB8AC3E}">
        <p14:creationId xmlns:p14="http://schemas.microsoft.com/office/powerpoint/2010/main" val="42104161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12AE0-FE1D-4593-80B9-EC3476F1CD43}"/>
              </a:ext>
            </a:extLst>
          </p:cNvPr>
          <p:cNvSpPr>
            <a:spLocks noGrp="1"/>
          </p:cNvSpPr>
          <p:nvPr>
            <p:ph type="title"/>
          </p:nvPr>
        </p:nvSpPr>
        <p:spPr/>
        <p:txBody>
          <a:bodyPr/>
          <a:lstStyle/>
          <a:p>
            <a:r>
              <a:rPr lang="en-GB" dirty="0"/>
              <a:t>What causes desertification? </a:t>
            </a:r>
          </a:p>
        </p:txBody>
      </p:sp>
      <p:sp>
        <p:nvSpPr>
          <p:cNvPr id="3" name="Content Placeholder 2">
            <a:extLst>
              <a:ext uri="{FF2B5EF4-FFF2-40B4-BE49-F238E27FC236}">
                <a16:creationId xmlns:a16="http://schemas.microsoft.com/office/drawing/2014/main" id="{2B8D8DEC-C699-4C3C-AF48-565D674E9D13}"/>
              </a:ext>
            </a:extLst>
          </p:cNvPr>
          <p:cNvSpPr>
            <a:spLocks noGrp="1"/>
          </p:cNvSpPr>
          <p:nvPr>
            <p:ph idx="1"/>
          </p:nvPr>
        </p:nvSpPr>
        <p:spPr/>
        <p:txBody>
          <a:bodyPr>
            <a:normAutofit fontScale="92500"/>
          </a:bodyPr>
          <a:lstStyle/>
          <a:p>
            <a:r>
              <a:rPr lang="en-GB" dirty="0"/>
              <a:t>Desertification is a simple process, but with complex causes</a:t>
            </a:r>
          </a:p>
          <a:p>
            <a:r>
              <a:rPr lang="en-GB" dirty="0"/>
              <a:t>At the most basic level, it is caused by the loss of soil productivity – normally caused by the death or removal of the structures of vegetation</a:t>
            </a:r>
          </a:p>
          <a:p>
            <a:r>
              <a:rPr lang="en-GB" dirty="0"/>
              <a:t>However, there are lots of reasons why the soil might be removed – human and physical components, and they are different in each example of desertification </a:t>
            </a:r>
          </a:p>
        </p:txBody>
      </p:sp>
    </p:spTree>
    <p:extLst>
      <p:ext uri="{BB962C8B-B14F-4D97-AF65-F5344CB8AC3E}">
        <p14:creationId xmlns:p14="http://schemas.microsoft.com/office/powerpoint/2010/main" val="10781080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CC9FA8-20BF-45DB-BA72-1FF6E3926986}"/>
              </a:ext>
            </a:extLst>
          </p:cNvPr>
          <p:cNvPicPr/>
          <p:nvPr/>
        </p:nvPicPr>
        <p:blipFill>
          <a:blip r:embed="rId2" cstate="print"/>
          <a:srcRect/>
          <a:stretch>
            <a:fillRect/>
          </a:stretch>
        </p:blipFill>
        <p:spPr bwMode="auto">
          <a:xfrm>
            <a:off x="152400" y="533400"/>
            <a:ext cx="8839200" cy="5791200"/>
          </a:xfrm>
          <a:prstGeom prst="rect">
            <a:avLst/>
          </a:prstGeom>
          <a:noFill/>
          <a:ln w="9525">
            <a:noFill/>
            <a:miter lim="800000"/>
            <a:headEnd/>
            <a:tailEnd/>
          </a:ln>
        </p:spPr>
      </p:pic>
    </p:spTree>
    <p:extLst>
      <p:ext uri="{BB962C8B-B14F-4D97-AF65-F5344CB8AC3E}">
        <p14:creationId xmlns:p14="http://schemas.microsoft.com/office/powerpoint/2010/main" val="5454874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B3500-38E1-401F-936D-C901C0A661BD}"/>
              </a:ext>
            </a:extLst>
          </p:cNvPr>
          <p:cNvSpPr>
            <a:spLocks noGrp="1"/>
          </p:cNvSpPr>
          <p:nvPr>
            <p:ph type="title"/>
          </p:nvPr>
        </p:nvSpPr>
        <p:spPr/>
        <p:txBody>
          <a:bodyPr/>
          <a:lstStyle/>
          <a:p>
            <a:r>
              <a:rPr lang="en-GB" dirty="0"/>
              <a:t>Examples from the </a:t>
            </a:r>
            <a:r>
              <a:rPr lang="en-GB" dirty="0" err="1"/>
              <a:t>sahel</a:t>
            </a:r>
            <a:endParaRPr lang="en-GB" dirty="0"/>
          </a:p>
        </p:txBody>
      </p:sp>
      <p:sp>
        <p:nvSpPr>
          <p:cNvPr id="3" name="Text Placeholder 2">
            <a:extLst>
              <a:ext uri="{FF2B5EF4-FFF2-40B4-BE49-F238E27FC236}">
                <a16:creationId xmlns:a16="http://schemas.microsoft.com/office/drawing/2014/main" id="{83CEE542-BC37-48B4-A8C2-93E335F687A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8979242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4"/>
          <p:cNvSpPr txBox="1">
            <a:spLocks noChangeArrowheads="1"/>
          </p:cNvSpPr>
          <p:nvPr/>
        </p:nvSpPr>
        <p:spPr bwMode="auto">
          <a:xfrm>
            <a:off x="179388" y="333375"/>
            <a:ext cx="8964612" cy="1368425"/>
          </a:xfrm>
          <a:prstGeom prst="rect">
            <a:avLst/>
          </a:prstGeom>
          <a:noFill/>
          <a:ln w="9525">
            <a:noFill/>
            <a:miter lim="800000"/>
            <a:headEnd/>
            <a:tailEnd/>
          </a:ln>
          <a:effectLst/>
        </p:spPr>
        <p:txBody>
          <a:bodyPr/>
          <a:lstStyle/>
          <a:p>
            <a:pPr marL="342900" indent="-342900" algn="ctr">
              <a:spcBef>
                <a:spcPct val="50000"/>
              </a:spcBef>
            </a:pPr>
            <a:r>
              <a:rPr lang="en-GB" sz="2800" b="1">
                <a:effectLst>
                  <a:outerShdw blurRad="38100" dist="38100" dir="2700000" algn="tl">
                    <a:srgbClr val="FFFFFF"/>
                  </a:outerShdw>
                </a:effectLst>
              </a:rPr>
              <a:t>Why does the Sahel suffer from desertification?</a:t>
            </a:r>
            <a:endParaRPr lang="en-US" sz="2800" b="1">
              <a:effectLst>
                <a:outerShdw blurRad="38100" dist="38100" dir="2700000" algn="tl">
                  <a:srgbClr val="FFFFFF"/>
                </a:outerShdw>
              </a:effectLst>
            </a:endParaRPr>
          </a:p>
          <a:p>
            <a:pPr marL="342900" indent="-342900">
              <a:spcBef>
                <a:spcPct val="50000"/>
              </a:spcBef>
            </a:pPr>
            <a:endParaRPr lang="en-US" sz="2800" b="1">
              <a:effectLst>
                <a:outerShdw blurRad="38100" dist="38100" dir="2700000" algn="tl">
                  <a:srgbClr val="FFFFFF"/>
                </a:outerShdw>
              </a:effectLst>
            </a:endParaRPr>
          </a:p>
        </p:txBody>
      </p:sp>
      <p:sp>
        <p:nvSpPr>
          <p:cNvPr id="39941" name="Oval 5"/>
          <p:cNvSpPr>
            <a:spLocks noChangeArrowheads="1"/>
          </p:cNvSpPr>
          <p:nvPr/>
        </p:nvSpPr>
        <p:spPr bwMode="auto">
          <a:xfrm>
            <a:off x="1116013" y="1125538"/>
            <a:ext cx="6985000" cy="576262"/>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39942" name="Text Box 6"/>
          <p:cNvSpPr txBox="1">
            <a:spLocks noChangeArrowheads="1"/>
          </p:cNvSpPr>
          <p:nvPr/>
        </p:nvSpPr>
        <p:spPr bwMode="auto">
          <a:xfrm>
            <a:off x="1763713" y="1196975"/>
            <a:ext cx="5688012" cy="366713"/>
          </a:xfrm>
          <a:prstGeom prst="rect">
            <a:avLst/>
          </a:prstGeom>
          <a:noFill/>
          <a:ln w="9525">
            <a:noFill/>
            <a:miter lim="800000"/>
            <a:headEnd/>
            <a:tailEnd/>
          </a:ln>
          <a:effectLst/>
        </p:spPr>
        <p:txBody>
          <a:bodyPr>
            <a:spAutoFit/>
          </a:bodyPr>
          <a:lstStyle/>
          <a:p>
            <a:pPr algn="ctr">
              <a:spcBef>
                <a:spcPct val="50000"/>
              </a:spcBef>
            </a:pPr>
            <a:r>
              <a:rPr lang="en-GB" b="1"/>
              <a:t>DESERTIFICATION</a:t>
            </a:r>
            <a:endParaRPr lang="en-US" b="1"/>
          </a:p>
        </p:txBody>
      </p:sp>
      <p:sp>
        <p:nvSpPr>
          <p:cNvPr id="39943" name="Line 7"/>
          <p:cNvSpPr>
            <a:spLocks noChangeShapeType="1"/>
          </p:cNvSpPr>
          <p:nvPr/>
        </p:nvSpPr>
        <p:spPr bwMode="auto">
          <a:xfrm flipH="1">
            <a:off x="2484438" y="1700213"/>
            <a:ext cx="936625" cy="431800"/>
          </a:xfrm>
          <a:prstGeom prst="line">
            <a:avLst/>
          </a:prstGeom>
          <a:noFill/>
          <a:ln w="9525">
            <a:solidFill>
              <a:schemeClr val="tx1"/>
            </a:solidFill>
            <a:round/>
            <a:headEnd/>
            <a:tailEnd type="triangle" w="med" len="med"/>
          </a:ln>
          <a:effectLst/>
        </p:spPr>
        <p:txBody>
          <a:bodyPr/>
          <a:lstStyle/>
          <a:p>
            <a:endParaRPr lang="en-GB"/>
          </a:p>
        </p:txBody>
      </p:sp>
      <p:sp>
        <p:nvSpPr>
          <p:cNvPr id="39944" name="Line 8"/>
          <p:cNvSpPr>
            <a:spLocks noChangeShapeType="1"/>
          </p:cNvSpPr>
          <p:nvPr/>
        </p:nvSpPr>
        <p:spPr bwMode="auto">
          <a:xfrm>
            <a:off x="5795963" y="1700213"/>
            <a:ext cx="1152525" cy="360362"/>
          </a:xfrm>
          <a:prstGeom prst="line">
            <a:avLst/>
          </a:prstGeom>
          <a:noFill/>
          <a:ln w="9525">
            <a:solidFill>
              <a:schemeClr val="tx1"/>
            </a:solidFill>
            <a:round/>
            <a:headEnd/>
            <a:tailEnd type="triangle" w="med" len="med"/>
          </a:ln>
          <a:effectLst/>
        </p:spPr>
        <p:txBody>
          <a:bodyPr/>
          <a:lstStyle/>
          <a:p>
            <a:endParaRPr lang="en-GB"/>
          </a:p>
        </p:txBody>
      </p:sp>
      <p:sp>
        <p:nvSpPr>
          <p:cNvPr id="39945" name="Text Box 9"/>
          <p:cNvSpPr txBox="1">
            <a:spLocks noChangeArrowheads="1"/>
          </p:cNvSpPr>
          <p:nvPr/>
        </p:nvSpPr>
        <p:spPr bwMode="auto">
          <a:xfrm>
            <a:off x="395288" y="2133600"/>
            <a:ext cx="3025775" cy="366713"/>
          </a:xfrm>
          <a:prstGeom prst="rect">
            <a:avLst/>
          </a:prstGeom>
          <a:noFill/>
          <a:ln w="9525">
            <a:noFill/>
            <a:miter lim="800000"/>
            <a:headEnd/>
            <a:tailEnd/>
          </a:ln>
          <a:effectLst/>
        </p:spPr>
        <p:txBody>
          <a:bodyPr>
            <a:spAutoFit/>
          </a:bodyPr>
          <a:lstStyle/>
          <a:p>
            <a:pPr>
              <a:spcBef>
                <a:spcPct val="50000"/>
              </a:spcBef>
            </a:pPr>
            <a:r>
              <a:rPr lang="en-US" dirty="0"/>
              <a:t>Increase in population</a:t>
            </a:r>
          </a:p>
        </p:txBody>
      </p:sp>
      <p:sp>
        <p:nvSpPr>
          <p:cNvPr id="39946" name="Text Box 10"/>
          <p:cNvSpPr txBox="1">
            <a:spLocks noChangeArrowheads="1"/>
          </p:cNvSpPr>
          <p:nvPr/>
        </p:nvSpPr>
        <p:spPr bwMode="auto">
          <a:xfrm>
            <a:off x="6300788" y="2060575"/>
            <a:ext cx="2663825" cy="366713"/>
          </a:xfrm>
          <a:prstGeom prst="rect">
            <a:avLst/>
          </a:prstGeom>
          <a:noFill/>
          <a:ln w="9525">
            <a:noFill/>
            <a:miter lim="800000"/>
            <a:headEnd/>
            <a:tailEnd/>
          </a:ln>
          <a:effectLst/>
        </p:spPr>
        <p:txBody>
          <a:bodyPr>
            <a:spAutoFit/>
          </a:bodyPr>
          <a:lstStyle/>
          <a:p>
            <a:pPr>
              <a:spcBef>
                <a:spcPct val="50000"/>
              </a:spcBef>
            </a:pPr>
            <a:r>
              <a:rPr lang="en-US"/>
              <a:t>Increase in cattle</a:t>
            </a:r>
          </a:p>
        </p:txBody>
      </p:sp>
      <p:sp>
        <p:nvSpPr>
          <p:cNvPr id="39947" name="Line 11"/>
          <p:cNvSpPr>
            <a:spLocks noChangeShapeType="1"/>
          </p:cNvSpPr>
          <p:nvPr/>
        </p:nvSpPr>
        <p:spPr bwMode="auto">
          <a:xfrm>
            <a:off x="2843213" y="2276475"/>
            <a:ext cx="3527425" cy="0"/>
          </a:xfrm>
          <a:prstGeom prst="line">
            <a:avLst/>
          </a:prstGeom>
          <a:noFill/>
          <a:ln w="9525">
            <a:solidFill>
              <a:schemeClr val="tx1"/>
            </a:solidFill>
            <a:round/>
            <a:headEnd/>
            <a:tailEnd type="triangle" w="med" len="med"/>
          </a:ln>
          <a:effectLst/>
        </p:spPr>
        <p:txBody>
          <a:bodyPr/>
          <a:lstStyle/>
          <a:p>
            <a:endParaRPr lang="en-GB"/>
          </a:p>
        </p:txBody>
      </p:sp>
      <p:sp>
        <p:nvSpPr>
          <p:cNvPr id="39948" name="Line 12"/>
          <p:cNvSpPr>
            <a:spLocks noChangeShapeType="1"/>
          </p:cNvSpPr>
          <p:nvPr/>
        </p:nvSpPr>
        <p:spPr bwMode="auto">
          <a:xfrm>
            <a:off x="1258888" y="2492375"/>
            <a:ext cx="0" cy="358775"/>
          </a:xfrm>
          <a:prstGeom prst="line">
            <a:avLst/>
          </a:prstGeom>
          <a:noFill/>
          <a:ln w="9525">
            <a:solidFill>
              <a:schemeClr val="tx1"/>
            </a:solidFill>
            <a:round/>
            <a:headEnd/>
            <a:tailEnd type="triangle" w="med" len="med"/>
          </a:ln>
          <a:effectLst/>
        </p:spPr>
        <p:txBody>
          <a:bodyPr/>
          <a:lstStyle/>
          <a:p>
            <a:endParaRPr lang="en-GB"/>
          </a:p>
        </p:txBody>
      </p:sp>
      <p:sp>
        <p:nvSpPr>
          <p:cNvPr id="39949" name="Line 13"/>
          <p:cNvSpPr>
            <a:spLocks noChangeShapeType="1"/>
          </p:cNvSpPr>
          <p:nvPr/>
        </p:nvSpPr>
        <p:spPr bwMode="auto">
          <a:xfrm>
            <a:off x="7308850" y="2420938"/>
            <a:ext cx="0" cy="431800"/>
          </a:xfrm>
          <a:prstGeom prst="line">
            <a:avLst/>
          </a:prstGeom>
          <a:noFill/>
          <a:ln w="9525">
            <a:solidFill>
              <a:schemeClr val="tx1"/>
            </a:solidFill>
            <a:round/>
            <a:headEnd/>
            <a:tailEnd type="triangle" w="med" len="med"/>
          </a:ln>
          <a:effectLst/>
        </p:spPr>
        <p:txBody>
          <a:bodyPr/>
          <a:lstStyle/>
          <a:p>
            <a:endParaRPr lang="en-GB"/>
          </a:p>
        </p:txBody>
      </p:sp>
      <p:sp>
        <p:nvSpPr>
          <p:cNvPr id="39950" name="Line 14"/>
          <p:cNvSpPr>
            <a:spLocks noChangeShapeType="1"/>
          </p:cNvSpPr>
          <p:nvPr/>
        </p:nvSpPr>
        <p:spPr bwMode="auto">
          <a:xfrm>
            <a:off x="1258888" y="3213100"/>
            <a:ext cx="0" cy="431800"/>
          </a:xfrm>
          <a:prstGeom prst="line">
            <a:avLst/>
          </a:prstGeom>
          <a:noFill/>
          <a:ln w="9525">
            <a:solidFill>
              <a:schemeClr val="tx1"/>
            </a:solidFill>
            <a:round/>
            <a:headEnd/>
            <a:tailEnd type="triangle" w="med" len="med"/>
          </a:ln>
          <a:effectLst/>
        </p:spPr>
        <p:txBody>
          <a:bodyPr/>
          <a:lstStyle/>
          <a:p>
            <a:endParaRPr lang="en-GB"/>
          </a:p>
        </p:txBody>
      </p:sp>
      <p:sp>
        <p:nvSpPr>
          <p:cNvPr id="39951" name="Line 15"/>
          <p:cNvSpPr>
            <a:spLocks noChangeShapeType="1"/>
          </p:cNvSpPr>
          <p:nvPr/>
        </p:nvSpPr>
        <p:spPr bwMode="auto">
          <a:xfrm>
            <a:off x="7308850" y="3284538"/>
            <a:ext cx="0" cy="431800"/>
          </a:xfrm>
          <a:prstGeom prst="line">
            <a:avLst/>
          </a:prstGeom>
          <a:noFill/>
          <a:ln w="9525">
            <a:solidFill>
              <a:schemeClr val="tx1"/>
            </a:solidFill>
            <a:round/>
            <a:headEnd/>
            <a:tailEnd type="triangle" w="med" len="med"/>
          </a:ln>
          <a:effectLst/>
        </p:spPr>
        <p:txBody>
          <a:bodyPr/>
          <a:lstStyle/>
          <a:p>
            <a:endParaRPr lang="en-GB"/>
          </a:p>
        </p:txBody>
      </p:sp>
      <p:sp>
        <p:nvSpPr>
          <p:cNvPr id="39952" name="Line 16"/>
          <p:cNvSpPr>
            <a:spLocks noChangeShapeType="1"/>
          </p:cNvSpPr>
          <p:nvPr/>
        </p:nvSpPr>
        <p:spPr bwMode="auto">
          <a:xfrm>
            <a:off x="1258888" y="4076700"/>
            <a:ext cx="0" cy="431800"/>
          </a:xfrm>
          <a:prstGeom prst="line">
            <a:avLst/>
          </a:prstGeom>
          <a:noFill/>
          <a:ln w="9525">
            <a:solidFill>
              <a:schemeClr val="tx1"/>
            </a:solidFill>
            <a:round/>
            <a:headEnd/>
            <a:tailEnd type="triangle" w="med" len="med"/>
          </a:ln>
          <a:effectLst/>
        </p:spPr>
        <p:txBody>
          <a:bodyPr/>
          <a:lstStyle/>
          <a:p>
            <a:endParaRPr lang="en-GB"/>
          </a:p>
        </p:txBody>
      </p:sp>
      <p:sp>
        <p:nvSpPr>
          <p:cNvPr id="39953" name="Line 17"/>
          <p:cNvSpPr>
            <a:spLocks noChangeShapeType="1"/>
          </p:cNvSpPr>
          <p:nvPr/>
        </p:nvSpPr>
        <p:spPr bwMode="auto">
          <a:xfrm>
            <a:off x="7308850" y="4076700"/>
            <a:ext cx="0" cy="431800"/>
          </a:xfrm>
          <a:prstGeom prst="line">
            <a:avLst/>
          </a:prstGeom>
          <a:noFill/>
          <a:ln w="9525">
            <a:solidFill>
              <a:schemeClr val="tx1"/>
            </a:solidFill>
            <a:round/>
            <a:headEnd/>
            <a:tailEnd type="triangle" w="med" len="med"/>
          </a:ln>
          <a:effectLst/>
        </p:spPr>
        <p:txBody>
          <a:bodyPr/>
          <a:lstStyle/>
          <a:p>
            <a:endParaRPr lang="en-GB"/>
          </a:p>
        </p:txBody>
      </p:sp>
      <p:sp>
        <p:nvSpPr>
          <p:cNvPr id="39954" name="Text Box 18"/>
          <p:cNvSpPr txBox="1">
            <a:spLocks noChangeArrowheads="1"/>
          </p:cNvSpPr>
          <p:nvPr/>
        </p:nvSpPr>
        <p:spPr bwMode="auto">
          <a:xfrm>
            <a:off x="179388" y="2852738"/>
            <a:ext cx="3025775" cy="366712"/>
          </a:xfrm>
          <a:prstGeom prst="rect">
            <a:avLst/>
          </a:prstGeom>
          <a:noFill/>
          <a:ln w="9525">
            <a:noFill/>
            <a:miter lim="800000"/>
            <a:headEnd/>
            <a:tailEnd/>
          </a:ln>
          <a:effectLst/>
        </p:spPr>
        <p:txBody>
          <a:bodyPr>
            <a:spAutoFit/>
          </a:bodyPr>
          <a:lstStyle/>
          <a:p>
            <a:pPr>
              <a:spcBef>
                <a:spcPct val="50000"/>
              </a:spcBef>
            </a:pPr>
            <a:r>
              <a:rPr lang="en-US"/>
              <a:t>Deforestation for fire wood</a:t>
            </a:r>
          </a:p>
        </p:txBody>
      </p:sp>
      <p:sp>
        <p:nvSpPr>
          <p:cNvPr id="39955" name="Text Box 19"/>
          <p:cNvSpPr txBox="1">
            <a:spLocks noChangeArrowheads="1"/>
          </p:cNvSpPr>
          <p:nvPr/>
        </p:nvSpPr>
        <p:spPr bwMode="auto">
          <a:xfrm>
            <a:off x="5256213" y="2924175"/>
            <a:ext cx="3887787" cy="366713"/>
          </a:xfrm>
          <a:prstGeom prst="rect">
            <a:avLst/>
          </a:prstGeom>
          <a:noFill/>
          <a:ln w="9525">
            <a:noFill/>
            <a:miter lim="800000"/>
            <a:headEnd/>
            <a:tailEnd/>
          </a:ln>
          <a:effectLst/>
        </p:spPr>
        <p:txBody>
          <a:bodyPr>
            <a:spAutoFit/>
          </a:bodyPr>
          <a:lstStyle/>
          <a:p>
            <a:pPr>
              <a:spcBef>
                <a:spcPct val="50000"/>
              </a:spcBef>
            </a:pPr>
            <a:r>
              <a:rPr lang="en-US"/>
              <a:t>Grassland grazed more intensively</a:t>
            </a:r>
          </a:p>
        </p:txBody>
      </p:sp>
      <p:sp>
        <p:nvSpPr>
          <p:cNvPr id="39956" name="Text Box 20"/>
          <p:cNvSpPr txBox="1">
            <a:spLocks noChangeArrowheads="1"/>
          </p:cNvSpPr>
          <p:nvPr/>
        </p:nvSpPr>
        <p:spPr bwMode="auto">
          <a:xfrm>
            <a:off x="0" y="4724400"/>
            <a:ext cx="3600450"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39957" name="Text Box 21"/>
          <p:cNvSpPr txBox="1">
            <a:spLocks noChangeArrowheads="1"/>
          </p:cNvSpPr>
          <p:nvPr/>
        </p:nvSpPr>
        <p:spPr bwMode="auto">
          <a:xfrm>
            <a:off x="179388" y="3716338"/>
            <a:ext cx="4321175" cy="366712"/>
          </a:xfrm>
          <a:prstGeom prst="rect">
            <a:avLst/>
          </a:prstGeom>
          <a:noFill/>
          <a:ln w="9525">
            <a:noFill/>
            <a:miter lim="800000"/>
            <a:headEnd/>
            <a:tailEnd/>
          </a:ln>
          <a:effectLst/>
        </p:spPr>
        <p:txBody>
          <a:bodyPr>
            <a:spAutoFit/>
          </a:bodyPr>
          <a:lstStyle/>
          <a:p>
            <a:pPr>
              <a:spcBef>
                <a:spcPct val="50000"/>
              </a:spcBef>
            </a:pPr>
            <a:r>
              <a:rPr lang="en-US"/>
              <a:t>Roots no longer hold soil together</a:t>
            </a:r>
          </a:p>
        </p:txBody>
      </p:sp>
      <p:sp>
        <p:nvSpPr>
          <p:cNvPr id="39958" name="Text Box 22"/>
          <p:cNvSpPr txBox="1">
            <a:spLocks noChangeArrowheads="1"/>
          </p:cNvSpPr>
          <p:nvPr/>
        </p:nvSpPr>
        <p:spPr bwMode="auto">
          <a:xfrm>
            <a:off x="5219700" y="3716338"/>
            <a:ext cx="4211638" cy="366712"/>
          </a:xfrm>
          <a:prstGeom prst="rect">
            <a:avLst/>
          </a:prstGeom>
          <a:noFill/>
          <a:ln w="9525">
            <a:noFill/>
            <a:miter lim="800000"/>
            <a:headEnd/>
            <a:tailEnd/>
          </a:ln>
          <a:effectLst/>
        </p:spPr>
        <p:txBody>
          <a:bodyPr>
            <a:spAutoFit/>
          </a:bodyPr>
          <a:lstStyle/>
          <a:p>
            <a:pPr>
              <a:spcBef>
                <a:spcPct val="50000"/>
              </a:spcBef>
            </a:pPr>
            <a:r>
              <a:rPr lang="en-US"/>
              <a:t>Roots may be eaten as well as grass</a:t>
            </a:r>
          </a:p>
        </p:txBody>
      </p:sp>
      <p:sp>
        <p:nvSpPr>
          <p:cNvPr id="39959" name="Text Box 23"/>
          <p:cNvSpPr txBox="1">
            <a:spLocks noChangeArrowheads="1"/>
          </p:cNvSpPr>
          <p:nvPr/>
        </p:nvSpPr>
        <p:spPr bwMode="auto">
          <a:xfrm>
            <a:off x="179388" y="4581525"/>
            <a:ext cx="5256212" cy="366713"/>
          </a:xfrm>
          <a:prstGeom prst="rect">
            <a:avLst/>
          </a:prstGeom>
          <a:noFill/>
          <a:ln w="9525">
            <a:noFill/>
            <a:miter lim="800000"/>
            <a:headEnd/>
            <a:tailEnd/>
          </a:ln>
          <a:effectLst/>
        </p:spPr>
        <p:txBody>
          <a:bodyPr>
            <a:spAutoFit/>
          </a:bodyPr>
          <a:lstStyle/>
          <a:p>
            <a:pPr>
              <a:spcBef>
                <a:spcPct val="50000"/>
              </a:spcBef>
            </a:pPr>
            <a:r>
              <a:rPr lang="en-US"/>
              <a:t>Leaves no longer protect soil from weather</a:t>
            </a:r>
          </a:p>
        </p:txBody>
      </p:sp>
      <p:sp>
        <p:nvSpPr>
          <p:cNvPr id="39960" name="Text Box 24"/>
          <p:cNvSpPr txBox="1">
            <a:spLocks noChangeArrowheads="1"/>
          </p:cNvSpPr>
          <p:nvPr/>
        </p:nvSpPr>
        <p:spPr bwMode="auto">
          <a:xfrm>
            <a:off x="5148263" y="4437063"/>
            <a:ext cx="4427537" cy="641350"/>
          </a:xfrm>
          <a:prstGeom prst="rect">
            <a:avLst/>
          </a:prstGeom>
          <a:noFill/>
          <a:ln w="9525">
            <a:noFill/>
            <a:miter lim="800000"/>
            <a:headEnd/>
            <a:tailEnd/>
          </a:ln>
          <a:effectLst/>
        </p:spPr>
        <p:txBody>
          <a:bodyPr>
            <a:spAutoFit/>
          </a:bodyPr>
          <a:lstStyle/>
          <a:p>
            <a:pPr>
              <a:spcBef>
                <a:spcPct val="50000"/>
              </a:spcBef>
            </a:pPr>
            <a:r>
              <a:rPr lang="en-US"/>
              <a:t>Less vegetation means less protection from weather</a:t>
            </a:r>
          </a:p>
        </p:txBody>
      </p:sp>
      <p:sp>
        <p:nvSpPr>
          <p:cNvPr id="39961" name="Line 25"/>
          <p:cNvSpPr>
            <a:spLocks noChangeShapeType="1"/>
          </p:cNvSpPr>
          <p:nvPr/>
        </p:nvSpPr>
        <p:spPr bwMode="auto">
          <a:xfrm>
            <a:off x="1258888" y="4941888"/>
            <a:ext cx="0" cy="574675"/>
          </a:xfrm>
          <a:prstGeom prst="line">
            <a:avLst/>
          </a:prstGeom>
          <a:noFill/>
          <a:ln w="9525">
            <a:solidFill>
              <a:schemeClr val="tx1"/>
            </a:solidFill>
            <a:round/>
            <a:headEnd/>
            <a:tailEnd type="triangle" w="med" len="med"/>
          </a:ln>
          <a:effectLst/>
        </p:spPr>
        <p:txBody>
          <a:bodyPr/>
          <a:lstStyle/>
          <a:p>
            <a:endParaRPr lang="en-GB"/>
          </a:p>
        </p:txBody>
      </p:sp>
      <p:sp>
        <p:nvSpPr>
          <p:cNvPr id="39962" name="Line 26"/>
          <p:cNvSpPr>
            <a:spLocks noChangeShapeType="1"/>
          </p:cNvSpPr>
          <p:nvPr/>
        </p:nvSpPr>
        <p:spPr bwMode="auto">
          <a:xfrm>
            <a:off x="7308850" y="4941888"/>
            <a:ext cx="0" cy="503237"/>
          </a:xfrm>
          <a:prstGeom prst="line">
            <a:avLst/>
          </a:prstGeom>
          <a:noFill/>
          <a:ln w="9525">
            <a:solidFill>
              <a:schemeClr val="tx1"/>
            </a:solidFill>
            <a:round/>
            <a:headEnd/>
            <a:tailEnd type="triangle" w="med" len="med"/>
          </a:ln>
          <a:effectLst/>
        </p:spPr>
        <p:txBody>
          <a:bodyPr/>
          <a:lstStyle/>
          <a:p>
            <a:endParaRPr lang="en-GB"/>
          </a:p>
        </p:txBody>
      </p:sp>
      <p:sp>
        <p:nvSpPr>
          <p:cNvPr id="39963" name="Text Box 27"/>
          <p:cNvSpPr txBox="1">
            <a:spLocks noChangeArrowheads="1"/>
          </p:cNvSpPr>
          <p:nvPr/>
        </p:nvSpPr>
        <p:spPr bwMode="auto">
          <a:xfrm>
            <a:off x="179388" y="5516563"/>
            <a:ext cx="4464050" cy="1192212"/>
          </a:xfrm>
          <a:prstGeom prst="rect">
            <a:avLst/>
          </a:prstGeom>
          <a:noFill/>
          <a:ln w="9525">
            <a:noFill/>
            <a:miter lim="800000"/>
            <a:headEnd/>
            <a:tailEnd/>
          </a:ln>
          <a:effectLst/>
        </p:spPr>
        <p:txBody>
          <a:bodyPr>
            <a:spAutoFit/>
          </a:bodyPr>
          <a:lstStyle/>
          <a:p>
            <a:pPr>
              <a:spcBef>
                <a:spcPct val="50000"/>
              </a:spcBef>
            </a:pPr>
            <a:r>
              <a:rPr lang="en-US"/>
              <a:t>Loose top soil blown away by wind</a:t>
            </a:r>
          </a:p>
          <a:p>
            <a:pPr>
              <a:spcBef>
                <a:spcPct val="50000"/>
              </a:spcBef>
            </a:pPr>
            <a:r>
              <a:rPr lang="en-GB"/>
              <a:t>(Soil Erosion)</a:t>
            </a:r>
          </a:p>
          <a:p>
            <a:pPr>
              <a:spcBef>
                <a:spcPct val="50000"/>
              </a:spcBef>
            </a:pPr>
            <a:r>
              <a:rPr lang="en-GB"/>
              <a:t>			=</a:t>
            </a:r>
            <a:endParaRPr lang="en-US"/>
          </a:p>
        </p:txBody>
      </p:sp>
      <p:sp>
        <p:nvSpPr>
          <p:cNvPr id="39964" name="Text Box 28"/>
          <p:cNvSpPr txBox="1">
            <a:spLocks noChangeArrowheads="1"/>
          </p:cNvSpPr>
          <p:nvPr/>
        </p:nvSpPr>
        <p:spPr bwMode="auto">
          <a:xfrm>
            <a:off x="5219700" y="5516563"/>
            <a:ext cx="3924300" cy="1192212"/>
          </a:xfrm>
          <a:prstGeom prst="rect">
            <a:avLst/>
          </a:prstGeom>
          <a:noFill/>
          <a:ln w="9525">
            <a:noFill/>
            <a:miter lim="800000"/>
            <a:headEnd/>
            <a:tailEnd/>
          </a:ln>
          <a:effectLst/>
        </p:spPr>
        <p:txBody>
          <a:bodyPr>
            <a:spAutoFit/>
          </a:bodyPr>
          <a:lstStyle/>
          <a:p>
            <a:pPr>
              <a:spcBef>
                <a:spcPct val="50000"/>
              </a:spcBef>
            </a:pPr>
            <a:r>
              <a:rPr lang="en-US"/>
              <a:t>Loose top soil blown away by wind</a:t>
            </a:r>
          </a:p>
          <a:p>
            <a:pPr>
              <a:spcBef>
                <a:spcPct val="50000"/>
              </a:spcBef>
            </a:pPr>
            <a:r>
              <a:rPr lang="en-GB"/>
              <a:t>(Soil Erosion)</a:t>
            </a:r>
          </a:p>
          <a:p>
            <a:pPr algn="r">
              <a:spcBef>
                <a:spcPct val="50000"/>
              </a:spcBef>
            </a:pPr>
            <a:r>
              <a:rPr lang="en-GB"/>
              <a:t>=				</a:t>
            </a:r>
            <a:endParaRPr lang="en-US"/>
          </a:p>
        </p:txBody>
      </p:sp>
      <p:sp>
        <p:nvSpPr>
          <p:cNvPr id="39965" name="Text Box 29"/>
          <p:cNvSpPr txBox="1">
            <a:spLocks noChangeArrowheads="1"/>
          </p:cNvSpPr>
          <p:nvPr/>
        </p:nvSpPr>
        <p:spPr bwMode="auto">
          <a:xfrm>
            <a:off x="3203575" y="6381750"/>
            <a:ext cx="2160588" cy="346075"/>
          </a:xfrm>
          <a:prstGeom prst="rect">
            <a:avLst/>
          </a:prstGeom>
          <a:solidFill>
            <a:schemeClr val="accent1"/>
          </a:solidFill>
          <a:ln w="9525">
            <a:solidFill>
              <a:schemeClr val="tx1"/>
            </a:solidFill>
            <a:miter lim="800000"/>
            <a:headEnd/>
            <a:tailEnd/>
          </a:ln>
          <a:effectLst/>
        </p:spPr>
        <p:txBody>
          <a:bodyPr>
            <a:spAutoFit/>
          </a:bodyPr>
          <a:lstStyle/>
          <a:p>
            <a:pPr>
              <a:spcBef>
                <a:spcPct val="50000"/>
              </a:spcBef>
            </a:pPr>
            <a:r>
              <a:rPr lang="en-GB" sz="1600" b="1"/>
              <a:t>DESERTIFICATION</a:t>
            </a:r>
            <a:endParaRPr lang="en-US" sz="1600" b="1"/>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8" descr="Map of most hungry people in Africa ">
            <a:extLst>
              <a:ext uri="{FF2B5EF4-FFF2-40B4-BE49-F238E27FC236}">
                <a16:creationId xmlns:a16="http://schemas.microsoft.com/office/drawing/2014/main" id="{5BF5E099-F11A-4BAF-BC82-917FF6F3C218}"/>
              </a:ext>
            </a:extLst>
          </p:cNvPr>
          <p:cNvPicPr>
            <a:picLocks noChangeAspect="1" noChangeArrowheads="1"/>
          </p:cNvPicPr>
          <p:nvPr/>
        </p:nvPicPr>
        <p:blipFill>
          <a:blip r:embed="rId2" r:link="rId3" cstate="print"/>
          <a:srcRect/>
          <a:stretch>
            <a:fillRect/>
          </a:stretch>
        </p:blipFill>
        <p:spPr bwMode="auto">
          <a:xfrm>
            <a:off x="1259632" y="0"/>
            <a:ext cx="6840760" cy="6806831"/>
          </a:xfrm>
          <a:prstGeom prst="rect">
            <a:avLst/>
          </a:prstGeom>
          <a:noFill/>
        </p:spPr>
      </p:pic>
    </p:spTree>
    <p:extLst>
      <p:ext uri="{BB962C8B-B14F-4D97-AF65-F5344CB8AC3E}">
        <p14:creationId xmlns:p14="http://schemas.microsoft.com/office/powerpoint/2010/main" val="17371200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457200" y="274638"/>
            <a:ext cx="3827463" cy="1066800"/>
          </a:xfrm>
        </p:spPr>
        <p:txBody>
          <a:bodyPr/>
          <a:lstStyle/>
          <a:p>
            <a:r>
              <a:rPr lang="en-GB" b="1" dirty="0"/>
              <a:t>ETHIOPIA</a:t>
            </a:r>
          </a:p>
        </p:txBody>
      </p:sp>
      <p:sp>
        <p:nvSpPr>
          <p:cNvPr id="8197" name="Rectangle 5"/>
          <p:cNvSpPr>
            <a:spLocks noGrp="1" noChangeArrowheads="1"/>
          </p:cNvSpPr>
          <p:nvPr>
            <p:ph sz="half" idx="1"/>
          </p:nvPr>
        </p:nvSpPr>
        <p:spPr/>
        <p:txBody>
          <a:bodyPr/>
          <a:lstStyle/>
          <a:p>
            <a:endParaRPr lang="en-GB" sz="2400" dirty="0"/>
          </a:p>
          <a:p>
            <a:r>
              <a:rPr lang="en-GB" sz="2400" dirty="0"/>
              <a:t>Estimated population: 77.43m </a:t>
            </a:r>
          </a:p>
          <a:p>
            <a:r>
              <a:rPr lang="en-GB" sz="2400" dirty="0"/>
              <a:t>Projected number needing food aid: 1.7m </a:t>
            </a:r>
          </a:p>
          <a:p>
            <a:pPr>
              <a:buFontTx/>
              <a:buNone/>
            </a:pPr>
            <a:r>
              <a:rPr lang="en-GB" sz="2400" b="1" i="1" dirty="0"/>
              <a:t>Key underlying reasons: </a:t>
            </a:r>
          </a:p>
          <a:p>
            <a:r>
              <a:rPr lang="en-GB" sz="2400" dirty="0"/>
              <a:t>Drought </a:t>
            </a:r>
          </a:p>
          <a:p>
            <a:r>
              <a:rPr lang="en-GB" sz="2400" dirty="0"/>
              <a:t>Refugees </a:t>
            </a:r>
          </a:p>
          <a:p>
            <a:r>
              <a:rPr lang="en-GB" sz="2400" dirty="0"/>
              <a:t>High food prices </a:t>
            </a:r>
          </a:p>
          <a:p>
            <a:r>
              <a:rPr lang="en-GB" sz="2400" dirty="0"/>
              <a:t>Overpopulation </a:t>
            </a:r>
          </a:p>
          <a:p>
            <a:endParaRPr lang="en-GB" sz="2400" dirty="0"/>
          </a:p>
        </p:txBody>
      </p:sp>
      <p:sp>
        <p:nvSpPr>
          <p:cNvPr id="8198" name="Rectangle 6"/>
          <p:cNvSpPr>
            <a:spLocks noGrp="1" noChangeArrowheads="1"/>
          </p:cNvSpPr>
          <p:nvPr>
            <p:ph sz="half" idx="2"/>
          </p:nvPr>
        </p:nvSpPr>
        <p:spPr/>
        <p:txBody>
          <a:bodyPr/>
          <a:lstStyle/>
          <a:p>
            <a:endParaRPr lang="en-GB" sz="2400" dirty="0"/>
          </a:p>
          <a:p>
            <a:r>
              <a:rPr lang="en-GB" sz="2400" dirty="0"/>
              <a:t>Estimated population: 13.95m</a:t>
            </a:r>
          </a:p>
          <a:p>
            <a:r>
              <a:rPr lang="en-GB" sz="2400" dirty="0"/>
              <a:t>Projected number needing food aid: 3m </a:t>
            </a:r>
          </a:p>
          <a:p>
            <a:pPr>
              <a:buFontTx/>
              <a:buNone/>
            </a:pPr>
            <a:r>
              <a:rPr lang="en-GB" sz="2400" b="1" i="1" dirty="0"/>
              <a:t>Key underlying reasons:</a:t>
            </a:r>
            <a:r>
              <a:rPr lang="en-GB" sz="2400" i="1" dirty="0"/>
              <a:t> </a:t>
            </a:r>
          </a:p>
          <a:p>
            <a:r>
              <a:rPr lang="en-GB" sz="2400" dirty="0"/>
              <a:t>After-effects of 2004 drought and locusts </a:t>
            </a:r>
          </a:p>
        </p:txBody>
      </p:sp>
      <p:sp>
        <p:nvSpPr>
          <p:cNvPr id="8199" name="Rectangle 7"/>
          <p:cNvSpPr>
            <a:spLocks noChangeArrowheads="1"/>
          </p:cNvSpPr>
          <p:nvPr/>
        </p:nvSpPr>
        <p:spPr bwMode="auto">
          <a:xfrm>
            <a:off x="4787900" y="333375"/>
            <a:ext cx="3827463" cy="1066800"/>
          </a:xfrm>
          <a:prstGeom prst="rect">
            <a:avLst/>
          </a:prstGeom>
          <a:noFill/>
          <a:ln w="9525">
            <a:noFill/>
            <a:miter lim="800000"/>
            <a:headEnd/>
            <a:tailEnd/>
          </a:ln>
          <a:effectLst/>
        </p:spPr>
        <p:txBody>
          <a:bodyPr anchor="ctr"/>
          <a:lstStyle/>
          <a:p>
            <a:pPr algn="ctr"/>
            <a:r>
              <a:rPr lang="en-GB" sz="4400" b="1">
                <a:solidFill>
                  <a:schemeClr val="tx2"/>
                </a:solidFill>
              </a:rPr>
              <a:t>NIGER</a:t>
            </a:r>
          </a:p>
        </p:txBody>
      </p:sp>
    </p:spTree>
    <p:extLst>
      <p:ext uri="{BB962C8B-B14F-4D97-AF65-F5344CB8AC3E}">
        <p14:creationId xmlns:p14="http://schemas.microsoft.com/office/powerpoint/2010/main" val="29151469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p:nvPr>
        </p:nvSpPr>
        <p:spPr>
          <a:xfrm>
            <a:off x="468313" y="549275"/>
            <a:ext cx="3970337" cy="1209675"/>
          </a:xfrm>
        </p:spPr>
        <p:txBody>
          <a:bodyPr/>
          <a:lstStyle/>
          <a:p>
            <a:r>
              <a:rPr lang="en-GB" sz="3200" b="1" dirty="0"/>
              <a:t>DEMOCRATIC REP. OF CONGO</a:t>
            </a:r>
            <a:r>
              <a:rPr lang="en-GB" sz="4000" dirty="0"/>
              <a:t> </a:t>
            </a:r>
          </a:p>
        </p:txBody>
      </p:sp>
      <p:sp>
        <p:nvSpPr>
          <p:cNvPr id="10245" name="Rectangle 5"/>
          <p:cNvSpPr>
            <a:spLocks noGrp="1" noChangeArrowheads="1"/>
          </p:cNvSpPr>
          <p:nvPr>
            <p:ph sz="half" idx="1"/>
          </p:nvPr>
        </p:nvSpPr>
        <p:spPr>
          <a:xfrm>
            <a:off x="457200" y="1989138"/>
            <a:ext cx="4038600" cy="4137025"/>
          </a:xfrm>
        </p:spPr>
        <p:txBody>
          <a:bodyPr/>
          <a:lstStyle/>
          <a:p>
            <a:pPr>
              <a:lnSpc>
                <a:spcPct val="80000"/>
              </a:lnSpc>
            </a:pPr>
            <a:r>
              <a:rPr lang="en-GB" sz="2000" dirty="0"/>
              <a:t>Estimated population: 57.54m </a:t>
            </a:r>
          </a:p>
          <a:p>
            <a:pPr>
              <a:lnSpc>
                <a:spcPct val="80000"/>
              </a:lnSpc>
            </a:pPr>
            <a:r>
              <a:rPr lang="en-GB" sz="2000" dirty="0"/>
              <a:t>Projected number needing food aid: 3m</a:t>
            </a:r>
          </a:p>
          <a:p>
            <a:pPr>
              <a:lnSpc>
                <a:spcPct val="80000"/>
              </a:lnSpc>
              <a:buFontTx/>
              <a:buNone/>
            </a:pPr>
            <a:r>
              <a:rPr lang="en-GB" sz="2000" b="1" i="1" dirty="0"/>
              <a:t>Key underlying reasons:</a:t>
            </a:r>
            <a:r>
              <a:rPr lang="en-GB" sz="2000" i="1" dirty="0"/>
              <a:t> </a:t>
            </a:r>
          </a:p>
          <a:p>
            <a:pPr>
              <a:lnSpc>
                <a:spcPct val="80000"/>
              </a:lnSpc>
            </a:pPr>
            <a:r>
              <a:rPr lang="en-GB" sz="2000" dirty="0"/>
              <a:t>Conflict </a:t>
            </a:r>
          </a:p>
          <a:p>
            <a:pPr>
              <a:lnSpc>
                <a:spcPct val="80000"/>
              </a:lnSpc>
            </a:pPr>
            <a:r>
              <a:rPr lang="en-GB" sz="2000" dirty="0"/>
              <a:t>Refugees </a:t>
            </a:r>
          </a:p>
          <a:p>
            <a:pPr>
              <a:lnSpc>
                <a:spcPct val="80000"/>
              </a:lnSpc>
            </a:pPr>
            <a:r>
              <a:rPr lang="en-GB" sz="2000" dirty="0"/>
              <a:t>War, malnutrition and disease have killed at least 3.8m people in the Democratic Republic of Congo in the last seven years.</a:t>
            </a:r>
          </a:p>
        </p:txBody>
      </p:sp>
      <p:sp>
        <p:nvSpPr>
          <p:cNvPr id="10246" name="Rectangle 6"/>
          <p:cNvSpPr>
            <a:spLocks noGrp="1" noChangeArrowheads="1"/>
          </p:cNvSpPr>
          <p:nvPr>
            <p:ph sz="half" idx="2"/>
          </p:nvPr>
        </p:nvSpPr>
        <p:spPr/>
        <p:txBody>
          <a:bodyPr/>
          <a:lstStyle/>
          <a:p>
            <a:pPr>
              <a:lnSpc>
                <a:spcPct val="80000"/>
              </a:lnSpc>
            </a:pPr>
            <a:r>
              <a:rPr lang="en-GB" sz="2000" dirty="0"/>
              <a:t>Estimated population: 36.23m</a:t>
            </a:r>
          </a:p>
          <a:p>
            <a:pPr>
              <a:lnSpc>
                <a:spcPct val="80000"/>
              </a:lnSpc>
            </a:pPr>
            <a:r>
              <a:rPr lang="en-GB" sz="2000" dirty="0"/>
              <a:t>Projected number needing food aid: 6.1m</a:t>
            </a:r>
          </a:p>
          <a:p>
            <a:pPr>
              <a:lnSpc>
                <a:spcPct val="80000"/>
              </a:lnSpc>
              <a:buFontTx/>
              <a:buNone/>
            </a:pPr>
            <a:r>
              <a:rPr lang="en-GB" sz="2000" b="1" i="1" dirty="0"/>
              <a:t>Key underlying reasons:</a:t>
            </a:r>
            <a:r>
              <a:rPr lang="en-GB" sz="2000" dirty="0"/>
              <a:t> </a:t>
            </a:r>
          </a:p>
          <a:p>
            <a:pPr>
              <a:lnSpc>
                <a:spcPct val="80000"/>
              </a:lnSpc>
            </a:pPr>
            <a:r>
              <a:rPr lang="en-GB" sz="2000" dirty="0"/>
              <a:t>Conflict in western Darfur region has displaced 2m people </a:t>
            </a:r>
          </a:p>
          <a:p>
            <a:pPr>
              <a:lnSpc>
                <a:spcPct val="80000"/>
              </a:lnSpc>
            </a:pPr>
            <a:r>
              <a:rPr lang="en-GB" sz="2000" dirty="0"/>
              <a:t>South recovering from long-running civil war </a:t>
            </a:r>
          </a:p>
          <a:p>
            <a:pPr>
              <a:lnSpc>
                <a:spcPct val="80000"/>
              </a:lnSpc>
            </a:pPr>
            <a:r>
              <a:rPr lang="en-GB" sz="2000" dirty="0"/>
              <a:t>Drought in parts </a:t>
            </a:r>
          </a:p>
          <a:p>
            <a:pPr>
              <a:lnSpc>
                <a:spcPct val="80000"/>
              </a:lnSpc>
            </a:pPr>
            <a:r>
              <a:rPr lang="en-GB" sz="2000" dirty="0"/>
              <a:t>Where farming is taking place, it is on a very small scale with most people cultivating with a simple hand tool called a '</a:t>
            </a:r>
            <a:r>
              <a:rPr lang="en-GB" sz="2000" dirty="0" err="1"/>
              <a:t>maloda</a:t>
            </a:r>
            <a:r>
              <a:rPr lang="en-GB" sz="2000" dirty="0"/>
              <a:t>'.</a:t>
            </a:r>
          </a:p>
        </p:txBody>
      </p:sp>
      <p:sp>
        <p:nvSpPr>
          <p:cNvPr id="10247" name="Rectangle 7"/>
          <p:cNvSpPr>
            <a:spLocks noChangeArrowheads="1"/>
          </p:cNvSpPr>
          <p:nvPr/>
        </p:nvSpPr>
        <p:spPr bwMode="auto">
          <a:xfrm>
            <a:off x="4716463" y="260350"/>
            <a:ext cx="3970337" cy="1209675"/>
          </a:xfrm>
          <a:prstGeom prst="rect">
            <a:avLst/>
          </a:prstGeom>
          <a:noFill/>
          <a:ln w="9525">
            <a:noFill/>
            <a:miter lim="800000"/>
            <a:headEnd/>
            <a:tailEnd/>
          </a:ln>
          <a:effectLst/>
        </p:spPr>
        <p:txBody>
          <a:bodyPr anchor="ctr"/>
          <a:lstStyle/>
          <a:p>
            <a:pPr algn="ctr"/>
            <a:r>
              <a:rPr lang="en-GB" sz="4400" b="1">
                <a:solidFill>
                  <a:schemeClr val="tx2"/>
                </a:solidFill>
              </a:rPr>
              <a:t>SUDAN</a:t>
            </a:r>
            <a:r>
              <a:rPr lang="en-GB" sz="4400">
                <a:solidFill>
                  <a:schemeClr val="tx2"/>
                </a:solidFill>
              </a:rPr>
              <a:t> </a:t>
            </a:r>
          </a:p>
        </p:txBody>
      </p:sp>
    </p:spTree>
    <p:extLst>
      <p:ext uri="{BB962C8B-B14F-4D97-AF65-F5344CB8AC3E}">
        <p14:creationId xmlns:p14="http://schemas.microsoft.com/office/powerpoint/2010/main" val="3345831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28650" y="-27384"/>
            <a:ext cx="7886700" cy="1325563"/>
          </a:xfrm>
        </p:spPr>
        <p:txBody>
          <a:bodyPr>
            <a:normAutofit/>
          </a:bodyPr>
          <a:lstStyle/>
          <a:p>
            <a:pPr algn="l"/>
            <a:r>
              <a:rPr lang="en-GB" sz="3600" dirty="0"/>
              <a:t>Physical Background – Decadal Rainfall</a:t>
            </a:r>
          </a:p>
        </p:txBody>
      </p:sp>
      <p:pic>
        <p:nvPicPr>
          <p:cNvPr id="3076" name="Picture 4" descr="sahelrainjjaso19502004"/>
          <p:cNvPicPr>
            <a:picLocks noGrp="1" noChangeAspect="1" noChangeArrowheads="1"/>
          </p:cNvPicPr>
          <p:nvPr>
            <p:ph idx="1"/>
          </p:nvPr>
        </p:nvPicPr>
        <p:blipFill>
          <a:blip r:embed="rId2" cstate="print"/>
          <a:srcRect/>
          <a:stretch>
            <a:fillRect/>
          </a:stretch>
        </p:blipFill>
        <p:spPr>
          <a:xfrm>
            <a:off x="251520" y="1196752"/>
            <a:ext cx="8751594" cy="5328592"/>
          </a:xfrm>
          <a:noFill/>
          <a:ln/>
        </p:spPr>
      </p:pic>
      <p:sp>
        <p:nvSpPr>
          <p:cNvPr id="4" name="TextBox 3"/>
          <p:cNvSpPr txBox="1"/>
          <p:nvPr/>
        </p:nvSpPr>
        <p:spPr>
          <a:xfrm>
            <a:off x="4355976" y="6237312"/>
            <a:ext cx="4671920" cy="369332"/>
          </a:xfrm>
          <a:prstGeom prst="rect">
            <a:avLst/>
          </a:prstGeom>
          <a:solidFill>
            <a:schemeClr val="accent1">
              <a:lumMod val="40000"/>
              <a:lumOff val="60000"/>
            </a:schemeClr>
          </a:solidFill>
          <a:ln>
            <a:solidFill>
              <a:schemeClr val="accent1"/>
            </a:solidFill>
          </a:ln>
        </p:spPr>
        <p:txBody>
          <a:bodyPr wrap="none" rtlCol="0">
            <a:spAutoFit/>
          </a:bodyPr>
          <a:lstStyle/>
          <a:p>
            <a:r>
              <a:rPr lang="en-GB" dirty="0">
                <a:solidFill>
                  <a:schemeClr val="bg1"/>
                </a:solidFill>
              </a:rPr>
              <a:t>No identified </a:t>
            </a:r>
            <a:r>
              <a:rPr lang="en-GB" u="sng" dirty="0">
                <a:solidFill>
                  <a:schemeClr val="bg1"/>
                </a:solidFill>
              </a:rPr>
              <a:t>single</a:t>
            </a:r>
            <a:r>
              <a:rPr lang="en-GB" dirty="0">
                <a:solidFill>
                  <a:schemeClr val="bg1"/>
                </a:solidFill>
              </a:rPr>
              <a:t> cause – complex interaction</a:t>
            </a:r>
          </a:p>
        </p:txBody>
      </p:sp>
      <p:cxnSp>
        <p:nvCxnSpPr>
          <p:cNvPr id="9" name="Straight Arrow Connector 8"/>
          <p:cNvCxnSpPr/>
          <p:nvPr/>
        </p:nvCxnSpPr>
        <p:spPr>
          <a:xfrm flipH="1">
            <a:off x="2123728" y="2204864"/>
            <a:ext cx="792088" cy="50405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5724128" y="5013176"/>
            <a:ext cx="216024" cy="43204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915816" y="1988840"/>
            <a:ext cx="2189254" cy="369332"/>
          </a:xfrm>
          <a:prstGeom prst="rect">
            <a:avLst/>
          </a:prstGeom>
          <a:noFill/>
        </p:spPr>
        <p:txBody>
          <a:bodyPr wrap="none" rtlCol="0">
            <a:spAutoFit/>
          </a:bodyPr>
          <a:lstStyle/>
          <a:p>
            <a:r>
              <a:rPr lang="en-GB" dirty="0"/>
              <a:t>Period of high rainfall</a:t>
            </a:r>
          </a:p>
        </p:txBody>
      </p:sp>
      <p:sp>
        <p:nvSpPr>
          <p:cNvPr id="14" name="TextBox 13"/>
          <p:cNvSpPr txBox="1"/>
          <p:nvPr/>
        </p:nvSpPr>
        <p:spPr>
          <a:xfrm>
            <a:off x="5868144" y="5301208"/>
            <a:ext cx="2808782" cy="369332"/>
          </a:xfrm>
          <a:prstGeom prst="rect">
            <a:avLst/>
          </a:prstGeom>
          <a:noFill/>
        </p:spPr>
        <p:txBody>
          <a:bodyPr wrap="none" rtlCol="0">
            <a:spAutoFit/>
          </a:bodyPr>
          <a:lstStyle/>
          <a:p>
            <a:r>
              <a:rPr lang="en-GB" dirty="0"/>
              <a:t>Sustained period of drought</a:t>
            </a:r>
          </a:p>
        </p:txBody>
      </p:sp>
      <p:cxnSp>
        <p:nvCxnSpPr>
          <p:cNvPr id="16" name="Straight Arrow Connector 15"/>
          <p:cNvCxnSpPr/>
          <p:nvPr/>
        </p:nvCxnSpPr>
        <p:spPr>
          <a:xfrm>
            <a:off x="7740352" y="2708920"/>
            <a:ext cx="0" cy="43204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516216" y="2060848"/>
            <a:ext cx="2162772" cy="646331"/>
          </a:xfrm>
          <a:prstGeom prst="rect">
            <a:avLst/>
          </a:prstGeom>
          <a:noFill/>
        </p:spPr>
        <p:txBody>
          <a:bodyPr wrap="none" rtlCol="0">
            <a:spAutoFit/>
          </a:bodyPr>
          <a:lstStyle/>
          <a:p>
            <a:r>
              <a:rPr lang="en-GB" dirty="0"/>
              <a:t>Variability of modern</a:t>
            </a:r>
          </a:p>
          <a:p>
            <a:pPr algn="ctr"/>
            <a:r>
              <a:rPr lang="en-GB" dirty="0"/>
              <a:t>rainfall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CA5D5-05CA-4959-8559-81FA0C912699}"/>
              </a:ext>
            </a:extLst>
          </p:cNvPr>
          <p:cNvSpPr>
            <a:spLocks noGrp="1"/>
          </p:cNvSpPr>
          <p:nvPr>
            <p:ph type="title"/>
          </p:nvPr>
        </p:nvSpPr>
        <p:spPr/>
        <p:txBody>
          <a:bodyPr/>
          <a:lstStyle/>
          <a:p>
            <a:r>
              <a:rPr lang="en-US" dirty="0"/>
              <a:t>Natural</a:t>
            </a:r>
            <a:r>
              <a:rPr lang="en-US" baseline="0" dirty="0"/>
              <a:t> Causes: Decadal Rainfall </a:t>
            </a:r>
            <a:endParaRPr lang="en-GB" dirty="0"/>
          </a:p>
        </p:txBody>
      </p:sp>
      <p:sp>
        <p:nvSpPr>
          <p:cNvPr id="3" name="Content Placeholder 2">
            <a:extLst>
              <a:ext uri="{FF2B5EF4-FFF2-40B4-BE49-F238E27FC236}">
                <a16:creationId xmlns:a16="http://schemas.microsoft.com/office/drawing/2014/main" id="{41352430-E438-4F47-92C6-136E44DA8133}"/>
              </a:ext>
            </a:extLst>
          </p:cNvPr>
          <p:cNvSpPr>
            <a:spLocks noGrp="1"/>
          </p:cNvSpPr>
          <p:nvPr>
            <p:ph idx="1"/>
          </p:nvPr>
        </p:nvSpPr>
        <p:spPr/>
        <p:txBody>
          <a:bodyPr>
            <a:normAutofit fontScale="85000" lnSpcReduction="10000"/>
          </a:bodyPr>
          <a:lstStyle/>
          <a:p>
            <a:r>
              <a:rPr lang="en-US" dirty="0"/>
              <a:t>Variability of the climate is a normal part of the atmosphere (e.g. El Nino)</a:t>
            </a:r>
          </a:p>
          <a:p>
            <a:r>
              <a:rPr lang="en-US" dirty="0"/>
              <a:t>Rainfall variability in Africa is linked to monsoon/ITCZ style patterns, and is well modelled as a 18-20 year oscillation</a:t>
            </a:r>
          </a:p>
          <a:p>
            <a:r>
              <a:rPr lang="en-US" dirty="0"/>
              <a:t>It is not thought to be directly linked to anthropogenic “climate change” – it is a natural state</a:t>
            </a:r>
          </a:p>
          <a:p>
            <a:r>
              <a:rPr lang="en-US" dirty="0"/>
              <a:t>However, effects are massively significant – influence is on the whole desert system</a:t>
            </a:r>
          </a:p>
          <a:p>
            <a:r>
              <a:rPr lang="en-US" dirty="0"/>
              <a:t>There is *no* known solution and mitigation strategy – this is not something we can fix</a:t>
            </a:r>
            <a:endParaRPr lang="en-GB" dirty="0"/>
          </a:p>
        </p:txBody>
      </p:sp>
    </p:spTree>
    <p:extLst>
      <p:ext uri="{BB962C8B-B14F-4D97-AF65-F5344CB8AC3E}">
        <p14:creationId xmlns:p14="http://schemas.microsoft.com/office/powerpoint/2010/main" val="3817905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49995-EB38-4522-9819-F3E9E1DA3626}"/>
              </a:ext>
            </a:extLst>
          </p:cNvPr>
          <p:cNvSpPr>
            <a:spLocks noGrp="1"/>
          </p:cNvSpPr>
          <p:nvPr>
            <p:ph type="title"/>
          </p:nvPr>
        </p:nvSpPr>
        <p:spPr/>
        <p:txBody>
          <a:bodyPr/>
          <a:lstStyle/>
          <a:p>
            <a:r>
              <a:rPr lang="en-US" dirty="0"/>
              <a:t>Cause: Impact</a:t>
            </a:r>
            <a:r>
              <a:rPr lang="en-US" baseline="0" dirty="0"/>
              <a:t> of Droughts</a:t>
            </a:r>
            <a:endParaRPr lang="en-GB" dirty="0"/>
          </a:p>
        </p:txBody>
      </p:sp>
      <p:sp>
        <p:nvSpPr>
          <p:cNvPr id="3" name="Content Placeholder 2">
            <a:extLst>
              <a:ext uri="{FF2B5EF4-FFF2-40B4-BE49-F238E27FC236}">
                <a16:creationId xmlns:a16="http://schemas.microsoft.com/office/drawing/2014/main" id="{2DF07EBC-324D-4B86-87E9-C34161C121EC}"/>
              </a:ext>
            </a:extLst>
          </p:cNvPr>
          <p:cNvSpPr>
            <a:spLocks noGrp="1"/>
          </p:cNvSpPr>
          <p:nvPr>
            <p:ph idx="1"/>
          </p:nvPr>
        </p:nvSpPr>
        <p:spPr/>
        <p:txBody>
          <a:bodyPr>
            <a:normAutofit fontScale="70000" lnSpcReduction="20000"/>
          </a:bodyPr>
          <a:lstStyle/>
          <a:p>
            <a:r>
              <a:rPr lang="en-GB" dirty="0"/>
              <a:t>Most recent major drought in the Sahel was 2012</a:t>
            </a:r>
          </a:p>
          <a:p>
            <a:r>
              <a:rPr lang="en-GB" dirty="0"/>
              <a:t>Valerie Amos, UN Humanitarian Chief during 2012, released a statement during the year stating that over 15 million people were malnourished in West Africa and the Sahel region.</a:t>
            </a:r>
            <a:endParaRPr lang="en-GB" baseline="30000" dirty="0"/>
          </a:p>
          <a:p>
            <a:r>
              <a:rPr lang="en-GB" dirty="0"/>
              <a:t>The main contributor to the famine was the drought of Sahel, ensued from a combination of failing crops and El Niño.</a:t>
            </a:r>
          </a:p>
          <a:p>
            <a:r>
              <a:rPr lang="en-GB" dirty="0"/>
              <a:t>Mauritania and Chad recorded a loss in crop yield of over 50% when compared to 2011. </a:t>
            </a:r>
          </a:p>
          <a:p>
            <a:r>
              <a:rPr lang="en-GB" dirty="0"/>
              <a:t>Food reserves in the areas affected were very low and combined with corn prices soaring by 60-85% compared to averages over the last five years. </a:t>
            </a:r>
          </a:p>
          <a:p>
            <a:r>
              <a:rPr lang="en-GB" dirty="0"/>
              <a:t>In Chad alone this food crisis affected some 3.6 million people.</a:t>
            </a:r>
          </a:p>
          <a:p>
            <a:r>
              <a:rPr lang="en-GB" dirty="0"/>
              <a:t>In places like Burkina Faso over 2.8 million were suffering from famine and in Senegal over 800,000 did not have enough to eat.</a:t>
            </a:r>
          </a:p>
          <a:p>
            <a:pPr>
              <a:lnSpc>
                <a:spcPct val="80000"/>
              </a:lnSpc>
            </a:pPr>
            <a:endParaRPr lang="en-GB" sz="2400" dirty="0"/>
          </a:p>
        </p:txBody>
      </p:sp>
    </p:spTree>
    <p:extLst>
      <p:ext uri="{BB962C8B-B14F-4D97-AF65-F5344CB8AC3E}">
        <p14:creationId xmlns:p14="http://schemas.microsoft.com/office/powerpoint/2010/main" val="42274108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976D2-45BB-4883-90B3-A4143C31E92B}"/>
              </a:ext>
            </a:extLst>
          </p:cNvPr>
          <p:cNvSpPr>
            <a:spLocks noGrp="1"/>
          </p:cNvSpPr>
          <p:nvPr>
            <p:ph type="title"/>
          </p:nvPr>
        </p:nvSpPr>
        <p:spPr/>
        <p:txBody>
          <a:bodyPr>
            <a:normAutofit fontScale="90000"/>
          </a:bodyPr>
          <a:lstStyle/>
          <a:p>
            <a:r>
              <a:rPr lang="en-US" dirty="0"/>
              <a:t>Cause: Change to traditional lifestyles</a:t>
            </a:r>
            <a:endParaRPr lang="en-GB" dirty="0"/>
          </a:p>
        </p:txBody>
      </p:sp>
      <p:sp>
        <p:nvSpPr>
          <p:cNvPr id="3" name="Content Placeholder 2">
            <a:extLst>
              <a:ext uri="{FF2B5EF4-FFF2-40B4-BE49-F238E27FC236}">
                <a16:creationId xmlns:a16="http://schemas.microsoft.com/office/drawing/2014/main" id="{7BF2C54D-7226-43B7-80BD-D7BBD5112A73}"/>
              </a:ext>
            </a:extLst>
          </p:cNvPr>
          <p:cNvSpPr>
            <a:spLocks noGrp="1"/>
          </p:cNvSpPr>
          <p:nvPr>
            <p:ph idx="1"/>
          </p:nvPr>
        </p:nvSpPr>
        <p:spPr/>
        <p:txBody>
          <a:bodyPr>
            <a:normAutofit fontScale="40000" lnSpcReduction="20000"/>
          </a:bodyPr>
          <a:lstStyle/>
          <a:p>
            <a:pPr lvl="0" rtl="0" eaLnBrk="1" latinLnBrk="0" hangingPunct="1"/>
            <a:r>
              <a:rPr lang="en-GB" sz="4400" kern="1200" dirty="0">
                <a:solidFill>
                  <a:schemeClr val="tx1"/>
                </a:solidFill>
                <a:effectLst/>
                <a:latin typeface="+mj-lt"/>
                <a:ea typeface="+mj-ea"/>
                <a:cs typeface="+mj-cs"/>
              </a:rPr>
              <a:t>Traditional lifestyle is pastoral nomadism or subsistence agriculture. This is changing. </a:t>
            </a:r>
          </a:p>
          <a:p>
            <a:pPr lvl="0" rtl="0" eaLnBrk="1" latinLnBrk="0" hangingPunct="1"/>
            <a:r>
              <a:rPr lang="en-GB" sz="4400" kern="1200" dirty="0">
                <a:solidFill>
                  <a:schemeClr val="tx1"/>
                </a:solidFill>
                <a:effectLst/>
                <a:latin typeface="+mj-lt"/>
                <a:ea typeface="+mj-ea"/>
                <a:cs typeface="+mj-cs"/>
              </a:rPr>
              <a:t>Most Africans live in rural areas, where many are subsistence farmers, dependent on a good harvest to get enough food to eat. </a:t>
            </a:r>
            <a:endParaRPr lang="en-GB" sz="4400" dirty="0">
              <a:effectLst/>
            </a:endParaRPr>
          </a:p>
          <a:p>
            <a:pPr lvl="0" rtl="0" eaLnBrk="1" latinLnBrk="0" hangingPunct="1"/>
            <a:r>
              <a:rPr lang="en-GB" sz="4400" kern="1200" dirty="0">
                <a:solidFill>
                  <a:schemeClr val="tx1"/>
                </a:solidFill>
                <a:effectLst/>
                <a:latin typeface="+mj-lt"/>
                <a:ea typeface="+mj-ea"/>
                <a:cs typeface="+mj-cs"/>
              </a:rPr>
              <a:t>There are hardly any irrigation systems, so people rely on the rains. </a:t>
            </a:r>
            <a:endParaRPr lang="en-GB" dirty="0">
              <a:effectLst/>
            </a:endParaRPr>
          </a:p>
          <a:p>
            <a:pPr lvl="0" rtl="0" eaLnBrk="1" latinLnBrk="0" hangingPunct="1"/>
            <a:r>
              <a:rPr lang="en-GB" sz="4400" kern="1200" dirty="0">
                <a:solidFill>
                  <a:schemeClr val="tx1"/>
                </a:solidFill>
                <a:effectLst/>
                <a:latin typeface="+mj-lt"/>
                <a:ea typeface="+mj-ea"/>
                <a:cs typeface="+mj-cs"/>
              </a:rPr>
              <a:t>If one rainy season fails, people have very few savings - in either food or cash - to see them through. </a:t>
            </a:r>
            <a:endParaRPr lang="en-GB" dirty="0">
              <a:effectLst/>
            </a:endParaRPr>
          </a:p>
          <a:p>
            <a:pPr lvl="0" rtl="0" eaLnBrk="1" latinLnBrk="0" hangingPunct="1"/>
            <a:r>
              <a:rPr lang="en-GB" sz="4400" kern="1200" dirty="0">
                <a:solidFill>
                  <a:schemeClr val="tx1"/>
                </a:solidFill>
                <a:effectLst/>
                <a:latin typeface="+mj-lt"/>
                <a:ea typeface="+mj-ea"/>
                <a:cs typeface="+mj-cs"/>
              </a:rPr>
              <a:t>Even in good years, there is a "hungry season", when last year's harvests have run out and the next crops are not yet ripe. </a:t>
            </a:r>
            <a:endParaRPr lang="en-GB" dirty="0">
              <a:effectLst/>
            </a:endParaRPr>
          </a:p>
          <a:p>
            <a:pPr lvl="0" rtl="0" eaLnBrk="1" latinLnBrk="0" hangingPunct="1"/>
            <a:r>
              <a:rPr lang="en-GB" sz="4400" kern="1200" dirty="0">
                <a:solidFill>
                  <a:schemeClr val="tx1"/>
                </a:solidFill>
                <a:effectLst/>
                <a:latin typeface="+mj-lt"/>
                <a:ea typeface="+mj-ea"/>
                <a:cs typeface="+mj-cs"/>
              </a:rPr>
              <a:t>While people were starving in parts of Niger last year, shops in the capital, Niamey, were full of food but many could not afford to buy it. </a:t>
            </a:r>
            <a:endParaRPr lang="en-GB" dirty="0">
              <a:effectLst/>
            </a:endParaRPr>
          </a:p>
          <a:p>
            <a:pPr lvl="0" rtl="0" eaLnBrk="1" latinLnBrk="0" hangingPunct="1"/>
            <a:r>
              <a:rPr lang="en-GB" sz="4400" kern="1200" dirty="0">
                <a:solidFill>
                  <a:schemeClr val="tx1"/>
                </a:solidFill>
                <a:effectLst/>
                <a:latin typeface="+mj-lt"/>
                <a:ea typeface="+mj-ea"/>
                <a:cs typeface="+mj-cs"/>
              </a:rPr>
              <a:t>In both the Horn of Africa and Niger, some of the most vulnerable were pastoralists, whose animals quickly succumbed when there was nothing left to graze. </a:t>
            </a:r>
            <a:endParaRPr lang="en-GB" dirty="0">
              <a:effectLst/>
            </a:endParaRPr>
          </a:p>
          <a:p>
            <a:pPr lvl="0" rtl="0" eaLnBrk="1" latinLnBrk="0" hangingPunct="1"/>
            <a:r>
              <a:rPr lang="en-GB" sz="4400" kern="1200" dirty="0">
                <a:solidFill>
                  <a:schemeClr val="tx1"/>
                </a:solidFill>
                <a:effectLst/>
                <a:latin typeface="+mj-lt"/>
                <a:ea typeface="+mj-ea"/>
                <a:cs typeface="+mj-cs"/>
              </a:rPr>
              <a:t>When the animals die, their owners have no other way of getting enough food to eat. </a:t>
            </a:r>
            <a:endParaRPr lang="en-GB" dirty="0">
              <a:effectLst/>
            </a:endParaRPr>
          </a:p>
        </p:txBody>
      </p:sp>
    </p:spTree>
    <p:extLst>
      <p:ext uri="{BB962C8B-B14F-4D97-AF65-F5344CB8AC3E}">
        <p14:creationId xmlns:p14="http://schemas.microsoft.com/office/powerpoint/2010/main" val="8893571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E1002-9DA0-4DC5-AC18-844DA452D3F0}"/>
              </a:ext>
            </a:extLst>
          </p:cNvPr>
          <p:cNvSpPr>
            <a:spLocks noGrp="1"/>
          </p:cNvSpPr>
          <p:nvPr>
            <p:ph type="title"/>
          </p:nvPr>
        </p:nvSpPr>
        <p:spPr/>
        <p:txBody>
          <a:bodyPr/>
          <a:lstStyle/>
          <a:p>
            <a:r>
              <a:rPr lang="en-US" dirty="0"/>
              <a:t>Cause: Overpopulation</a:t>
            </a:r>
            <a:endParaRPr lang="en-GB" dirty="0"/>
          </a:p>
        </p:txBody>
      </p:sp>
      <p:sp>
        <p:nvSpPr>
          <p:cNvPr id="3" name="Content Placeholder 2">
            <a:extLst>
              <a:ext uri="{FF2B5EF4-FFF2-40B4-BE49-F238E27FC236}">
                <a16:creationId xmlns:a16="http://schemas.microsoft.com/office/drawing/2014/main" id="{57E23E83-D98F-4A40-8872-EA01086F8622}"/>
              </a:ext>
            </a:extLst>
          </p:cNvPr>
          <p:cNvSpPr>
            <a:spLocks noGrp="1"/>
          </p:cNvSpPr>
          <p:nvPr>
            <p:ph idx="1"/>
          </p:nvPr>
        </p:nvSpPr>
        <p:spPr>
          <a:xfrm>
            <a:off x="454088" y="1628800"/>
            <a:ext cx="8229600" cy="4525963"/>
          </a:xfrm>
        </p:spPr>
        <p:txBody>
          <a:bodyPr>
            <a:noAutofit/>
          </a:bodyPr>
          <a:lstStyle/>
          <a:p>
            <a:pPr>
              <a:lnSpc>
                <a:spcPct val="80000"/>
              </a:lnSpc>
            </a:pPr>
            <a:r>
              <a:rPr lang="en-GB" sz="2200" dirty="0"/>
              <a:t>Sub-Saharan Africa has one of the world's fastest growing populations (approximately 2.2% a year), and is expected to be home to over a billion people by 2025. </a:t>
            </a:r>
          </a:p>
          <a:p>
            <a:pPr>
              <a:lnSpc>
                <a:spcPct val="80000"/>
              </a:lnSpc>
            </a:pPr>
            <a:r>
              <a:rPr lang="en-GB" sz="2200" dirty="0"/>
              <a:t>Population density, measured by number of inhabitants per </a:t>
            </a:r>
            <a:r>
              <a:rPr lang="en-GB" sz="2200" dirty="0" err="1"/>
              <a:t>sq</a:t>
            </a:r>
            <a:r>
              <a:rPr lang="en-GB" sz="2200" dirty="0"/>
              <a:t> km, is low in the Sahel. </a:t>
            </a:r>
          </a:p>
          <a:p>
            <a:pPr marL="742950" lvl="2" indent="-342900">
              <a:lnSpc>
                <a:spcPct val="80000"/>
              </a:lnSpc>
            </a:pPr>
            <a:r>
              <a:rPr lang="en-GB" sz="1800" dirty="0"/>
              <a:t>The Gambia has 85 people per </a:t>
            </a:r>
            <a:r>
              <a:rPr lang="en-GB" sz="1800" dirty="0" err="1"/>
              <a:t>sq</a:t>
            </a:r>
            <a:r>
              <a:rPr lang="en-GB" sz="1800" dirty="0"/>
              <a:t> km (by comparison, Germany has 223 people per </a:t>
            </a:r>
            <a:r>
              <a:rPr lang="en-GB" sz="1800" dirty="0" err="1"/>
              <a:t>sq</a:t>
            </a:r>
            <a:r>
              <a:rPr lang="en-GB" sz="1800" dirty="0"/>
              <a:t> km). </a:t>
            </a:r>
          </a:p>
          <a:p>
            <a:pPr marL="742950" lvl="2" indent="-342900">
              <a:lnSpc>
                <a:spcPct val="80000"/>
              </a:lnSpc>
            </a:pPr>
            <a:r>
              <a:rPr lang="en-GB" sz="1800" dirty="0"/>
              <a:t>Senegal has 38, Burkina Faso 34, and the remaining four have an average of less than seven people per </a:t>
            </a:r>
            <a:r>
              <a:rPr lang="en-GB" sz="1800" dirty="0" err="1"/>
              <a:t>sq</a:t>
            </a:r>
            <a:r>
              <a:rPr lang="en-GB" sz="1800" dirty="0"/>
              <a:t> km. </a:t>
            </a:r>
          </a:p>
          <a:p>
            <a:pPr>
              <a:lnSpc>
                <a:spcPct val="80000"/>
              </a:lnSpc>
            </a:pPr>
            <a:r>
              <a:rPr lang="en-GB" sz="2200" dirty="0"/>
              <a:t>However, only a small portion of the total land area of the Sahel is suitable for ecologically and economically sound agriculture. The ratio of inhabitants to available agricultural land thus presents a much darker picture than the low population density might suggest. </a:t>
            </a:r>
          </a:p>
          <a:p>
            <a:pPr marL="742950" lvl="2" indent="-342900">
              <a:lnSpc>
                <a:spcPct val="80000"/>
              </a:lnSpc>
            </a:pPr>
            <a:r>
              <a:rPr lang="en-GB" sz="1800" dirty="0"/>
              <a:t>The highest population densities relative to cultivable land are 633 people per </a:t>
            </a:r>
            <a:r>
              <a:rPr lang="en-GB" sz="1800" dirty="0" err="1"/>
              <a:t>sq</a:t>
            </a:r>
            <a:r>
              <a:rPr lang="en-GB" sz="1800" dirty="0"/>
              <a:t> km in Mauritania, 293 in Mali, and 228 in Burkina Faso. </a:t>
            </a:r>
          </a:p>
          <a:p>
            <a:pPr marL="742950" lvl="2" indent="-342900">
              <a:lnSpc>
                <a:spcPct val="80000"/>
              </a:lnSpc>
            </a:pPr>
            <a:r>
              <a:rPr lang="en-GB" sz="1800" dirty="0"/>
              <a:t>In Senegal the rate is lowest at less than 100 people per </a:t>
            </a:r>
            <a:r>
              <a:rPr lang="en-GB" sz="1800" dirty="0" err="1"/>
              <a:t>sq</a:t>
            </a:r>
            <a:r>
              <a:rPr lang="en-GB" sz="1800" dirty="0"/>
              <a:t> km</a:t>
            </a:r>
          </a:p>
        </p:txBody>
      </p:sp>
    </p:spTree>
    <p:extLst>
      <p:ext uri="{BB962C8B-B14F-4D97-AF65-F5344CB8AC3E}">
        <p14:creationId xmlns:p14="http://schemas.microsoft.com/office/powerpoint/2010/main" val="32962270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DDD00-E3A4-4298-AB07-01F738AF9319}"/>
              </a:ext>
            </a:extLst>
          </p:cNvPr>
          <p:cNvSpPr>
            <a:spLocks noGrp="1"/>
          </p:cNvSpPr>
          <p:nvPr>
            <p:ph type="title"/>
          </p:nvPr>
        </p:nvSpPr>
        <p:spPr/>
        <p:txBody>
          <a:bodyPr/>
          <a:lstStyle/>
          <a:p>
            <a:r>
              <a:rPr lang="en-US" dirty="0"/>
              <a:t>Cause: Management Techniques</a:t>
            </a:r>
            <a:endParaRPr lang="en-GB" dirty="0"/>
          </a:p>
        </p:txBody>
      </p:sp>
      <p:sp>
        <p:nvSpPr>
          <p:cNvPr id="3" name="Content Placeholder 2">
            <a:extLst>
              <a:ext uri="{FF2B5EF4-FFF2-40B4-BE49-F238E27FC236}">
                <a16:creationId xmlns:a16="http://schemas.microsoft.com/office/drawing/2014/main" id="{E32A389A-EB53-4ABD-A075-7CF1C2B89A2C}"/>
              </a:ext>
            </a:extLst>
          </p:cNvPr>
          <p:cNvSpPr>
            <a:spLocks noGrp="1"/>
          </p:cNvSpPr>
          <p:nvPr>
            <p:ph idx="1"/>
          </p:nvPr>
        </p:nvSpPr>
        <p:spPr/>
        <p:txBody>
          <a:bodyPr>
            <a:normAutofit fontScale="47500" lnSpcReduction="20000"/>
          </a:bodyPr>
          <a:lstStyle/>
          <a:p>
            <a:pPr lvl="0" rtl="0" eaLnBrk="1" latinLnBrk="0" hangingPunct="1"/>
            <a:r>
              <a:rPr lang="en-GB" sz="4400" kern="1200" dirty="0">
                <a:solidFill>
                  <a:schemeClr val="tx1"/>
                </a:solidFill>
                <a:effectLst/>
                <a:latin typeface="+mj-lt"/>
                <a:ea typeface="+mj-ea"/>
                <a:cs typeface="+mj-cs"/>
              </a:rPr>
              <a:t>More effective economic policies in many sub-Saharan African countries since the mid-1990s have led to improved economic development and performance. </a:t>
            </a:r>
            <a:endParaRPr lang="en-GB" sz="4400" dirty="0">
              <a:effectLst/>
            </a:endParaRPr>
          </a:p>
          <a:p>
            <a:pPr lvl="1"/>
            <a:r>
              <a:rPr lang="en-GB" sz="4000" kern="1200" dirty="0">
                <a:solidFill>
                  <a:schemeClr val="tx1"/>
                </a:solidFill>
                <a:effectLst/>
                <a:latin typeface="+mj-lt"/>
                <a:ea typeface="+mj-ea"/>
                <a:cs typeface="+mj-cs"/>
              </a:rPr>
              <a:t>During 1995-98, real GDP growth averaged 4.25% a year, an increase from less than 1.5% a year during 1990-94. </a:t>
            </a:r>
          </a:p>
          <a:p>
            <a:pPr lvl="0" rtl="0" eaLnBrk="1" latinLnBrk="0" hangingPunct="1"/>
            <a:r>
              <a:rPr lang="en-GB" sz="4400" kern="1200" dirty="0">
                <a:solidFill>
                  <a:schemeClr val="tx1"/>
                </a:solidFill>
                <a:effectLst/>
                <a:latin typeface="+mj-lt"/>
                <a:ea typeface="+mj-ea"/>
                <a:cs typeface="+mj-cs"/>
              </a:rPr>
              <a:t>Economists say that modernising agriculture is the best way forward, so farmers use more efficient techniques, such as irrigation. </a:t>
            </a:r>
          </a:p>
          <a:p>
            <a:pPr lvl="0" rtl="0" eaLnBrk="1" latinLnBrk="0" hangingPunct="1"/>
            <a:r>
              <a:rPr lang="en-GB" sz="4400" dirty="0">
                <a:latin typeface="+mj-lt"/>
                <a:ea typeface="+mj-ea"/>
                <a:cs typeface="+mj-cs"/>
              </a:rPr>
              <a:t>This is different to the balance of traditional sustainable techniques and requires significant investment</a:t>
            </a:r>
            <a:endParaRPr lang="en-GB" dirty="0">
              <a:effectLst/>
            </a:endParaRPr>
          </a:p>
          <a:p>
            <a:pPr lvl="0" rtl="0" eaLnBrk="1" latinLnBrk="0" hangingPunct="1"/>
            <a:r>
              <a:rPr lang="en-GB" sz="4400" kern="1200" dirty="0">
                <a:solidFill>
                  <a:schemeClr val="tx1"/>
                </a:solidFill>
                <a:effectLst/>
                <a:latin typeface="+mj-lt"/>
                <a:ea typeface="+mj-ea"/>
                <a:cs typeface="+mj-cs"/>
              </a:rPr>
              <a:t>In many countries, rural land is held on trust by tribal chiefs and handed out to individual families. </a:t>
            </a:r>
          </a:p>
          <a:p>
            <a:r>
              <a:rPr lang="en-GB" sz="4400" dirty="0">
                <a:latin typeface="+mj-lt"/>
                <a:ea typeface="+mj-ea"/>
                <a:cs typeface="+mj-cs"/>
              </a:rPr>
              <a:t>Some say the key would be to give farmers title-deeds to their land, so they could use it as collateral to borrow money to invest. </a:t>
            </a:r>
          </a:p>
          <a:p>
            <a:r>
              <a:rPr lang="en-GB" sz="4400" dirty="0">
                <a:latin typeface="+mj-lt"/>
                <a:ea typeface="+mj-ea"/>
                <a:cs typeface="+mj-cs"/>
              </a:rPr>
              <a:t>But changing systems such as</a:t>
            </a:r>
            <a:r>
              <a:rPr lang="en-GB" sz="4400" kern="1200" dirty="0">
                <a:solidFill>
                  <a:schemeClr val="tx1"/>
                </a:solidFill>
                <a:effectLst/>
                <a:latin typeface="+mj-lt"/>
                <a:ea typeface="+mj-ea"/>
                <a:cs typeface="+mj-cs"/>
              </a:rPr>
              <a:t> this would take many years to take hold in more remote areas, where people's lives have hardly changed for hundreds of years. </a:t>
            </a:r>
            <a:endParaRPr lang="en-GB" dirty="0"/>
          </a:p>
        </p:txBody>
      </p:sp>
    </p:spTree>
    <p:extLst>
      <p:ext uri="{BB962C8B-B14F-4D97-AF65-F5344CB8AC3E}">
        <p14:creationId xmlns:p14="http://schemas.microsoft.com/office/powerpoint/2010/main" val="4764527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Map of Africa showing per capita income for each country"/>
          <p:cNvPicPr>
            <a:picLocks noGrp="1" noChangeAspect="1" noChangeArrowheads="1"/>
          </p:cNvPicPr>
          <p:nvPr>
            <p:ph idx="4294967295"/>
          </p:nvPr>
        </p:nvPicPr>
        <p:blipFill>
          <a:blip r:embed="rId2" cstate="print"/>
          <a:srcRect/>
          <a:stretch>
            <a:fillRect/>
          </a:stretch>
        </p:blipFill>
        <p:spPr>
          <a:xfrm>
            <a:off x="22366" y="0"/>
            <a:ext cx="5413730" cy="6843501"/>
          </a:xfrm>
          <a:noFill/>
          <a:ln/>
        </p:spPr>
      </p:pic>
      <p:sp>
        <p:nvSpPr>
          <p:cNvPr id="12295" name="Text Box 7"/>
          <p:cNvSpPr txBox="1">
            <a:spLocks noChangeArrowheads="1"/>
          </p:cNvSpPr>
          <p:nvPr/>
        </p:nvSpPr>
        <p:spPr bwMode="auto">
          <a:xfrm>
            <a:off x="6227763" y="620713"/>
            <a:ext cx="2089150" cy="584775"/>
          </a:xfrm>
          <a:prstGeom prst="rect">
            <a:avLst/>
          </a:prstGeom>
          <a:noFill/>
          <a:ln w="9525">
            <a:noFill/>
            <a:miter lim="800000"/>
            <a:headEnd/>
            <a:tailEnd/>
          </a:ln>
          <a:effectLst/>
        </p:spPr>
        <p:txBody>
          <a:bodyPr>
            <a:spAutoFit/>
          </a:bodyPr>
          <a:lstStyle/>
          <a:p>
            <a:pPr>
              <a:spcBef>
                <a:spcPct val="50000"/>
              </a:spcBef>
            </a:pPr>
            <a:r>
              <a:rPr lang="en-GB" sz="3200" dirty="0"/>
              <a:t>Poverty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strips(downLeft)">
                                      <p:cBhvr>
                                        <p:cTn id="7" dur="10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l"/>
            <a:r>
              <a:rPr lang="en-GB" b="1" dirty="0"/>
              <a:t>Poverty</a:t>
            </a:r>
          </a:p>
        </p:txBody>
      </p:sp>
      <p:sp>
        <p:nvSpPr>
          <p:cNvPr id="14339" name="Rectangle 3"/>
          <p:cNvSpPr>
            <a:spLocks noGrp="1" noChangeArrowheads="1"/>
          </p:cNvSpPr>
          <p:nvPr>
            <p:ph idx="1"/>
          </p:nvPr>
        </p:nvSpPr>
        <p:spPr>
          <a:xfrm>
            <a:off x="457200" y="1600200"/>
            <a:ext cx="8229600" cy="4853136"/>
          </a:xfrm>
        </p:spPr>
        <p:txBody>
          <a:bodyPr>
            <a:noAutofit/>
          </a:bodyPr>
          <a:lstStyle/>
          <a:p>
            <a:pPr>
              <a:lnSpc>
                <a:spcPct val="80000"/>
              </a:lnSpc>
            </a:pPr>
            <a:r>
              <a:rPr lang="en-GB" sz="2400" b="1" dirty="0"/>
              <a:t>Poverty is at the heart of Africa's problems. This is an overview of some of the economic challenges facing the continent.</a:t>
            </a:r>
            <a:r>
              <a:rPr lang="en-GB" sz="2400" dirty="0"/>
              <a:t> </a:t>
            </a:r>
          </a:p>
          <a:p>
            <a:pPr>
              <a:lnSpc>
                <a:spcPct val="80000"/>
              </a:lnSpc>
            </a:pPr>
            <a:r>
              <a:rPr lang="en-GB" sz="2400" dirty="0"/>
              <a:t>Most of Sub-Saharan Africa is in the World Bank's lowest income category of less than $765 Gross National Income (GNI) per person per year. Ethiopia and Burundi are the worst off with just $90 GNI per person. </a:t>
            </a:r>
          </a:p>
          <a:p>
            <a:pPr>
              <a:lnSpc>
                <a:spcPct val="80000"/>
              </a:lnSpc>
            </a:pPr>
            <a:r>
              <a:rPr lang="en-GB" sz="2400" dirty="0"/>
              <a:t>Even middle income countries like Gabon and Botswana have sizeable sections of the population living in poverty. </a:t>
            </a:r>
          </a:p>
          <a:p>
            <a:pPr>
              <a:lnSpc>
                <a:spcPct val="80000"/>
              </a:lnSpc>
            </a:pPr>
            <a:r>
              <a:rPr lang="en-GB" sz="2400" dirty="0"/>
              <a:t>North Africa generally fares better than Sub-Saharan Africa. Here, the economies are more stable, trade and tourism are relatively high and Aids is less prevalent. </a:t>
            </a:r>
          </a:p>
          <a:p>
            <a:pPr>
              <a:lnSpc>
                <a:spcPct val="80000"/>
              </a:lnSpc>
            </a:pPr>
            <a:r>
              <a:rPr lang="en-GB" sz="2400" dirty="0"/>
              <a:t>Development campaigners have argued that the rules on debt, aid and trade need reforming to help lift more African nations out of poverty. </a:t>
            </a:r>
          </a:p>
        </p:txBody>
      </p:sp>
    </p:spTree>
    <p:extLst>
      <p:ext uri="{BB962C8B-B14F-4D97-AF65-F5344CB8AC3E}">
        <p14:creationId xmlns:p14="http://schemas.microsoft.com/office/powerpoint/2010/main" val="1036084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Map of Africa showing proportion of revenue that HIPC countries which have reached decision point spend on servicing debt"/>
          <p:cNvPicPr>
            <a:picLocks noChangeAspect="1" noChangeArrowheads="1"/>
          </p:cNvPicPr>
          <p:nvPr/>
        </p:nvPicPr>
        <p:blipFill>
          <a:blip r:embed="rId2" cstate="print"/>
          <a:srcRect/>
          <a:stretch>
            <a:fillRect/>
          </a:stretch>
        </p:blipFill>
        <p:spPr bwMode="auto">
          <a:xfrm>
            <a:off x="755650" y="188913"/>
            <a:ext cx="4875213" cy="6453187"/>
          </a:xfrm>
          <a:prstGeom prst="rect">
            <a:avLst/>
          </a:prstGeom>
          <a:noFill/>
          <a:ln w="9525">
            <a:noFill/>
            <a:miter lim="800000"/>
            <a:headEnd/>
            <a:tailEnd/>
          </a:ln>
        </p:spPr>
      </p:pic>
      <p:sp>
        <p:nvSpPr>
          <p:cNvPr id="15365" name="Text Box 5"/>
          <p:cNvSpPr txBox="1">
            <a:spLocks noChangeArrowheads="1"/>
          </p:cNvSpPr>
          <p:nvPr/>
        </p:nvSpPr>
        <p:spPr bwMode="auto">
          <a:xfrm>
            <a:off x="6300788" y="404813"/>
            <a:ext cx="2519362" cy="584775"/>
          </a:xfrm>
          <a:prstGeom prst="rect">
            <a:avLst/>
          </a:prstGeom>
          <a:noFill/>
          <a:ln w="9525">
            <a:noFill/>
            <a:miter lim="800000"/>
            <a:headEnd/>
            <a:tailEnd/>
          </a:ln>
          <a:effectLst/>
        </p:spPr>
        <p:txBody>
          <a:bodyPr>
            <a:spAutoFit/>
          </a:bodyPr>
          <a:lstStyle/>
          <a:p>
            <a:pPr>
              <a:spcBef>
                <a:spcPct val="50000"/>
              </a:spcBef>
            </a:pPr>
            <a:r>
              <a:rPr lang="en-GB" sz="3200" dirty="0"/>
              <a:t>Debt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blinds(horizontal)">
                                      <p:cBhvr>
                                        <p:cTn id="7" dur="10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l"/>
            <a:r>
              <a:rPr lang="en-GB" b="1" dirty="0"/>
              <a:t>Debt</a:t>
            </a:r>
            <a:endParaRPr lang="en-GB" dirty="0"/>
          </a:p>
        </p:txBody>
      </p:sp>
      <p:sp>
        <p:nvSpPr>
          <p:cNvPr id="16387" name="Rectangle 3"/>
          <p:cNvSpPr>
            <a:spLocks noGrp="1" noChangeArrowheads="1"/>
          </p:cNvSpPr>
          <p:nvPr>
            <p:ph idx="1"/>
          </p:nvPr>
        </p:nvSpPr>
        <p:spPr/>
        <p:txBody>
          <a:bodyPr>
            <a:noAutofit/>
          </a:bodyPr>
          <a:lstStyle/>
          <a:p>
            <a:pPr>
              <a:lnSpc>
                <a:spcPct val="80000"/>
              </a:lnSpc>
            </a:pPr>
            <a:r>
              <a:rPr lang="en-GB" sz="2400" dirty="0"/>
              <a:t>The Heavily Indebted Poor Countries initiative (HIPC) was set up in 1996 to reduce the debt of the poorest countries. </a:t>
            </a:r>
          </a:p>
          <a:p>
            <a:pPr lvl="1">
              <a:lnSpc>
                <a:spcPct val="80000"/>
              </a:lnSpc>
            </a:pPr>
            <a:r>
              <a:rPr lang="en-GB" sz="2000" dirty="0"/>
              <a:t>Poor countries are eligible for the scheme if they face unsustainable debt that cannot be reduced by traditional methods. They also have to agree to follow certain policies of good governance as defined by the World Bank and the IMF. </a:t>
            </a:r>
          </a:p>
          <a:p>
            <a:pPr lvl="1">
              <a:lnSpc>
                <a:spcPct val="80000"/>
              </a:lnSpc>
            </a:pPr>
            <a:r>
              <a:rPr lang="en-GB" sz="2000" dirty="0"/>
              <a:t>Once these are established the country is at "decision point" and the amount of debt relief is established. </a:t>
            </a:r>
          </a:p>
          <a:p>
            <a:pPr lvl="1">
              <a:lnSpc>
                <a:spcPct val="80000"/>
              </a:lnSpc>
            </a:pPr>
            <a:r>
              <a:rPr lang="en-GB" sz="2000" dirty="0"/>
              <a:t>Critics of the scheme say the parameters are too strict and more countries should be eligible for HIPC debt relief. </a:t>
            </a:r>
          </a:p>
          <a:p>
            <a:pPr>
              <a:lnSpc>
                <a:spcPct val="80000"/>
              </a:lnSpc>
            </a:pPr>
            <a:r>
              <a:rPr lang="en-GB" sz="2400" dirty="0"/>
              <a:t>This map shows how much "decision point" HIPC countries spend on repaying debts and interest. </a:t>
            </a:r>
          </a:p>
          <a:p>
            <a:pPr>
              <a:lnSpc>
                <a:spcPct val="80000"/>
              </a:lnSpc>
            </a:pPr>
            <a:r>
              <a:rPr lang="en-GB" sz="2400" dirty="0"/>
              <a:t>Fourteen African HIPC countries had their debts totally written off under a plan drawn up by the G8 finance ministers in 2005. </a:t>
            </a:r>
          </a:p>
        </p:txBody>
      </p:sp>
    </p:spTree>
    <p:extLst>
      <p:ext uri="{BB962C8B-B14F-4D97-AF65-F5344CB8AC3E}">
        <p14:creationId xmlns:p14="http://schemas.microsoft.com/office/powerpoint/2010/main" val="32268966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Map of Africa showing the aid received as a proportion of Gross National Income for each country"/>
          <p:cNvPicPr>
            <a:picLocks noChangeAspect="1" noChangeArrowheads="1"/>
          </p:cNvPicPr>
          <p:nvPr/>
        </p:nvPicPr>
        <p:blipFill>
          <a:blip r:embed="rId2" cstate="print"/>
          <a:srcRect/>
          <a:stretch>
            <a:fillRect/>
          </a:stretch>
        </p:blipFill>
        <p:spPr bwMode="auto">
          <a:xfrm>
            <a:off x="323850" y="404813"/>
            <a:ext cx="5018088" cy="6192837"/>
          </a:xfrm>
          <a:prstGeom prst="rect">
            <a:avLst/>
          </a:prstGeom>
          <a:noFill/>
          <a:ln w="9525">
            <a:noFill/>
            <a:miter lim="800000"/>
            <a:headEnd/>
            <a:tailEnd/>
          </a:ln>
        </p:spPr>
      </p:pic>
      <p:sp>
        <p:nvSpPr>
          <p:cNvPr id="17413" name="Text Box 5"/>
          <p:cNvSpPr txBox="1">
            <a:spLocks noChangeArrowheads="1"/>
          </p:cNvSpPr>
          <p:nvPr/>
        </p:nvSpPr>
        <p:spPr bwMode="auto">
          <a:xfrm>
            <a:off x="5724525" y="476250"/>
            <a:ext cx="2879725" cy="584775"/>
          </a:xfrm>
          <a:prstGeom prst="rect">
            <a:avLst/>
          </a:prstGeom>
          <a:noFill/>
          <a:ln w="9525">
            <a:noFill/>
            <a:miter lim="800000"/>
            <a:headEnd/>
            <a:tailEnd/>
          </a:ln>
          <a:effectLst/>
        </p:spPr>
        <p:txBody>
          <a:bodyPr>
            <a:spAutoFit/>
          </a:bodyPr>
          <a:lstStyle/>
          <a:p>
            <a:pPr>
              <a:spcBef>
                <a:spcPct val="50000"/>
              </a:spcBef>
            </a:pPr>
            <a:r>
              <a:rPr lang="en-GB" sz="3200" dirty="0"/>
              <a:t>Reliance on aid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slide(fromBottom)">
                                      <p:cBhvr>
                                        <p:cTn id="7" dur="10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l"/>
            <a:r>
              <a:rPr lang="en-GB" b="1" dirty="0"/>
              <a:t>Aid</a:t>
            </a:r>
          </a:p>
        </p:txBody>
      </p:sp>
      <p:sp>
        <p:nvSpPr>
          <p:cNvPr id="18435" name="Rectangle 3"/>
          <p:cNvSpPr>
            <a:spLocks noGrp="1" noChangeArrowheads="1"/>
          </p:cNvSpPr>
          <p:nvPr>
            <p:ph idx="1"/>
          </p:nvPr>
        </p:nvSpPr>
        <p:spPr>
          <a:xfrm>
            <a:off x="457200" y="1341438"/>
            <a:ext cx="8229600" cy="4784725"/>
          </a:xfrm>
        </p:spPr>
        <p:txBody>
          <a:bodyPr>
            <a:noAutofit/>
          </a:bodyPr>
          <a:lstStyle/>
          <a:p>
            <a:pPr>
              <a:lnSpc>
                <a:spcPct val="80000"/>
              </a:lnSpc>
            </a:pPr>
            <a:r>
              <a:rPr lang="en-GB" sz="2400" dirty="0"/>
              <a:t>Africa receives about a third of the total aid given by governments around the world, according to the Organisation for Economic Co-operation and Development. </a:t>
            </a:r>
          </a:p>
          <a:p>
            <a:pPr>
              <a:lnSpc>
                <a:spcPct val="80000"/>
              </a:lnSpc>
            </a:pPr>
            <a:r>
              <a:rPr lang="en-GB" sz="2400" dirty="0"/>
              <a:t>Much of this has conditions attached, meaning governments must implement certain policies to receive the aid or must spend the money on goods and services from the donor country. </a:t>
            </a:r>
          </a:p>
          <a:p>
            <a:pPr>
              <a:lnSpc>
                <a:spcPct val="80000"/>
              </a:lnSpc>
            </a:pPr>
            <a:r>
              <a:rPr lang="en-GB" sz="2400" dirty="0"/>
              <a:t>The World Bank, which is reviewing its conditionality policies, argues that aid is far more effective, and less vulnerable to corruption, when coupled with improved governance. </a:t>
            </a:r>
          </a:p>
          <a:p>
            <a:pPr>
              <a:lnSpc>
                <a:spcPct val="80000"/>
              </a:lnSpc>
            </a:pPr>
            <a:r>
              <a:rPr lang="en-GB" sz="2400" dirty="0"/>
              <a:t>There was a sharp drop in rich countries' relative spending on aid in the late 1990s. </a:t>
            </a:r>
          </a:p>
          <a:p>
            <a:pPr>
              <a:lnSpc>
                <a:spcPct val="80000"/>
              </a:lnSpc>
            </a:pPr>
            <a:r>
              <a:rPr lang="en-GB" sz="2400" dirty="0"/>
              <a:t>The Make Poverty History campaign urged the G8 to raise an extra $50bn more in aid per year and to enforce earlier pledges for developed countries to give 0.7% of their annual GDP in aid. </a:t>
            </a:r>
          </a:p>
        </p:txBody>
      </p:sp>
    </p:spTree>
    <p:extLst>
      <p:ext uri="{BB962C8B-B14F-4D97-AF65-F5344CB8AC3E}">
        <p14:creationId xmlns:p14="http://schemas.microsoft.com/office/powerpoint/2010/main" val="22979367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Map of Africa showing total value of trade per capita for each country"/>
          <p:cNvPicPr>
            <a:picLocks noChangeAspect="1" noChangeArrowheads="1"/>
          </p:cNvPicPr>
          <p:nvPr/>
        </p:nvPicPr>
        <p:blipFill>
          <a:blip r:embed="rId2" cstate="print"/>
          <a:srcRect/>
          <a:stretch>
            <a:fillRect/>
          </a:stretch>
        </p:blipFill>
        <p:spPr bwMode="auto">
          <a:xfrm>
            <a:off x="0" y="0"/>
            <a:ext cx="5430838" cy="6858000"/>
          </a:xfrm>
          <a:prstGeom prst="rect">
            <a:avLst/>
          </a:prstGeom>
          <a:noFill/>
          <a:ln w="9525">
            <a:noFill/>
            <a:miter lim="800000"/>
            <a:headEnd/>
            <a:tailEnd/>
          </a:ln>
        </p:spPr>
      </p:pic>
      <p:sp>
        <p:nvSpPr>
          <p:cNvPr id="19461" name="Text Box 5"/>
          <p:cNvSpPr txBox="1">
            <a:spLocks noChangeArrowheads="1"/>
          </p:cNvSpPr>
          <p:nvPr/>
        </p:nvSpPr>
        <p:spPr bwMode="auto">
          <a:xfrm>
            <a:off x="5867400" y="476250"/>
            <a:ext cx="2592388" cy="584775"/>
          </a:xfrm>
          <a:prstGeom prst="rect">
            <a:avLst/>
          </a:prstGeom>
          <a:noFill/>
          <a:ln w="9525">
            <a:noFill/>
            <a:miter lim="800000"/>
            <a:headEnd/>
            <a:tailEnd/>
          </a:ln>
          <a:effectLst/>
        </p:spPr>
        <p:txBody>
          <a:bodyPr>
            <a:spAutoFit/>
          </a:bodyPr>
          <a:lstStyle/>
          <a:p>
            <a:pPr>
              <a:spcBef>
                <a:spcPct val="50000"/>
              </a:spcBef>
            </a:pPr>
            <a:r>
              <a:rPr lang="en-GB" sz="3200" dirty="0"/>
              <a:t>Trade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box(in)">
                                      <p:cBhvr>
                                        <p:cTn id="7" dur="10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l"/>
            <a:r>
              <a:rPr lang="en-GB" b="1" dirty="0"/>
              <a:t>Trade</a:t>
            </a:r>
          </a:p>
        </p:txBody>
      </p:sp>
      <p:sp>
        <p:nvSpPr>
          <p:cNvPr id="20483" name="Rectangle 3"/>
          <p:cNvSpPr>
            <a:spLocks noGrp="1" noChangeArrowheads="1"/>
          </p:cNvSpPr>
          <p:nvPr>
            <p:ph idx="1"/>
          </p:nvPr>
        </p:nvSpPr>
        <p:spPr/>
        <p:txBody>
          <a:bodyPr>
            <a:normAutofit fontScale="92500"/>
          </a:bodyPr>
          <a:lstStyle/>
          <a:p>
            <a:pPr>
              <a:lnSpc>
                <a:spcPct val="80000"/>
              </a:lnSpc>
            </a:pPr>
            <a:r>
              <a:rPr lang="en-GB" sz="2400" dirty="0"/>
              <a:t>Africa is rich in natural resources such as minerals, timber and oil, but trade with the rest of the world is often difficult. </a:t>
            </a:r>
          </a:p>
          <a:p>
            <a:pPr>
              <a:lnSpc>
                <a:spcPct val="80000"/>
              </a:lnSpc>
            </a:pPr>
            <a:r>
              <a:rPr lang="en-GB" sz="2400" dirty="0"/>
              <a:t>Factors include poor infrastructure, government instability, corruption and the impact of Aids on the population of working age. </a:t>
            </a:r>
          </a:p>
          <a:p>
            <a:pPr>
              <a:lnSpc>
                <a:spcPct val="80000"/>
              </a:lnSpc>
            </a:pPr>
            <a:r>
              <a:rPr lang="en-GB" sz="2400" dirty="0"/>
              <a:t>Poorer countries and agencies such as Oxfam also argue that international trade rules are unfair and favour the developed world. </a:t>
            </a:r>
          </a:p>
          <a:p>
            <a:pPr lvl="1">
              <a:lnSpc>
                <a:spcPct val="80000"/>
              </a:lnSpc>
            </a:pPr>
            <a:r>
              <a:rPr lang="en-GB" sz="2000" dirty="0"/>
              <a:t>They say rich countries "dump" subsidised products on developing nations by undercutting local producers. </a:t>
            </a:r>
          </a:p>
          <a:p>
            <a:pPr lvl="1">
              <a:lnSpc>
                <a:spcPct val="80000"/>
              </a:lnSpc>
            </a:pPr>
            <a:r>
              <a:rPr lang="en-GB" sz="2000" dirty="0"/>
              <a:t>They accuse the World Trade Organisation (WTO) of forcing developing nations to open their markets to the rest of the World but failing to lower rich countries' tariff barriers in return. </a:t>
            </a:r>
          </a:p>
          <a:p>
            <a:pPr lvl="1">
              <a:lnSpc>
                <a:spcPct val="80000"/>
              </a:lnSpc>
            </a:pPr>
            <a:r>
              <a:rPr lang="en-GB" sz="2000" dirty="0"/>
              <a:t>But the WTO says that low income countries receive special treatment, including exemption from some regulations that apply to richer nations</a:t>
            </a:r>
            <a:r>
              <a:rPr lang="en-GB" sz="1600" dirty="0"/>
              <a:t>. </a:t>
            </a:r>
          </a:p>
          <a:p>
            <a:pPr>
              <a:lnSpc>
                <a:spcPct val="80000"/>
              </a:lnSpc>
            </a:pPr>
            <a:r>
              <a:rPr lang="en-GB" sz="2000" dirty="0"/>
              <a:t>Most African economies are geared to low-value production as a consequence – cash crops and simple produce. This is not long term sustainable. </a:t>
            </a:r>
          </a:p>
        </p:txBody>
      </p:sp>
    </p:spTree>
    <p:extLst>
      <p:ext uri="{BB962C8B-B14F-4D97-AF65-F5344CB8AC3E}">
        <p14:creationId xmlns:p14="http://schemas.microsoft.com/office/powerpoint/2010/main" val="38600013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606C0-66FE-4424-BD23-F7806AA71C65}"/>
              </a:ext>
            </a:extLst>
          </p:cNvPr>
          <p:cNvSpPr>
            <a:spLocks noGrp="1"/>
          </p:cNvSpPr>
          <p:nvPr>
            <p:ph type="title"/>
          </p:nvPr>
        </p:nvSpPr>
        <p:spPr/>
        <p:txBody>
          <a:bodyPr/>
          <a:lstStyle/>
          <a:p>
            <a:pPr lvl="0"/>
            <a:r>
              <a:rPr lang="en-US" dirty="0"/>
              <a:t>Complication: Politics</a:t>
            </a:r>
            <a:endParaRPr lang="en-GB" dirty="0"/>
          </a:p>
        </p:txBody>
      </p:sp>
      <p:sp>
        <p:nvSpPr>
          <p:cNvPr id="3" name="Content Placeholder 2">
            <a:extLst>
              <a:ext uri="{FF2B5EF4-FFF2-40B4-BE49-F238E27FC236}">
                <a16:creationId xmlns:a16="http://schemas.microsoft.com/office/drawing/2014/main" id="{60F085D4-A984-4628-B8AD-3D16C19B16E1}"/>
              </a:ext>
            </a:extLst>
          </p:cNvPr>
          <p:cNvSpPr>
            <a:spLocks noGrp="1"/>
          </p:cNvSpPr>
          <p:nvPr>
            <p:ph idx="1"/>
          </p:nvPr>
        </p:nvSpPr>
        <p:spPr/>
        <p:txBody>
          <a:bodyPr>
            <a:normAutofit lnSpcReduction="10000"/>
          </a:bodyPr>
          <a:lstStyle/>
          <a:p>
            <a:pPr>
              <a:lnSpc>
                <a:spcPct val="80000"/>
              </a:lnSpc>
            </a:pPr>
            <a:r>
              <a:rPr lang="en-GB" sz="2400" dirty="0"/>
              <a:t>Some three million people are going hungry in Zimbabwe, which used to be the region's bread basket. Most donors say the government's seizure of productive, white-owned farms has worsened the effects of poor rains. </a:t>
            </a:r>
          </a:p>
          <a:p>
            <a:pPr>
              <a:lnSpc>
                <a:spcPct val="80000"/>
              </a:lnSpc>
            </a:pPr>
            <a:r>
              <a:rPr lang="en-GB" sz="2400" dirty="0"/>
              <a:t>Political co-operation between the countries</a:t>
            </a:r>
            <a:r>
              <a:rPr lang="en-GB" sz="2400" baseline="0" dirty="0"/>
              <a:t> in the Sahel is limited – they should be more united against the major challenges they face – but most are struggling to cling on to power</a:t>
            </a:r>
          </a:p>
          <a:p>
            <a:pPr>
              <a:lnSpc>
                <a:spcPct val="80000"/>
              </a:lnSpc>
            </a:pPr>
            <a:r>
              <a:rPr lang="en-US" sz="2400" baseline="0" dirty="0"/>
              <a:t>Government actions are limited by four key factors:</a:t>
            </a:r>
          </a:p>
          <a:p>
            <a:pPr lvl="1">
              <a:lnSpc>
                <a:spcPct val="80000"/>
              </a:lnSpc>
            </a:pPr>
            <a:r>
              <a:rPr lang="en-US" dirty="0"/>
              <a:t>Poverty</a:t>
            </a:r>
          </a:p>
          <a:p>
            <a:pPr lvl="1">
              <a:lnSpc>
                <a:spcPct val="80000"/>
              </a:lnSpc>
            </a:pPr>
            <a:r>
              <a:rPr lang="en-US" dirty="0"/>
              <a:t>Debt</a:t>
            </a:r>
          </a:p>
          <a:p>
            <a:pPr lvl="1">
              <a:lnSpc>
                <a:spcPct val="80000"/>
              </a:lnSpc>
            </a:pPr>
            <a:r>
              <a:rPr lang="en-US" dirty="0"/>
              <a:t>Aid</a:t>
            </a:r>
          </a:p>
          <a:p>
            <a:pPr lvl="1">
              <a:lnSpc>
                <a:spcPct val="80000"/>
              </a:lnSpc>
            </a:pPr>
            <a:r>
              <a:rPr lang="en-US" dirty="0"/>
              <a:t>Trade</a:t>
            </a:r>
            <a:endParaRPr lang="en-GB" dirty="0"/>
          </a:p>
        </p:txBody>
      </p:sp>
    </p:spTree>
    <p:extLst>
      <p:ext uri="{BB962C8B-B14F-4D97-AF65-F5344CB8AC3E}">
        <p14:creationId xmlns:p14="http://schemas.microsoft.com/office/powerpoint/2010/main" val="1200921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29524-8253-4C09-9C38-F8C8A92A07F2}"/>
              </a:ext>
            </a:extLst>
          </p:cNvPr>
          <p:cNvSpPr>
            <a:spLocks noGrp="1"/>
          </p:cNvSpPr>
          <p:nvPr>
            <p:ph type="title"/>
          </p:nvPr>
        </p:nvSpPr>
        <p:spPr/>
        <p:txBody>
          <a:bodyPr>
            <a:normAutofit fontScale="90000"/>
          </a:bodyPr>
          <a:lstStyle/>
          <a:p>
            <a:r>
              <a:rPr lang="en-US" dirty="0"/>
              <a:t>Complication: Instability &amp; Terrorism</a:t>
            </a:r>
            <a:endParaRPr lang="en-GB" dirty="0"/>
          </a:p>
        </p:txBody>
      </p:sp>
      <p:sp>
        <p:nvSpPr>
          <p:cNvPr id="3" name="Content Placeholder 2">
            <a:extLst>
              <a:ext uri="{FF2B5EF4-FFF2-40B4-BE49-F238E27FC236}">
                <a16:creationId xmlns:a16="http://schemas.microsoft.com/office/drawing/2014/main" id="{54532B06-F137-4D74-A08A-53DDD72FC90C}"/>
              </a:ext>
            </a:extLst>
          </p:cNvPr>
          <p:cNvSpPr>
            <a:spLocks noGrp="1"/>
          </p:cNvSpPr>
          <p:nvPr>
            <p:ph idx="1"/>
          </p:nvPr>
        </p:nvSpPr>
        <p:spPr/>
        <p:txBody>
          <a:bodyPr>
            <a:normAutofit fontScale="47500" lnSpcReduction="20000"/>
          </a:bodyPr>
          <a:lstStyle/>
          <a:p>
            <a:r>
              <a:rPr lang="en-US" dirty="0"/>
              <a:t>Political instability has plagued some of the Sahel’s countries for years. In Mali, the military coup of March 2012 brought an abrupt halt to 20 years of stable democracy. In its aftermath, terrorists who had occupied most of the northern region started heading south, intent on taking control of the whole country. In January 2013 a French-led and Chad-supported intervention stopped their advance. The conflict compounded the security and humanitarian crisis, in part by disrupting supply routes and causing food shortages. </a:t>
            </a:r>
          </a:p>
          <a:p>
            <a:r>
              <a:rPr lang="en-US" dirty="0"/>
              <a:t>The crisis in </a:t>
            </a:r>
            <a:r>
              <a:rPr lang="en-US" dirty="0" err="1"/>
              <a:t>neighbouring</a:t>
            </a:r>
            <a:r>
              <a:rPr lang="en-US" dirty="0"/>
              <a:t> Darfur, Sudan, and the presence of an armed rebellion in the east did damage to Chad’s security that will last for many years. During Niger’s 50 years of independence, notes a report by the International Crisis Group, a think tank, the country has seen two armed rebellions, four coups, seven governments and periods of promising democratic change as well as reversals. </a:t>
            </a:r>
          </a:p>
          <a:p>
            <a:r>
              <a:rPr lang="en-US" dirty="0"/>
              <a:t>In a region with porous borders, a political or security crisis in one country is often a serious threat to </a:t>
            </a:r>
            <a:r>
              <a:rPr lang="en-US" dirty="0" err="1"/>
              <a:t>neighbours</a:t>
            </a:r>
            <a:r>
              <a:rPr lang="en-US" dirty="0"/>
              <a:t>. </a:t>
            </a:r>
          </a:p>
          <a:p>
            <a:r>
              <a:rPr lang="en-US" dirty="0"/>
              <a:t>These borders have benefited criminal networks and drug traffickers. The UN Office for Drugs and Crime (UNODC) has estimated that major illicit flows linked to criminal activities in the Sahel amounted to $3.8 billion annually.</a:t>
            </a:r>
          </a:p>
          <a:p>
            <a:r>
              <a:rPr lang="en-US" dirty="0"/>
              <a:t>Regional governments do not have the ability to solve the crises – inexperienced and under-funded military forces, and no training to deliver counter-insurgencies</a:t>
            </a:r>
          </a:p>
          <a:p>
            <a:r>
              <a:rPr lang="en-US" dirty="0">
                <a:hlinkClick r:id="rId2"/>
              </a:rPr>
              <a:t>Brief Analysis Video</a:t>
            </a:r>
            <a:r>
              <a:rPr lang="en-US" dirty="0"/>
              <a:t> and </a:t>
            </a:r>
            <a:r>
              <a:rPr lang="en-GB" dirty="0">
                <a:hlinkClick r:id="rId3"/>
              </a:rPr>
              <a:t>CSIS Summary Website</a:t>
            </a:r>
            <a:r>
              <a:rPr lang="en-GB" dirty="0"/>
              <a:t> </a:t>
            </a:r>
          </a:p>
          <a:p>
            <a:r>
              <a:rPr lang="en-GB" dirty="0">
                <a:hlinkClick r:id="rId4"/>
              </a:rPr>
              <a:t>https://www.bbc.co.uk/news/resources/idt-sh/war_in_the_desert</a:t>
            </a:r>
            <a:r>
              <a:rPr lang="en-GB" dirty="0"/>
              <a:t> </a:t>
            </a:r>
          </a:p>
        </p:txBody>
      </p:sp>
    </p:spTree>
    <p:extLst>
      <p:ext uri="{BB962C8B-B14F-4D97-AF65-F5344CB8AC3E}">
        <p14:creationId xmlns:p14="http://schemas.microsoft.com/office/powerpoint/2010/main" val="5479917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94CE-AB21-4254-A4BB-CE76942601BE}"/>
              </a:ext>
            </a:extLst>
          </p:cNvPr>
          <p:cNvSpPr>
            <a:spLocks noGrp="1"/>
          </p:cNvSpPr>
          <p:nvPr>
            <p:ph type="title"/>
          </p:nvPr>
        </p:nvSpPr>
        <p:spPr/>
        <p:txBody>
          <a:bodyPr>
            <a:normAutofit/>
          </a:bodyPr>
          <a:lstStyle/>
          <a:p>
            <a:r>
              <a:rPr lang="en-US" dirty="0"/>
              <a:t>Complication: Civil War &amp; Conflict</a:t>
            </a:r>
            <a:endParaRPr lang="en-GB" dirty="0"/>
          </a:p>
        </p:txBody>
      </p:sp>
      <p:sp>
        <p:nvSpPr>
          <p:cNvPr id="3" name="Content Placeholder 2">
            <a:extLst>
              <a:ext uri="{FF2B5EF4-FFF2-40B4-BE49-F238E27FC236}">
                <a16:creationId xmlns:a16="http://schemas.microsoft.com/office/drawing/2014/main" id="{43866B5A-71C3-43FA-99E3-6570379E153E}"/>
              </a:ext>
            </a:extLst>
          </p:cNvPr>
          <p:cNvSpPr>
            <a:spLocks noGrp="1"/>
          </p:cNvSpPr>
          <p:nvPr>
            <p:ph idx="1"/>
          </p:nvPr>
        </p:nvSpPr>
        <p:spPr/>
        <p:txBody>
          <a:bodyPr>
            <a:normAutofit fontScale="70000" lnSpcReduction="20000"/>
          </a:bodyPr>
          <a:lstStyle/>
          <a:p>
            <a:pPr lvl="0"/>
            <a:r>
              <a:rPr lang="en-US" dirty="0"/>
              <a:t>Tuareg conflicts in Mali, Libya and across the Sahel</a:t>
            </a:r>
          </a:p>
          <a:p>
            <a:pPr lvl="0"/>
            <a:r>
              <a:rPr lang="en-US" dirty="0"/>
              <a:t>Sudan, and the formation of South Sudan</a:t>
            </a:r>
          </a:p>
          <a:p>
            <a:pPr lvl="0"/>
            <a:r>
              <a:rPr lang="en-US" dirty="0"/>
              <a:t>Mali, and the fight against Boko Haram (support from Chad)</a:t>
            </a:r>
          </a:p>
          <a:p>
            <a:pPr lvl="0"/>
            <a:r>
              <a:rPr lang="en-US" dirty="0"/>
              <a:t>Alliance (G5) – Burkina Faso, Chad, Mali, Mauritania and Niger (5000 troops)</a:t>
            </a:r>
          </a:p>
          <a:p>
            <a:pPr lvl="0"/>
            <a:r>
              <a:rPr lang="en-US" dirty="0"/>
              <a:t>Multinational Joint Task Force (Benin, Cameroon, Chad, Niger, Nigeria, 7500 troops) – fighting Boko Haram</a:t>
            </a:r>
          </a:p>
          <a:p>
            <a:pPr lvl="0"/>
            <a:r>
              <a:rPr lang="en-US" dirty="0"/>
              <a:t>UN interventions by UN, USA, French (links to former colonial regions: Op </a:t>
            </a:r>
            <a:r>
              <a:rPr lang="en-US" dirty="0" err="1"/>
              <a:t>Barkhane</a:t>
            </a:r>
            <a:r>
              <a:rPr lang="en-US" dirty="0"/>
              <a:t>), military support by NATO including UK</a:t>
            </a:r>
          </a:p>
          <a:p>
            <a:pPr lvl="0"/>
            <a:r>
              <a:rPr lang="en-US" dirty="0"/>
              <a:t>Look at networks &amp; relationships:</a:t>
            </a:r>
          </a:p>
          <a:p>
            <a:pPr lvl="1"/>
            <a:r>
              <a:rPr lang="en-GB" dirty="0">
                <a:hlinkClick r:id="rId2"/>
              </a:rPr>
              <a:t>Analysis of Conflict</a:t>
            </a:r>
            <a:r>
              <a:rPr lang="en-GB" dirty="0"/>
              <a:t> </a:t>
            </a:r>
          </a:p>
          <a:p>
            <a:pPr lvl="1"/>
            <a:r>
              <a:rPr lang="en-GB" dirty="0">
                <a:hlinkClick r:id="rId3"/>
              </a:rPr>
              <a:t>Sahel Insurgent Groups</a:t>
            </a:r>
            <a:r>
              <a:rPr lang="en-GB" dirty="0"/>
              <a:t> </a:t>
            </a:r>
          </a:p>
        </p:txBody>
      </p:sp>
    </p:spTree>
    <p:extLst>
      <p:ext uri="{BB962C8B-B14F-4D97-AF65-F5344CB8AC3E}">
        <p14:creationId xmlns:p14="http://schemas.microsoft.com/office/powerpoint/2010/main" val="871057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40075-9461-4BA9-9A07-2066007DECB7}"/>
              </a:ext>
            </a:extLst>
          </p:cNvPr>
          <p:cNvSpPr>
            <a:spLocks noGrp="1"/>
          </p:cNvSpPr>
          <p:nvPr>
            <p:ph type="title"/>
          </p:nvPr>
        </p:nvSpPr>
        <p:spPr/>
        <p:txBody>
          <a:bodyPr/>
          <a:lstStyle/>
          <a:p>
            <a:endParaRPr lang="en-GB" dirty="0"/>
          </a:p>
        </p:txBody>
      </p:sp>
      <p:pic>
        <p:nvPicPr>
          <p:cNvPr id="5" name="Content Placeholder 4">
            <a:extLst>
              <a:ext uri="{FF2B5EF4-FFF2-40B4-BE49-F238E27FC236}">
                <a16:creationId xmlns:a16="http://schemas.microsoft.com/office/drawing/2014/main" id="{953A3FA2-8C96-4806-BE29-DB7CE12FC2F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269" y="116632"/>
            <a:ext cx="9042420" cy="6840760"/>
          </a:xfrm>
        </p:spPr>
      </p:pic>
    </p:spTree>
    <p:extLst>
      <p:ext uri="{BB962C8B-B14F-4D97-AF65-F5344CB8AC3E}">
        <p14:creationId xmlns:p14="http://schemas.microsoft.com/office/powerpoint/2010/main" val="36744071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l"/>
            <a:r>
              <a:rPr lang="en-GB" b="1" dirty="0"/>
              <a:t>What are the other reasons?</a:t>
            </a:r>
            <a:r>
              <a:rPr lang="en-GB" dirty="0"/>
              <a:t> </a:t>
            </a:r>
          </a:p>
        </p:txBody>
      </p:sp>
      <p:sp>
        <p:nvSpPr>
          <p:cNvPr id="24579" name="Rectangle 3"/>
          <p:cNvSpPr>
            <a:spLocks noGrp="1" noChangeArrowheads="1"/>
          </p:cNvSpPr>
          <p:nvPr>
            <p:ph idx="1"/>
          </p:nvPr>
        </p:nvSpPr>
        <p:spPr/>
        <p:txBody>
          <a:bodyPr>
            <a:normAutofit/>
          </a:bodyPr>
          <a:lstStyle/>
          <a:p>
            <a:pPr>
              <a:lnSpc>
                <a:spcPct val="80000"/>
              </a:lnSpc>
            </a:pPr>
            <a:r>
              <a:rPr lang="en-GB" sz="2400" dirty="0"/>
              <a:t>Many farmers say that rains have become less reliable in recent years, which could be the result of global warming. </a:t>
            </a:r>
          </a:p>
          <a:p>
            <a:pPr>
              <a:lnSpc>
                <a:spcPct val="80000"/>
              </a:lnSpc>
            </a:pPr>
            <a:r>
              <a:rPr lang="en-GB" sz="2400" dirty="0"/>
              <a:t>The Sahara desert is certainly expanding to the south, making life increasingly difficult for farmers and pastoralists in places like Niger. </a:t>
            </a:r>
          </a:p>
          <a:p>
            <a:pPr>
              <a:lnSpc>
                <a:spcPct val="80000"/>
              </a:lnSpc>
            </a:pPr>
            <a:r>
              <a:rPr lang="en-GB" sz="2400" dirty="0"/>
              <a:t>Rising populations have led people to farm on increasingly marginal land, even more at risk from even a slight decline in rainfall. </a:t>
            </a:r>
          </a:p>
          <a:p>
            <a:pPr>
              <a:lnSpc>
                <a:spcPct val="80000"/>
              </a:lnSpc>
            </a:pPr>
            <a:r>
              <a:rPr lang="en-GB" sz="2400" dirty="0"/>
              <a:t>Complicated by other issues: Southern Africa has the world's highest rates of HIV/Aids and this is a major factor in that region's food crisis. </a:t>
            </a:r>
          </a:p>
          <a:p>
            <a:pPr>
              <a:lnSpc>
                <a:spcPct val="80000"/>
              </a:lnSpc>
            </a:pPr>
            <a:r>
              <a:rPr lang="en-GB" sz="2400" dirty="0"/>
              <a:t>Some of those who should be the most productive farmers - young men and women - are either sick or have died, so their fields are being left untended, while their children go hungry. </a:t>
            </a:r>
          </a:p>
        </p:txBody>
      </p:sp>
    </p:spTree>
    <p:extLst>
      <p:ext uri="{BB962C8B-B14F-4D97-AF65-F5344CB8AC3E}">
        <p14:creationId xmlns:p14="http://schemas.microsoft.com/office/powerpoint/2010/main" val="13785799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l"/>
            <a:r>
              <a:rPr lang="en-GB" dirty="0"/>
              <a:t>Human vs Physical – Causes?</a:t>
            </a:r>
          </a:p>
        </p:txBody>
      </p:sp>
      <p:sp>
        <p:nvSpPr>
          <p:cNvPr id="32771" name="Rectangle 3"/>
          <p:cNvSpPr>
            <a:spLocks noGrp="1" noChangeArrowheads="1"/>
          </p:cNvSpPr>
          <p:nvPr>
            <p:ph idx="1"/>
          </p:nvPr>
        </p:nvSpPr>
        <p:spPr/>
        <p:txBody>
          <a:bodyPr>
            <a:normAutofit fontScale="92500" lnSpcReduction="10000"/>
          </a:bodyPr>
          <a:lstStyle/>
          <a:p>
            <a:r>
              <a:rPr lang="en-GB" sz="2800" dirty="0"/>
              <a:t>It is particularly striking that the FAO highlights political problems such as civil strife, refugee movements and returnees in </a:t>
            </a:r>
            <a:r>
              <a:rPr lang="en-GB" sz="2800" b="1" dirty="0">
                <a:solidFill>
                  <a:srgbClr val="FF0000"/>
                </a:solidFill>
              </a:rPr>
              <a:t>15 of the 27 </a:t>
            </a:r>
            <a:r>
              <a:rPr lang="en-GB" sz="2800" dirty="0"/>
              <a:t>countries it declares in need of urgent assistance. </a:t>
            </a:r>
          </a:p>
          <a:p>
            <a:r>
              <a:rPr lang="en-GB" sz="2800" dirty="0"/>
              <a:t>By comparison drought is only cited in </a:t>
            </a:r>
            <a:r>
              <a:rPr lang="en-GB" sz="2800" b="1" dirty="0">
                <a:solidFill>
                  <a:srgbClr val="FF0000"/>
                </a:solidFill>
              </a:rPr>
              <a:t>12 out of 27 </a:t>
            </a:r>
            <a:r>
              <a:rPr lang="en-GB" sz="2800" dirty="0"/>
              <a:t>countries. </a:t>
            </a:r>
          </a:p>
          <a:p>
            <a:r>
              <a:rPr lang="en-GB" sz="2800" dirty="0"/>
              <a:t>The implication is clear - Africa's years of wars, coups and civil strife are responsible for more hunger than the natural problems that befall it. </a:t>
            </a:r>
            <a:endParaRPr lang="en-GB" sz="2800" dirty="0">
              <a:solidFill>
                <a:schemeClr val="accent6">
                  <a:lumMod val="60000"/>
                  <a:lumOff val="40000"/>
                </a:schemeClr>
              </a:solidFill>
            </a:endParaRPr>
          </a:p>
          <a:p>
            <a:r>
              <a:rPr lang="en-GB" sz="2800" dirty="0">
                <a:solidFill>
                  <a:schemeClr val="accent6">
                    <a:lumMod val="60000"/>
                    <a:lumOff val="40000"/>
                  </a:schemeClr>
                </a:solidFill>
              </a:rPr>
              <a:t>What makes this so difficult to fix? Elements of wider complication that need to be considered!</a:t>
            </a:r>
          </a:p>
        </p:txBody>
      </p:sp>
    </p:spTree>
    <p:extLst>
      <p:ext uri="{BB962C8B-B14F-4D97-AF65-F5344CB8AC3E}">
        <p14:creationId xmlns:p14="http://schemas.microsoft.com/office/powerpoint/2010/main" val="381149917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34145" y="2900109"/>
            <a:ext cx="7772400" cy="1362075"/>
          </a:xfrm>
        </p:spPr>
        <p:txBody>
          <a:bodyPr>
            <a:normAutofit fontScale="90000"/>
          </a:bodyPr>
          <a:lstStyle/>
          <a:p>
            <a:r>
              <a:rPr lang="en-GB" dirty="0"/>
              <a:t>Essay plan: With reference to examples, explain to what extent desertification is a physical problem. </a:t>
            </a:r>
          </a:p>
        </p:txBody>
      </p:sp>
    </p:spTree>
    <p:extLst>
      <p:ext uri="{BB962C8B-B14F-4D97-AF65-F5344CB8AC3E}">
        <p14:creationId xmlns:p14="http://schemas.microsoft.com/office/powerpoint/2010/main" val="33634759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8E513-DFD7-4686-8DB8-2BA4F83D6C8F}"/>
              </a:ext>
            </a:extLst>
          </p:cNvPr>
          <p:cNvSpPr>
            <a:spLocks noGrp="1"/>
          </p:cNvSpPr>
          <p:nvPr>
            <p:ph type="title"/>
          </p:nvPr>
        </p:nvSpPr>
        <p:spPr/>
        <p:txBody>
          <a:bodyPr/>
          <a:lstStyle/>
          <a:p>
            <a:r>
              <a:rPr lang="en-GB" dirty="0"/>
              <a:t>Desert management</a:t>
            </a:r>
          </a:p>
        </p:txBody>
      </p:sp>
      <p:sp>
        <p:nvSpPr>
          <p:cNvPr id="3" name="Text Placeholder 2">
            <a:extLst>
              <a:ext uri="{FF2B5EF4-FFF2-40B4-BE49-F238E27FC236}">
                <a16:creationId xmlns:a16="http://schemas.microsoft.com/office/drawing/2014/main" id="{BF6C9E0D-1FE4-47D4-914D-E148C8B4199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3751593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36A633-59FF-4736-9857-AE5375FBB783}"/>
              </a:ext>
            </a:extLst>
          </p:cNvPr>
          <p:cNvSpPr>
            <a:spLocks noGrp="1"/>
          </p:cNvSpPr>
          <p:nvPr>
            <p:ph type="title"/>
          </p:nvPr>
        </p:nvSpPr>
        <p:spPr/>
        <p:txBody>
          <a:bodyPr/>
          <a:lstStyle/>
          <a:p>
            <a:r>
              <a:rPr lang="en-GB" dirty="0"/>
              <a:t>What is the point?</a:t>
            </a:r>
          </a:p>
        </p:txBody>
      </p:sp>
      <p:sp>
        <p:nvSpPr>
          <p:cNvPr id="5" name="Content Placeholder 4">
            <a:extLst>
              <a:ext uri="{FF2B5EF4-FFF2-40B4-BE49-F238E27FC236}">
                <a16:creationId xmlns:a16="http://schemas.microsoft.com/office/drawing/2014/main" id="{7CBF409E-3BEF-49F2-BEC8-44B90E983031}"/>
              </a:ext>
            </a:extLst>
          </p:cNvPr>
          <p:cNvSpPr>
            <a:spLocks noGrp="1"/>
          </p:cNvSpPr>
          <p:nvPr>
            <p:ph idx="1"/>
          </p:nvPr>
        </p:nvSpPr>
        <p:spPr/>
        <p:txBody>
          <a:bodyPr>
            <a:normAutofit lnSpcReduction="10000"/>
          </a:bodyPr>
          <a:lstStyle/>
          <a:p>
            <a:r>
              <a:rPr lang="en-GB" dirty="0"/>
              <a:t>Consider the PURPOSE of management:</a:t>
            </a:r>
          </a:p>
          <a:p>
            <a:pPr lvl="1"/>
            <a:r>
              <a:rPr lang="en-GB" dirty="0"/>
              <a:t>Halt/reduce physical problem (e.g. desertification)</a:t>
            </a:r>
          </a:p>
          <a:p>
            <a:pPr lvl="1"/>
            <a:r>
              <a:rPr lang="en-GB" dirty="0"/>
              <a:t>Provide sustainable ecological support for environment</a:t>
            </a:r>
          </a:p>
          <a:p>
            <a:pPr lvl="1"/>
            <a:r>
              <a:rPr lang="en-GB" dirty="0"/>
              <a:t>Provide sustainable agriculture</a:t>
            </a:r>
          </a:p>
          <a:p>
            <a:pPr lvl="1"/>
            <a:r>
              <a:rPr lang="en-GB" dirty="0"/>
              <a:t>Provide tourism opportunities</a:t>
            </a:r>
          </a:p>
          <a:p>
            <a:pPr lvl="1"/>
            <a:r>
              <a:rPr lang="en-GB" dirty="0"/>
              <a:t>Provide wider economic opportunities</a:t>
            </a:r>
          </a:p>
          <a:p>
            <a:r>
              <a:rPr lang="en-GB" dirty="0"/>
              <a:t>Which are most likely for HICs?</a:t>
            </a:r>
          </a:p>
          <a:p>
            <a:r>
              <a:rPr lang="en-GB" dirty="0"/>
              <a:t>For LICs?</a:t>
            </a:r>
          </a:p>
        </p:txBody>
      </p:sp>
    </p:spTree>
    <p:extLst>
      <p:ext uri="{BB962C8B-B14F-4D97-AF65-F5344CB8AC3E}">
        <p14:creationId xmlns:p14="http://schemas.microsoft.com/office/powerpoint/2010/main" val="19386760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2515D-22EF-454C-A197-53593721D564}"/>
              </a:ext>
            </a:extLst>
          </p:cNvPr>
          <p:cNvSpPr>
            <a:spLocks noGrp="1"/>
          </p:cNvSpPr>
          <p:nvPr>
            <p:ph type="title"/>
          </p:nvPr>
        </p:nvSpPr>
        <p:spPr/>
        <p:txBody>
          <a:bodyPr/>
          <a:lstStyle/>
          <a:p>
            <a:r>
              <a:rPr lang="en-GB" dirty="0"/>
              <a:t>Looking at Examples</a:t>
            </a:r>
          </a:p>
        </p:txBody>
      </p:sp>
      <p:sp>
        <p:nvSpPr>
          <p:cNvPr id="3" name="Content Placeholder 2">
            <a:extLst>
              <a:ext uri="{FF2B5EF4-FFF2-40B4-BE49-F238E27FC236}">
                <a16:creationId xmlns:a16="http://schemas.microsoft.com/office/drawing/2014/main" id="{6F77B274-4B94-41B7-A477-065DD9EB2EFC}"/>
              </a:ext>
            </a:extLst>
          </p:cNvPr>
          <p:cNvSpPr>
            <a:spLocks noGrp="1"/>
          </p:cNvSpPr>
          <p:nvPr>
            <p:ph idx="1"/>
          </p:nvPr>
        </p:nvSpPr>
        <p:spPr/>
        <p:txBody>
          <a:bodyPr>
            <a:normAutofit lnSpcReduction="10000"/>
          </a:bodyPr>
          <a:lstStyle/>
          <a:p>
            <a:r>
              <a:rPr lang="en-GB" dirty="0"/>
              <a:t>Key is to understand the range of examples – there are lots of different methods, and we need to be able to consider:</a:t>
            </a:r>
          </a:p>
          <a:p>
            <a:pPr lvl="1"/>
            <a:r>
              <a:rPr lang="en-GB" dirty="0"/>
              <a:t>Context</a:t>
            </a:r>
          </a:p>
          <a:p>
            <a:pPr lvl="1"/>
            <a:r>
              <a:rPr lang="en-GB" dirty="0"/>
              <a:t>What works about this approach to management?</a:t>
            </a:r>
          </a:p>
          <a:p>
            <a:pPr lvl="1"/>
            <a:r>
              <a:rPr lang="en-GB" dirty="0"/>
              <a:t>What are the limits of this management type?</a:t>
            </a:r>
          </a:p>
          <a:p>
            <a:pPr lvl="1"/>
            <a:endParaRPr lang="en-GB" dirty="0"/>
          </a:p>
          <a:p>
            <a:r>
              <a:rPr lang="en-GB" dirty="0"/>
              <a:t>Some examples are going to be worked through in class – others can be read up on</a:t>
            </a:r>
          </a:p>
        </p:txBody>
      </p:sp>
    </p:spTree>
    <p:extLst>
      <p:ext uri="{BB962C8B-B14F-4D97-AF65-F5344CB8AC3E}">
        <p14:creationId xmlns:p14="http://schemas.microsoft.com/office/powerpoint/2010/main" val="209886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9D9B2-F1E6-4083-956B-7CD1804C3A34}"/>
              </a:ext>
            </a:extLst>
          </p:cNvPr>
          <p:cNvSpPr>
            <a:spLocks noGrp="1"/>
          </p:cNvSpPr>
          <p:nvPr>
            <p:ph type="title"/>
          </p:nvPr>
        </p:nvSpPr>
        <p:spPr/>
        <p:txBody>
          <a:bodyPr/>
          <a:lstStyle/>
          <a:p>
            <a:r>
              <a:rPr lang="en-GB" dirty="0"/>
              <a:t>1. The Great Green Wall</a:t>
            </a:r>
          </a:p>
        </p:txBody>
      </p:sp>
      <p:sp>
        <p:nvSpPr>
          <p:cNvPr id="3" name="Content Placeholder 2">
            <a:extLst>
              <a:ext uri="{FF2B5EF4-FFF2-40B4-BE49-F238E27FC236}">
                <a16:creationId xmlns:a16="http://schemas.microsoft.com/office/drawing/2014/main" id="{87CF98C5-983D-4D6B-900B-109C13E8DF7C}"/>
              </a:ext>
            </a:extLst>
          </p:cNvPr>
          <p:cNvSpPr>
            <a:spLocks noGrp="1"/>
          </p:cNvSpPr>
          <p:nvPr>
            <p:ph idx="1"/>
          </p:nvPr>
        </p:nvSpPr>
        <p:spPr/>
        <p:txBody>
          <a:bodyPr>
            <a:normAutofit lnSpcReduction="10000"/>
          </a:bodyPr>
          <a:lstStyle/>
          <a:p>
            <a:r>
              <a:rPr lang="en-GB" dirty="0"/>
              <a:t>Aim: to halt desertification</a:t>
            </a:r>
          </a:p>
          <a:p>
            <a:pPr lvl="1"/>
            <a:r>
              <a:rPr lang="en-GB" dirty="0">
                <a:hlinkClick r:id="rId2"/>
              </a:rPr>
              <a:t>https://www.youtube.com/watch?v=HVOYN70scS8</a:t>
            </a:r>
            <a:r>
              <a:rPr lang="en-GB" dirty="0"/>
              <a:t> – Great Green Wall, Newsnight</a:t>
            </a:r>
          </a:p>
          <a:p>
            <a:pPr lvl="1"/>
            <a:r>
              <a:rPr lang="en-GB" dirty="0">
                <a:hlinkClick r:id="rId3"/>
              </a:rPr>
              <a:t>https://www.youtube.com/watch?v=4xls7K_xFBQ</a:t>
            </a:r>
            <a:r>
              <a:rPr lang="en-GB" dirty="0"/>
              <a:t> </a:t>
            </a:r>
          </a:p>
          <a:p>
            <a:r>
              <a:rPr lang="en-GB" dirty="0"/>
              <a:t>What are the challenges?</a:t>
            </a:r>
          </a:p>
          <a:p>
            <a:r>
              <a:rPr lang="en-GB" dirty="0"/>
              <a:t>Why does this seem unlikely? </a:t>
            </a:r>
          </a:p>
          <a:p>
            <a:r>
              <a:rPr lang="en-GB" dirty="0"/>
              <a:t>Modern tree planting rates? </a:t>
            </a:r>
          </a:p>
          <a:p>
            <a:pPr lvl="1"/>
            <a:r>
              <a:rPr lang="en-GB" dirty="0">
                <a:hlinkClick r:id="rId4"/>
              </a:rPr>
              <a:t>https://www.bbc.co.uk/news/world-africa-49266983</a:t>
            </a:r>
            <a:r>
              <a:rPr lang="en-GB" dirty="0"/>
              <a:t> </a:t>
            </a:r>
          </a:p>
        </p:txBody>
      </p:sp>
    </p:spTree>
    <p:extLst>
      <p:ext uri="{BB962C8B-B14F-4D97-AF65-F5344CB8AC3E}">
        <p14:creationId xmlns:p14="http://schemas.microsoft.com/office/powerpoint/2010/main" val="64105365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DC2C2-D4D1-4B8C-A1EA-78D0ACD663F2}"/>
              </a:ext>
            </a:extLst>
          </p:cNvPr>
          <p:cNvSpPr>
            <a:spLocks noGrp="1"/>
          </p:cNvSpPr>
          <p:nvPr>
            <p:ph type="title"/>
          </p:nvPr>
        </p:nvSpPr>
        <p:spPr/>
        <p:txBody>
          <a:bodyPr/>
          <a:lstStyle/>
          <a:p>
            <a:endParaRPr lang="en-GB"/>
          </a:p>
        </p:txBody>
      </p:sp>
      <p:pic>
        <p:nvPicPr>
          <p:cNvPr id="5" name="Content Placeholder 4" descr="A close up of an animal&#10;&#10;Description automatically generated">
            <a:extLst>
              <a:ext uri="{FF2B5EF4-FFF2-40B4-BE49-F238E27FC236}">
                <a16:creationId xmlns:a16="http://schemas.microsoft.com/office/drawing/2014/main" id="{3945CE40-7F7F-4711-B6C4-BB304E3A7F3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024" y="243624"/>
            <a:ext cx="9166024" cy="6237312"/>
          </a:xfrm>
        </p:spPr>
      </p:pic>
    </p:spTree>
    <p:extLst>
      <p:ext uri="{BB962C8B-B14F-4D97-AF65-F5344CB8AC3E}">
        <p14:creationId xmlns:p14="http://schemas.microsoft.com/office/powerpoint/2010/main" val="250020832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37FF3-2C87-4AD1-A9C4-4FB886453154}"/>
              </a:ext>
            </a:extLst>
          </p:cNvPr>
          <p:cNvSpPr>
            <a:spLocks noGrp="1"/>
          </p:cNvSpPr>
          <p:nvPr>
            <p:ph type="title"/>
          </p:nvPr>
        </p:nvSpPr>
        <p:spPr/>
        <p:txBody>
          <a:bodyPr/>
          <a:lstStyle/>
          <a:p>
            <a:r>
              <a:rPr lang="en-GB" dirty="0"/>
              <a:t>2. </a:t>
            </a:r>
            <a:r>
              <a:rPr lang="en-GB" dirty="0" err="1"/>
              <a:t>Diguettes</a:t>
            </a:r>
            <a:r>
              <a:rPr lang="en-GB" dirty="0"/>
              <a:t>, Burkina Faso</a:t>
            </a:r>
          </a:p>
        </p:txBody>
      </p:sp>
      <p:sp>
        <p:nvSpPr>
          <p:cNvPr id="3" name="Content Placeholder 2">
            <a:extLst>
              <a:ext uri="{FF2B5EF4-FFF2-40B4-BE49-F238E27FC236}">
                <a16:creationId xmlns:a16="http://schemas.microsoft.com/office/drawing/2014/main" id="{45F41EC1-2687-437E-8B0F-08494AD796D2}"/>
              </a:ext>
            </a:extLst>
          </p:cNvPr>
          <p:cNvSpPr>
            <a:spLocks noGrp="1"/>
          </p:cNvSpPr>
          <p:nvPr>
            <p:ph idx="1"/>
          </p:nvPr>
        </p:nvSpPr>
        <p:spPr/>
        <p:txBody>
          <a:bodyPr>
            <a:normAutofit fontScale="92500"/>
          </a:bodyPr>
          <a:lstStyle/>
          <a:p>
            <a:r>
              <a:rPr lang="en-GB" dirty="0"/>
              <a:t>Great example of work by Oxfam to produce a low-cost, local scale, bottom up focused approach</a:t>
            </a:r>
          </a:p>
          <a:p>
            <a:pPr lvl="1"/>
            <a:r>
              <a:rPr lang="en-GB" dirty="0">
                <a:hlinkClick r:id="rId2"/>
              </a:rPr>
              <a:t>https://www.youtube.com/watch?v=RQkiv_U5AoU</a:t>
            </a:r>
            <a:r>
              <a:rPr lang="en-GB" dirty="0"/>
              <a:t> – stone lines documentary</a:t>
            </a:r>
          </a:p>
          <a:p>
            <a:r>
              <a:rPr lang="en-GB" dirty="0"/>
              <a:t>Aim to reduce moisture loss and reduce desertification</a:t>
            </a:r>
          </a:p>
          <a:p>
            <a:r>
              <a:rPr lang="en-GB" dirty="0"/>
              <a:t>What are key elements of success?</a:t>
            </a:r>
          </a:p>
          <a:p>
            <a:r>
              <a:rPr lang="en-GB" dirty="0"/>
              <a:t>What are limits of this (bottom up?) approach?</a:t>
            </a:r>
          </a:p>
          <a:p>
            <a:endParaRPr lang="en-GB" dirty="0"/>
          </a:p>
          <a:p>
            <a:endParaRPr lang="en-GB" dirty="0"/>
          </a:p>
        </p:txBody>
      </p:sp>
    </p:spTree>
    <p:extLst>
      <p:ext uri="{BB962C8B-B14F-4D97-AF65-F5344CB8AC3E}">
        <p14:creationId xmlns:p14="http://schemas.microsoft.com/office/powerpoint/2010/main" val="27512417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5C56D-0637-4332-B678-F79AC2C1EF8E}"/>
              </a:ext>
            </a:extLst>
          </p:cNvPr>
          <p:cNvSpPr>
            <a:spLocks noGrp="1"/>
          </p:cNvSpPr>
          <p:nvPr>
            <p:ph type="title"/>
          </p:nvPr>
        </p:nvSpPr>
        <p:spPr/>
        <p:txBody>
          <a:bodyPr/>
          <a:lstStyle/>
          <a:p>
            <a:endParaRPr lang="en-GB"/>
          </a:p>
        </p:txBody>
      </p:sp>
      <p:pic>
        <p:nvPicPr>
          <p:cNvPr id="5" name="Content Placeholder 4" descr="A person standing on top of a dirt field&#10;&#10;Description automatically generated">
            <a:extLst>
              <a:ext uri="{FF2B5EF4-FFF2-40B4-BE49-F238E27FC236}">
                <a16:creationId xmlns:a16="http://schemas.microsoft.com/office/drawing/2014/main" id="{96F2E5B0-9372-4EC5-BBC9-1A0B5402AF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908" y="274638"/>
            <a:ext cx="9189816" cy="6115926"/>
          </a:xfrm>
        </p:spPr>
      </p:pic>
    </p:spTree>
    <p:extLst>
      <p:ext uri="{BB962C8B-B14F-4D97-AF65-F5344CB8AC3E}">
        <p14:creationId xmlns:p14="http://schemas.microsoft.com/office/powerpoint/2010/main" val="212326346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F1790-ADDA-4D6E-AEF7-69D2FF3A4777}"/>
              </a:ext>
            </a:extLst>
          </p:cNvPr>
          <p:cNvSpPr>
            <a:spLocks noGrp="1"/>
          </p:cNvSpPr>
          <p:nvPr>
            <p:ph type="title"/>
          </p:nvPr>
        </p:nvSpPr>
        <p:spPr/>
        <p:txBody>
          <a:bodyPr>
            <a:normAutofit fontScale="90000"/>
          </a:bodyPr>
          <a:lstStyle/>
          <a:p>
            <a:r>
              <a:rPr lang="en-GB" dirty="0"/>
              <a:t>3. Agriculture Changes, Eastern Cape SA</a:t>
            </a:r>
          </a:p>
        </p:txBody>
      </p:sp>
      <p:sp>
        <p:nvSpPr>
          <p:cNvPr id="3" name="Content Placeholder 2">
            <a:extLst>
              <a:ext uri="{FF2B5EF4-FFF2-40B4-BE49-F238E27FC236}">
                <a16:creationId xmlns:a16="http://schemas.microsoft.com/office/drawing/2014/main" id="{5D73A90B-6EF2-4A37-AB67-8552205EDB61}"/>
              </a:ext>
            </a:extLst>
          </p:cNvPr>
          <p:cNvSpPr>
            <a:spLocks noGrp="1"/>
          </p:cNvSpPr>
          <p:nvPr>
            <p:ph idx="1"/>
          </p:nvPr>
        </p:nvSpPr>
        <p:spPr/>
        <p:txBody>
          <a:bodyPr>
            <a:normAutofit lnSpcReduction="10000"/>
          </a:bodyPr>
          <a:lstStyle/>
          <a:p>
            <a:r>
              <a:rPr lang="en-GB" dirty="0"/>
              <a:t>Economics driven decision – interesting counterpoint to previous examples</a:t>
            </a:r>
          </a:p>
          <a:p>
            <a:r>
              <a:rPr lang="en-GB" dirty="0"/>
              <a:t>Finding most suitable/sustainable agriculture for future development</a:t>
            </a:r>
          </a:p>
          <a:p>
            <a:r>
              <a:rPr lang="en-GB" dirty="0"/>
              <a:t>Move away from non-adapted crops:</a:t>
            </a:r>
          </a:p>
          <a:p>
            <a:pPr lvl="1"/>
            <a:r>
              <a:rPr lang="en-GB" dirty="0"/>
              <a:t>Tropical fruits (with irrigation)</a:t>
            </a:r>
          </a:p>
          <a:p>
            <a:pPr lvl="1"/>
            <a:r>
              <a:rPr lang="en-GB" dirty="0"/>
              <a:t>Cape Aloe (Aloe </a:t>
            </a:r>
            <a:r>
              <a:rPr lang="en-GB" dirty="0" err="1"/>
              <a:t>ferrax</a:t>
            </a:r>
            <a:r>
              <a:rPr lang="en-GB" dirty="0"/>
              <a:t>) – natural desert plant</a:t>
            </a:r>
          </a:p>
          <a:p>
            <a:r>
              <a:rPr lang="en-GB" dirty="0"/>
              <a:t>Why is this positive?</a:t>
            </a:r>
          </a:p>
          <a:p>
            <a:r>
              <a:rPr lang="en-GB" dirty="0"/>
              <a:t>What are the limits of this?</a:t>
            </a:r>
          </a:p>
        </p:txBody>
      </p:sp>
    </p:spTree>
    <p:extLst>
      <p:ext uri="{BB962C8B-B14F-4D97-AF65-F5344CB8AC3E}">
        <p14:creationId xmlns:p14="http://schemas.microsoft.com/office/powerpoint/2010/main" val="25684080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6E00DB-9D0C-47AC-80C5-C717F1AED61E}"/>
              </a:ext>
            </a:extLst>
          </p:cNvPr>
          <p:cNvSpPr>
            <a:spLocks noGrp="1"/>
          </p:cNvSpPr>
          <p:nvPr>
            <p:ph type="title"/>
          </p:nvPr>
        </p:nvSpPr>
        <p:spPr/>
        <p:txBody>
          <a:bodyPr/>
          <a:lstStyle/>
          <a:p>
            <a:r>
              <a:rPr lang="en-GB" dirty="0"/>
              <a:t>Videos:</a:t>
            </a:r>
          </a:p>
        </p:txBody>
      </p:sp>
      <p:sp>
        <p:nvSpPr>
          <p:cNvPr id="5" name="Content Placeholder 4">
            <a:extLst>
              <a:ext uri="{FF2B5EF4-FFF2-40B4-BE49-F238E27FC236}">
                <a16:creationId xmlns:a16="http://schemas.microsoft.com/office/drawing/2014/main" id="{D5DB5540-4529-4C50-820E-79BC86B77672}"/>
              </a:ext>
            </a:extLst>
          </p:cNvPr>
          <p:cNvSpPr>
            <a:spLocks noGrp="1"/>
          </p:cNvSpPr>
          <p:nvPr>
            <p:ph idx="1"/>
          </p:nvPr>
        </p:nvSpPr>
        <p:spPr/>
        <p:txBody>
          <a:bodyPr>
            <a:normAutofit/>
          </a:bodyPr>
          <a:lstStyle/>
          <a:p>
            <a:r>
              <a:rPr lang="en-GB" dirty="0">
                <a:hlinkClick r:id="rId2"/>
              </a:rPr>
              <a:t>https://www.youtube.com/watch?v=M1OjKvidjAA</a:t>
            </a:r>
            <a:r>
              <a:rPr lang="en-GB" dirty="0"/>
              <a:t> – fruit farming, Eastern Cape</a:t>
            </a:r>
          </a:p>
          <a:p>
            <a:r>
              <a:rPr lang="en-GB" dirty="0">
                <a:hlinkClick r:id="rId3"/>
              </a:rPr>
              <a:t>https://www.youtube.com/watch?v=Stn1flEwV2o</a:t>
            </a:r>
            <a:r>
              <a:rPr lang="en-GB" dirty="0"/>
              <a:t> 0 Eastern Cape</a:t>
            </a:r>
          </a:p>
          <a:p>
            <a:endParaRPr lang="en-GB" dirty="0"/>
          </a:p>
        </p:txBody>
      </p:sp>
    </p:spTree>
    <p:extLst>
      <p:ext uri="{BB962C8B-B14F-4D97-AF65-F5344CB8AC3E}">
        <p14:creationId xmlns:p14="http://schemas.microsoft.com/office/powerpoint/2010/main" val="24652351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C2C0E-98E5-4EE4-B868-6B876019E344}"/>
              </a:ext>
            </a:extLst>
          </p:cNvPr>
          <p:cNvSpPr>
            <a:spLocks noGrp="1"/>
          </p:cNvSpPr>
          <p:nvPr>
            <p:ph type="title"/>
          </p:nvPr>
        </p:nvSpPr>
        <p:spPr/>
        <p:txBody>
          <a:bodyPr/>
          <a:lstStyle/>
          <a:p>
            <a:r>
              <a:rPr lang="en-GB" dirty="0"/>
              <a:t>4. Multi-National Aid Programmes</a:t>
            </a:r>
          </a:p>
        </p:txBody>
      </p:sp>
      <p:sp>
        <p:nvSpPr>
          <p:cNvPr id="3" name="Content Placeholder 2">
            <a:extLst>
              <a:ext uri="{FF2B5EF4-FFF2-40B4-BE49-F238E27FC236}">
                <a16:creationId xmlns:a16="http://schemas.microsoft.com/office/drawing/2014/main" id="{D6B23FD4-4661-4017-81A4-24683B103955}"/>
              </a:ext>
            </a:extLst>
          </p:cNvPr>
          <p:cNvSpPr>
            <a:spLocks noGrp="1"/>
          </p:cNvSpPr>
          <p:nvPr>
            <p:ph idx="1"/>
          </p:nvPr>
        </p:nvSpPr>
        <p:spPr/>
        <p:txBody>
          <a:bodyPr/>
          <a:lstStyle/>
          <a:p>
            <a:r>
              <a:rPr lang="en-GB" dirty="0"/>
              <a:t>Refer to textbook (p352)</a:t>
            </a:r>
          </a:p>
          <a:p>
            <a:r>
              <a:rPr lang="en-GB" dirty="0"/>
              <a:t>Short term solution to problems (e.g. drought)</a:t>
            </a:r>
          </a:p>
          <a:p>
            <a:r>
              <a:rPr lang="en-GB" dirty="0"/>
              <a:t>What are the key issues with doing this?</a:t>
            </a:r>
          </a:p>
          <a:p>
            <a:r>
              <a:rPr lang="en-GB" dirty="0"/>
              <a:t>Why is it unsustainable as an approach? </a:t>
            </a:r>
          </a:p>
        </p:txBody>
      </p:sp>
    </p:spTree>
    <p:extLst>
      <p:ext uri="{BB962C8B-B14F-4D97-AF65-F5344CB8AC3E}">
        <p14:creationId xmlns:p14="http://schemas.microsoft.com/office/powerpoint/2010/main" val="34538019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94229-F529-4AE7-90E2-9E1AD2AEA557}"/>
              </a:ext>
            </a:extLst>
          </p:cNvPr>
          <p:cNvSpPr>
            <a:spLocks noGrp="1"/>
          </p:cNvSpPr>
          <p:nvPr>
            <p:ph type="title"/>
          </p:nvPr>
        </p:nvSpPr>
        <p:spPr/>
        <p:txBody>
          <a:bodyPr/>
          <a:lstStyle/>
          <a:p>
            <a:r>
              <a:rPr lang="en-GB" dirty="0"/>
              <a:t>5. Desert </a:t>
            </a:r>
            <a:r>
              <a:rPr lang="en-GB" dirty="0" err="1"/>
              <a:t>Mgt</a:t>
            </a:r>
            <a:r>
              <a:rPr lang="en-GB" dirty="0"/>
              <a:t> in SW USA</a:t>
            </a:r>
          </a:p>
        </p:txBody>
      </p:sp>
      <p:sp>
        <p:nvSpPr>
          <p:cNvPr id="3" name="Content Placeholder 2">
            <a:extLst>
              <a:ext uri="{FF2B5EF4-FFF2-40B4-BE49-F238E27FC236}">
                <a16:creationId xmlns:a16="http://schemas.microsoft.com/office/drawing/2014/main" id="{3704A280-4579-4479-A976-FF69123D382B}"/>
              </a:ext>
            </a:extLst>
          </p:cNvPr>
          <p:cNvSpPr>
            <a:spLocks noGrp="1"/>
          </p:cNvSpPr>
          <p:nvPr>
            <p:ph idx="1"/>
          </p:nvPr>
        </p:nvSpPr>
        <p:spPr/>
        <p:txBody>
          <a:bodyPr/>
          <a:lstStyle/>
          <a:p>
            <a:r>
              <a:rPr lang="en-GB" dirty="0"/>
              <a:t>Very different experience in the USA – aiming to urbanise and preserve development (and/or use economic tourism!)</a:t>
            </a:r>
          </a:p>
          <a:p>
            <a:r>
              <a:rPr lang="en-GB" dirty="0"/>
              <a:t>Why does this change the approach?</a:t>
            </a:r>
          </a:p>
          <a:p>
            <a:r>
              <a:rPr lang="en-GB" dirty="0"/>
              <a:t>How does this show in what they do?</a:t>
            </a:r>
          </a:p>
          <a:p>
            <a:r>
              <a:rPr lang="en-GB" dirty="0"/>
              <a:t>Is this ‘sustainable’?</a:t>
            </a:r>
          </a:p>
        </p:txBody>
      </p:sp>
    </p:spTree>
    <p:extLst>
      <p:ext uri="{BB962C8B-B14F-4D97-AF65-F5344CB8AC3E}">
        <p14:creationId xmlns:p14="http://schemas.microsoft.com/office/powerpoint/2010/main" val="21769851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81A9-624A-4640-BAC3-71B95328AAF5}"/>
              </a:ext>
            </a:extLst>
          </p:cNvPr>
          <p:cNvSpPr>
            <a:spLocks noGrp="1"/>
          </p:cNvSpPr>
          <p:nvPr>
            <p:ph type="title"/>
          </p:nvPr>
        </p:nvSpPr>
        <p:spPr/>
        <p:txBody>
          <a:bodyPr/>
          <a:lstStyle/>
          <a:p>
            <a:r>
              <a:rPr lang="en-GB" dirty="0"/>
              <a:t>6. Desert </a:t>
            </a:r>
            <a:r>
              <a:rPr lang="en-GB" dirty="0" err="1"/>
              <a:t>Mgt</a:t>
            </a:r>
            <a:r>
              <a:rPr lang="en-GB" dirty="0"/>
              <a:t> in Dubai</a:t>
            </a:r>
          </a:p>
        </p:txBody>
      </p:sp>
      <p:sp>
        <p:nvSpPr>
          <p:cNvPr id="3" name="Content Placeholder 2">
            <a:extLst>
              <a:ext uri="{FF2B5EF4-FFF2-40B4-BE49-F238E27FC236}">
                <a16:creationId xmlns:a16="http://schemas.microsoft.com/office/drawing/2014/main" id="{697503E2-8296-40A3-A144-4F3E475401F6}"/>
              </a:ext>
            </a:extLst>
          </p:cNvPr>
          <p:cNvSpPr>
            <a:spLocks noGrp="1"/>
          </p:cNvSpPr>
          <p:nvPr>
            <p:ph idx="1"/>
          </p:nvPr>
        </p:nvSpPr>
        <p:spPr/>
        <p:txBody>
          <a:bodyPr/>
          <a:lstStyle/>
          <a:p>
            <a:r>
              <a:rPr lang="en-GB" dirty="0"/>
              <a:t>Textbook, p355</a:t>
            </a:r>
          </a:p>
          <a:p>
            <a:r>
              <a:rPr lang="en-GB" dirty="0"/>
              <a:t>Another example of a very different purpose and a very different outcome and approach</a:t>
            </a:r>
          </a:p>
          <a:p>
            <a:r>
              <a:rPr lang="en-GB" dirty="0"/>
              <a:t>How sustainable is this?</a:t>
            </a:r>
          </a:p>
          <a:p>
            <a:r>
              <a:rPr lang="en-GB" dirty="0"/>
              <a:t>Why does sustainability seem to matter more for Dubai than the USA? </a:t>
            </a:r>
          </a:p>
        </p:txBody>
      </p:sp>
    </p:spTree>
    <p:extLst>
      <p:ext uri="{BB962C8B-B14F-4D97-AF65-F5344CB8AC3E}">
        <p14:creationId xmlns:p14="http://schemas.microsoft.com/office/powerpoint/2010/main" val="36753889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AC63B-14CB-4C87-9967-4C5791511210}"/>
              </a:ext>
            </a:extLst>
          </p:cNvPr>
          <p:cNvSpPr>
            <a:spLocks noGrp="1"/>
          </p:cNvSpPr>
          <p:nvPr>
            <p:ph type="title"/>
          </p:nvPr>
        </p:nvSpPr>
        <p:spPr/>
        <p:txBody>
          <a:bodyPr/>
          <a:lstStyle/>
          <a:p>
            <a:r>
              <a:rPr lang="en-GB" dirty="0"/>
              <a:t>Evaluation Points</a:t>
            </a:r>
          </a:p>
        </p:txBody>
      </p:sp>
      <p:sp>
        <p:nvSpPr>
          <p:cNvPr id="3" name="Content Placeholder 2">
            <a:extLst>
              <a:ext uri="{FF2B5EF4-FFF2-40B4-BE49-F238E27FC236}">
                <a16:creationId xmlns:a16="http://schemas.microsoft.com/office/drawing/2014/main" id="{ADD69287-21C4-4826-A5BE-750F6C187520}"/>
              </a:ext>
            </a:extLst>
          </p:cNvPr>
          <p:cNvSpPr>
            <a:spLocks noGrp="1"/>
          </p:cNvSpPr>
          <p:nvPr>
            <p:ph idx="1"/>
          </p:nvPr>
        </p:nvSpPr>
        <p:spPr/>
        <p:txBody>
          <a:bodyPr>
            <a:normAutofit lnSpcReduction="10000"/>
          </a:bodyPr>
          <a:lstStyle/>
          <a:p>
            <a:r>
              <a:rPr lang="en-GB" dirty="0"/>
              <a:t>Desert management is not all the same</a:t>
            </a:r>
          </a:p>
          <a:p>
            <a:r>
              <a:rPr lang="en-GB" dirty="0"/>
              <a:t>Any response is a combination of: </a:t>
            </a:r>
          </a:p>
          <a:p>
            <a:pPr lvl="1"/>
            <a:r>
              <a:rPr lang="en-GB" dirty="0"/>
              <a:t>Different challenges (levels of aridity, physical cause, desertification)</a:t>
            </a:r>
          </a:p>
          <a:p>
            <a:pPr lvl="1"/>
            <a:r>
              <a:rPr lang="en-GB" dirty="0"/>
              <a:t>Complex factors (e.g. Sahel)</a:t>
            </a:r>
          </a:p>
          <a:p>
            <a:pPr lvl="1"/>
            <a:r>
              <a:rPr lang="en-GB" dirty="0"/>
              <a:t>Purpose of management (e.g. tourism vs survival, economic vs environmental)</a:t>
            </a:r>
          </a:p>
          <a:p>
            <a:r>
              <a:rPr lang="en-GB" dirty="0"/>
              <a:t>Should be able to USE and EVALUATE these examples to show the range of responses!</a:t>
            </a:r>
          </a:p>
        </p:txBody>
      </p:sp>
    </p:spTree>
    <p:extLst>
      <p:ext uri="{BB962C8B-B14F-4D97-AF65-F5344CB8AC3E}">
        <p14:creationId xmlns:p14="http://schemas.microsoft.com/office/powerpoint/2010/main" val="105538957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EA3A4E-89BA-46C7-9D78-983147EBDC0E}"/>
              </a:ext>
            </a:extLst>
          </p:cNvPr>
          <p:cNvSpPr>
            <a:spLocks noGrp="1"/>
          </p:cNvSpPr>
          <p:nvPr>
            <p:ph type="title"/>
          </p:nvPr>
        </p:nvSpPr>
        <p:spPr/>
        <p:txBody>
          <a:bodyPr/>
          <a:lstStyle/>
          <a:p>
            <a:r>
              <a:rPr lang="en-GB" dirty="0"/>
              <a:t>Essay plans – desert management</a:t>
            </a:r>
          </a:p>
        </p:txBody>
      </p:sp>
      <p:sp>
        <p:nvSpPr>
          <p:cNvPr id="5" name="Text Placeholder 4">
            <a:extLst>
              <a:ext uri="{FF2B5EF4-FFF2-40B4-BE49-F238E27FC236}">
                <a16:creationId xmlns:a16="http://schemas.microsoft.com/office/drawing/2014/main" id="{41D86117-983C-43B2-821A-F63FFA423502}"/>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5854924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7A647-9920-4019-9D67-F61FFD06733C}"/>
              </a:ext>
            </a:extLst>
          </p:cNvPr>
          <p:cNvSpPr>
            <a:spLocks noGrp="1"/>
          </p:cNvSpPr>
          <p:nvPr>
            <p:ph type="title"/>
          </p:nvPr>
        </p:nvSpPr>
        <p:spPr/>
        <p:txBody>
          <a:bodyPr/>
          <a:lstStyle/>
          <a:p>
            <a:r>
              <a:rPr lang="en-GB" dirty="0"/>
              <a:t>Practice questions</a:t>
            </a:r>
          </a:p>
        </p:txBody>
      </p:sp>
      <p:sp>
        <p:nvSpPr>
          <p:cNvPr id="3" name="Text Placeholder 2">
            <a:extLst>
              <a:ext uri="{FF2B5EF4-FFF2-40B4-BE49-F238E27FC236}">
                <a16:creationId xmlns:a16="http://schemas.microsoft.com/office/drawing/2014/main" id="{6336E9AB-A7B1-423F-BC75-1E2B4F8D787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6688930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3215</TotalTime>
  <Words>5187</Words>
  <Application>Microsoft Office PowerPoint</Application>
  <PresentationFormat>On-screen Show (4:3)</PresentationFormat>
  <Paragraphs>466</Paragraphs>
  <Slides>105</Slides>
  <Notes>0</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105</vt:i4>
      </vt:variant>
    </vt:vector>
  </HeadingPairs>
  <TitlesOfParts>
    <vt:vector size="108" baseType="lpstr">
      <vt:lpstr>Arial</vt:lpstr>
      <vt:lpstr>Calibri</vt:lpstr>
      <vt:lpstr>Office Theme</vt:lpstr>
      <vt:lpstr>PowerPoint Presentation</vt:lpstr>
      <vt:lpstr>PowerPoint Presentation</vt:lpstr>
      <vt:lpstr>Videos</vt:lpstr>
      <vt:lpstr>10.3. Soils and Vegetation</vt:lpstr>
      <vt:lpstr>Key Questions to Answer:</vt:lpstr>
      <vt:lpstr>What challenges are faced in desert environments?</vt:lpstr>
      <vt:lpstr>Why do we need to know this?</vt:lpstr>
      <vt:lpstr>Key Characteristics</vt:lpstr>
      <vt:lpstr>Consistent characteristics?</vt:lpstr>
      <vt:lpstr>Conclusions?</vt:lpstr>
      <vt:lpstr>What evidence do we have of desert challenges? </vt:lpstr>
      <vt:lpstr>Principles of Ecosystems:</vt:lpstr>
      <vt:lpstr>Typical Biome Pyramid</vt:lpstr>
      <vt:lpstr>What about deserts?</vt:lpstr>
      <vt:lpstr>PowerPoint Presentation</vt:lpstr>
      <vt:lpstr>Desert Trophic Pyramids</vt:lpstr>
      <vt:lpstr>PowerPoint Presentation</vt:lpstr>
      <vt:lpstr>How can we measure the desert’s lower trophic output?</vt:lpstr>
      <vt:lpstr>What is net primary productivity?</vt:lpstr>
      <vt:lpstr>PowerPoint Presentation</vt:lpstr>
      <vt:lpstr>PowerPoint Presentation</vt:lpstr>
      <vt:lpstr>However… it is not barren!</vt:lpstr>
      <vt:lpstr>How do ecosystems adapt to the desert challenges?</vt:lpstr>
      <vt:lpstr>How to cope: adaptations</vt:lpstr>
      <vt:lpstr>Desert soils</vt:lpstr>
      <vt:lpstr>Key Processes of Soil Formation</vt:lpstr>
      <vt:lpstr>What does a  normal soil  look like?</vt:lpstr>
      <vt:lpstr>Soil Profile – Aridisol </vt:lpstr>
      <vt:lpstr>Soil Profile: Solonchak</vt:lpstr>
      <vt:lpstr>Soil Profile: Solonetz</vt:lpstr>
      <vt:lpstr>Key Consequences of Desert Soil:</vt:lpstr>
      <vt:lpstr>Plant Adaptations</vt:lpstr>
      <vt:lpstr>PowerPoint Presentation</vt:lpstr>
      <vt:lpstr>Plants - Key Adaptations</vt:lpstr>
      <vt:lpstr>Xerophytes</vt:lpstr>
      <vt:lpstr>PowerPoint Presentation</vt:lpstr>
      <vt:lpstr>PowerPoint Presentation</vt:lpstr>
      <vt:lpstr>Ephemerals</vt:lpstr>
      <vt:lpstr>Halophytes</vt:lpstr>
      <vt:lpstr>Unique adaptations:</vt:lpstr>
      <vt:lpstr>Animal adaptations</vt:lpstr>
      <vt:lpstr>Behavioural changes</vt:lpstr>
      <vt:lpstr>PowerPoint Presentation</vt:lpstr>
      <vt:lpstr>PowerPoint Presentation</vt:lpstr>
      <vt:lpstr>PowerPoint Presentation</vt:lpstr>
      <vt:lpstr>PowerPoint Presentation</vt:lpstr>
      <vt:lpstr>Physiological Adaptations</vt:lpstr>
      <vt:lpstr>PowerPoint Presentation</vt:lpstr>
      <vt:lpstr>The amazing camel!</vt:lpstr>
      <vt:lpstr>Human Adaptations</vt:lpstr>
      <vt:lpstr>PowerPoint Presentation</vt:lpstr>
      <vt:lpstr>PowerPoint Presentation</vt:lpstr>
      <vt:lpstr>PowerPoint Presentation</vt:lpstr>
      <vt:lpstr>PowerPoint Presentation</vt:lpstr>
      <vt:lpstr>Questions &amp; Key Thoughts</vt:lpstr>
      <vt:lpstr>Desert adaptation questions</vt:lpstr>
      <vt:lpstr>How does this change? desertification</vt:lpstr>
      <vt:lpstr>What have we learned?</vt:lpstr>
      <vt:lpstr>What is desertification? </vt:lpstr>
      <vt:lpstr>Where is desertification most likely?</vt:lpstr>
      <vt:lpstr>PowerPoint Presentation</vt:lpstr>
      <vt:lpstr>Where is desertification most likely?</vt:lpstr>
      <vt:lpstr>What causes desertification? </vt:lpstr>
      <vt:lpstr>PowerPoint Presentation</vt:lpstr>
      <vt:lpstr>Examples from the sahel</vt:lpstr>
      <vt:lpstr>PowerPoint Presentation</vt:lpstr>
      <vt:lpstr>PowerPoint Presentation</vt:lpstr>
      <vt:lpstr>ETHIOPIA</vt:lpstr>
      <vt:lpstr>DEMOCRATIC REP. OF CONGO </vt:lpstr>
      <vt:lpstr>Physical Background – Decadal Rainfall</vt:lpstr>
      <vt:lpstr>Natural Causes: Decadal Rainfall </vt:lpstr>
      <vt:lpstr>Cause: Impact of Droughts</vt:lpstr>
      <vt:lpstr>Cause: Change to traditional lifestyles</vt:lpstr>
      <vt:lpstr>Cause: Overpopulation</vt:lpstr>
      <vt:lpstr>Cause: Management Techniques</vt:lpstr>
      <vt:lpstr>PowerPoint Presentation</vt:lpstr>
      <vt:lpstr>Poverty</vt:lpstr>
      <vt:lpstr>PowerPoint Presentation</vt:lpstr>
      <vt:lpstr>Debt</vt:lpstr>
      <vt:lpstr>PowerPoint Presentation</vt:lpstr>
      <vt:lpstr>Aid</vt:lpstr>
      <vt:lpstr>PowerPoint Presentation</vt:lpstr>
      <vt:lpstr>Trade</vt:lpstr>
      <vt:lpstr>Complication: Politics</vt:lpstr>
      <vt:lpstr>Complication: Instability &amp; Terrorism</vt:lpstr>
      <vt:lpstr>Complication: Civil War &amp; Conflict</vt:lpstr>
      <vt:lpstr>PowerPoint Presentation</vt:lpstr>
      <vt:lpstr>What are the other reasons? </vt:lpstr>
      <vt:lpstr>Human vs Physical – Causes?</vt:lpstr>
      <vt:lpstr>Essay plan: With reference to examples, explain to what extent desertification is a physical problem. </vt:lpstr>
      <vt:lpstr>Desert management</vt:lpstr>
      <vt:lpstr>What is the point?</vt:lpstr>
      <vt:lpstr>Looking at Examples</vt:lpstr>
      <vt:lpstr>1. The Great Green Wall</vt:lpstr>
      <vt:lpstr>PowerPoint Presentation</vt:lpstr>
      <vt:lpstr>2. Diguettes, Burkina Faso</vt:lpstr>
      <vt:lpstr>PowerPoint Presentation</vt:lpstr>
      <vt:lpstr>3. Agriculture Changes, Eastern Cape SA</vt:lpstr>
      <vt:lpstr>Videos:</vt:lpstr>
      <vt:lpstr>4. Multi-National Aid Programmes</vt:lpstr>
      <vt:lpstr>5. Desert Mgt in SW USA</vt:lpstr>
      <vt:lpstr>6. Desert Mgt in Dubai</vt:lpstr>
      <vt:lpstr>Evaluation Points</vt:lpstr>
      <vt:lpstr>Essay plans – desert management</vt:lpstr>
      <vt:lpstr>Practice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Forced Migration &amp; Refugees</dc:title>
  <dc:creator>David</dc:creator>
  <cp:lastModifiedBy>David Preece</cp:lastModifiedBy>
  <cp:revision>90</cp:revision>
  <dcterms:created xsi:type="dcterms:W3CDTF">2010-11-09T21:03:48Z</dcterms:created>
  <dcterms:modified xsi:type="dcterms:W3CDTF">2019-12-05T12:03:32Z</dcterms:modified>
</cp:coreProperties>
</file>