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3" r:id="rId3"/>
    <p:sldId id="284" r:id="rId4"/>
    <p:sldId id="285" r:id="rId5"/>
    <p:sldId id="303" r:id="rId6"/>
    <p:sldId id="304" r:id="rId7"/>
    <p:sldId id="305" r:id="rId8"/>
    <p:sldId id="324" r:id="rId9"/>
    <p:sldId id="306" r:id="rId10"/>
    <p:sldId id="307" r:id="rId11"/>
    <p:sldId id="309" r:id="rId12"/>
    <p:sldId id="308" r:id="rId13"/>
    <p:sldId id="310" r:id="rId14"/>
    <p:sldId id="283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6" r:id="rId28"/>
    <p:sldId id="327" r:id="rId29"/>
    <p:sldId id="301" r:id="rId30"/>
    <p:sldId id="275" r:id="rId31"/>
    <p:sldId id="276" r:id="rId32"/>
    <p:sldId id="277" r:id="rId33"/>
    <p:sldId id="278" r:id="rId34"/>
    <p:sldId id="295" r:id="rId35"/>
    <p:sldId id="279" r:id="rId36"/>
    <p:sldId id="282" r:id="rId37"/>
    <p:sldId id="297" r:id="rId38"/>
    <p:sldId id="287" r:id="rId39"/>
    <p:sldId id="288" r:id="rId40"/>
    <p:sldId id="298" r:id="rId41"/>
    <p:sldId id="325" r:id="rId42"/>
    <p:sldId id="289" r:id="rId43"/>
    <p:sldId id="286" r:id="rId44"/>
    <p:sldId id="299" r:id="rId45"/>
    <p:sldId id="292" r:id="rId46"/>
    <p:sldId id="293" r:id="rId47"/>
    <p:sldId id="300" r:id="rId48"/>
    <p:sldId id="294" r:id="rId49"/>
    <p:sldId id="281" r:id="rId50"/>
    <p:sldId id="290" r:id="rId51"/>
    <p:sldId id="338" r:id="rId52"/>
    <p:sldId id="328" r:id="rId53"/>
    <p:sldId id="342" r:id="rId54"/>
    <p:sldId id="329" r:id="rId55"/>
    <p:sldId id="339" r:id="rId56"/>
    <p:sldId id="330" r:id="rId57"/>
    <p:sldId id="331" r:id="rId58"/>
    <p:sldId id="340" r:id="rId59"/>
    <p:sldId id="332" r:id="rId60"/>
    <p:sldId id="333" r:id="rId61"/>
    <p:sldId id="341" r:id="rId62"/>
    <p:sldId id="334" r:id="rId63"/>
    <p:sldId id="335" r:id="rId64"/>
    <p:sldId id="336" r:id="rId65"/>
    <p:sldId id="337" r:id="rId66"/>
    <p:sldId id="343" r:id="rId67"/>
    <p:sldId id="367" r:id="rId68"/>
    <p:sldId id="344" r:id="rId69"/>
    <p:sldId id="366" r:id="rId70"/>
    <p:sldId id="271" r:id="rId71"/>
    <p:sldId id="362" r:id="rId72"/>
    <p:sldId id="273" r:id="rId73"/>
    <p:sldId id="259" r:id="rId74"/>
    <p:sldId id="262" r:id="rId75"/>
    <p:sldId id="345" r:id="rId76"/>
    <p:sldId id="264" r:id="rId77"/>
    <p:sldId id="274" r:id="rId78"/>
    <p:sldId id="258" r:id="rId79"/>
    <p:sldId id="346" r:id="rId80"/>
    <p:sldId id="360" r:id="rId81"/>
    <p:sldId id="361" r:id="rId82"/>
    <p:sldId id="257" r:id="rId83"/>
    <p:sldId id="272" r:id="rId84"/>
    <p:sldId id="365" r:id="rId85"/>
    <p:sldId id="265" r:id="rId86"/>
    <p:sldId id="269" r:id="rId87"/>
    <p:sldId id="268" r:id="rId88"/>
    <p:sldId id="347" r:id="rId89"/>
    <p:sldId id="260" r:id="rId90"/>
    <p:sldId id="267" r:id="rId91"/>
    <p:sldId id="364" r:id="rId92"/>
    <p:sldId id="348" r:id="rId93"/>
    <p:sldId id="357" r:id="rId94"/>
    <p:sldId id="359" r:id="rId95"/>
    <p:sldId id="354" r:id="rId96"/>
    <p:sldId id="363" r:id="rId97"/>
    <p:sldId id="349" r:id="rId98"/>
    <p:sldId id="358" r:id="rId99"/>
    <p:sldId id="368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1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69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41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1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2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87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31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30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60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57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79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54A70-D050-4F52-BC6A-2196FDA683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215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917A8-FE11-42CE-B141-8EF704AA9083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954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geog phots\deserts\Desert_Oasis__Liby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875"/>
            <a:ext cx="44291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 descr="F:\geog phots\deserts\2586716-3-arches-national-park-sunset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3500438"/>
            <a:ext cx="47148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F:\geog phots\deserts\red-san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0"/>
            <a:ext cx="4714875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" descr="F:\geog phots\deserts\2218866489_ac38c05f0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2912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85CC4A-D65F-4868-AC61-D8A4E72FFC1A}"/>
              </a:ext>
            </a:extLst>
          </p:cNvPr>
          <p:cNvSpPr txBox="1"/>
          <p:nvPr/>
        </p:nvSpPr>
        <p:spPr>
          <a:xfrm>
            <a:off x="1106724" y="2961829"/>
            <a:ext cx="6930552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Advanced Physical, Paper 3</a:t>
            </a:r>
          </a:p>
          <a:p>
            <a:pPr algn="ctr"/>
            <a:r>
              <a:rPr lang="en-US" sz="3200" dirty="0"/>
              <a:t>10. Hot arid and semi-arid environments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8749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616EA-6FCD-40EC-AE2C-8C0226BAE11A}"/>
              </a:ext>
            </a:extLst>
          </p:cNvPr>
          <p:cNvSpPr txBox="1"/>
          <p:nvPr/>
        </p:nvSpPr>
        <p:spPr>
          <a:xfrm>
            <a:off x="1325826" y="5445224"/>
            <a:ext cx="6492355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Advanced Physical, Paper 3</a:t>
            </a:r>
          </a:p>
          <a:p>
            <a:pPr algn="ctr"/>
            <a:r>
              <a:rPr lang="en-US" sz="3200" dirty="0"/>
              <a:t>10.2. Landforms of Arid Environments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2336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7E4F-BE95-4EF2-AB38-F15377E0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10.2 Landforms of Arid Environments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42C87-A4F5-4D5B-ABDC-6B174C7B7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Weathering processes: thermal fracture, exfoliation, salt weathering, chemical weathering, and their effects.</a:t>
            </a:r>
          </a:p>
          <a:p>
            <a:r>
              <a:rPr lang="en-GB" dirty="0"/>
              <a:t>Processes of erosion, transport and deposition by wind: </a:t>
            </a:r>
            <a:r>
              <a:rPr lang="en-GB" dirty="0" err="1"/>
              <a:t>corrasion</a:t>
            </a:r>
            <a:r>
              <a:rPr lang="en-GB" dirty="0"/>
              <a:t>/abrasion, deflation, traction, saltation, and suspension.</a:t>
            </a:r>
          </a:p>
          <a:p>
            <a:r>
              <a:rPr lang="en-GB" dirty="0"/>
              <a:t>Erosion, transport and deposition by water action: hydrological regime, episodic rainfall, sheet and flash floods.</a:t>
            </a:r>
          </a:p>
          <a:p>
            <a:r>
              <a:rPr lang="en-GB" dirty="0"/>
              <a:t>Characteristic landforms: sand dunes, wind sculptured rocks (</a:t>
            </a:r>
            <a:r>
              <a:rPr lang="en-GB" dirty="0" err="1"/>
              <a:t>yardang</a:t>
            </a:r>
            <a:r>
              <a:rPr lang="en-GB" dirty="0"/>
              <a:t>, </a:t>
            </a:r>
            <a:r>
              <a:rPr lang="en-GB" dirty="0" err="1"/>
              <a:t>zeugen</a:t>
            </a:r>
            <a:r>
              <a:rPr lang="en-GB" dirty="0"/>
              <a:t>), </a:t>
            </a:r>
            <a:r>
              <a:rPr lang="en-GB" dirty="0" err="1"/>
              <a:t>wadis</a:t>
            </a:r>
            <a:r>
              <a:rPr lang="en-GB" dirty="0"/>
              <a:t>, alluvial fans, arroyos, pediments, and piedmont zone (</a:t>
            </a:r>
            <a:r>
              <a:rPr lang="en-GB" dirty="0" err="1"/>
              <a:t>bahadas</a:t>
            </a:r>
            <a:r>
              <a:rPr lang="en-GB" dirty="0"/>
              <a:t>, playas, salt lakes, inselbergs).</a:t>
            </a:r>
          </a:p>
          <a:p>
            <a:r>
              <a:rPr lang="en-GB" dirty="0"/>
              <a:t>Relative roles of </a:t>
            </a:r>
            <a:r>
              <a:rPr lang="en-GB" dirty="0" err="1"/>
              <a:t>aeolian</a:t>
            </a:r>
            <a:r>
              <a:rPr lang="en-GB" dirty="0"/>
              <a:t> and fluvial processes: evidence for past climate change (Pleistocene </a:t>
            </a:r>
            <a:r>
              <a:rPr lang="en-GB" dirty="0" err="1"/>
              <a:t>pluvials</a:t>
            </a:r>
            <a:r>
              <a:rPr lang="en-GB" dirty="0"/>
              <a:t>), and the role of past processes in the development of landforms.</a:t>
            </a:r>
          </a:p>
        </p:txBody>
      </p:sp>
    </p:spTree>
    <p:extLst>
      <p:ext uri="{BB962C8B-B14F-4D97-AF65-F5344CB8AC3E}">
        <p14:creationId xmlns:p14="http://schemas.microsoft.com/office/powerpoint/2010/main" val="34689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3E167-6C34-4B8F-BAA6-E2AEBC3F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BB7DE-7A83-41FB-84AA-F4ED9F68A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Deserts are formed by a combination of factors, including: their base material, weathering and different forms of erosion</a:t>
            </a:r>
          </a:p>
          <a:p>
            <a:r>
              <a:rPr lang="en-GB" dirty="0"/>
              <a:t>All of these factors will be location-specific: and will create a range of desert features and landforms within the context of aridity</a:t>
            </a:r>
          </a:p>
          <a:p>
            <a:r>
              <a:rPr lang="en-GB" dirty="0"/>
              <a:t>Understanding the interaction of different processes is important at a range of spatial and temporal scales.</a:t>
            </a:r>
          </a:p>
        </p:txBody>
      </p:sp>
    </p:spTree>
    <p:extLst>
      <p:ext uri="{BB962C8B-B14F-4D97-AF65-F5344CB8AC3E}">
        <p14:creationId xmlns:p14="http://schemas.microsoft.com/office/powerpoint/2010/main" val="4224063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Questions to Answer: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does the desert consist of?</a:t>
            </a:r>
          </a:p>
          <a:p>
            <a:r>
              <a:rPr lang="en-GB" dirty="0"/>
              <a:t>How is it broken down?</a:t>
            </a:r>
          </a:p>
          <a:p>
            <a:r>
              <a:rPr lang="en-GB" dirty="0"/>
              <a:t>How is it eroded?</a:t>
            </a:r>
          </a:p>
          <a:p>
            <a:r>
              <a:rPr lang="en-GB" dirty="0"/>
              <a:t>How is it transported?</a:t>
            </a:r>
          </a:p>
          <a:p>
            <a:r>
              <a:rPr lang="en-GB" dirty="0"/>
              <a:t>How is it deposited?</a:t>
            </a:r>
          </a:p>
          <a:p>
            <a:r>
              <a:rPr lang="en-GB" dirty="0"/>
              <a:t>How can we compare the relative roles of water and wind in the desert</a:t>
            </a:r>
          </a:p>
        </p:txBody>
      </p:sp>
    </p:spTree>
    <p:extLst>
      <p:ext uri="{BB962C8B-B14F-4D97-AF65-F5344CB8AC3E}">
        <p14:creationId xmlns:p14="http://schemas.microsoft.com/office/powerpoint/2010/main" val="62512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the desert consist of?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Base material (underlying geology) of desert affects the nature of what forms in the area.</a:t>
            </a:r>
          </a:p>
          <a:p>
            <a:r>
              <a:rPr lang="en-GB" dirty="0"/>
              <a:t>Types of deserts include:</a:t>
            </a:r>
          </a:p>
          <a:p>
            <a:pPr lvl="1"/>
            <a:r>
              <a:rPr lang="en-GB" dirty="0"/>
              <a:t>Erg: sandy desert</a:t>
            </a:r>
          </a:p>
          <a:p>
            <a:pPr lvl="1"/>
            <a:r>
              <a:rPr lang="en-GB" dirty="0"/>
              <a:t>Hamada: rocky desert surface</a:t>
            </a:r>
          </a:p>
          <a:p>
            <a:pPr lvl="1"/>
            <a:r>
              <a:rPr lang="en-GB" dirty="0" err="1"/>
              <a:t>Reg</a:t>
            </a:r>
            <a:r>
              <a:rPr lang="en-GB" dirty="0"/>
              <a:t> (</a:t>
            </a:r>
            <a:r>
              <a:rPr lang="en-GB" dirty="0" err="1"/>
              <a:t>regolith</a:t>
            </a:r>
            <a:r>
              <a:rPr lang="en-GB" dirty="0"/>
              <a:t>): stony, scattered surface</a:t>
            </a:r>
          </a:p>
          <a:p>
            <a:r>
              <a:rPr lang="en-GB" dirty="0"/>
              <a:t>Material must be broken up (weathered) and then moved (erosion, transport). </a:t>
            </a:r>
          </a:p>
          <a:p>
            <a:r>
              <a:rPr lang="en-GB" dirty="0"/>
              <a:t>These processes create most of the major landforms.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is the desert broken down?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u="sng" dirty="0"/>
              <a:t>Weathering</a:t>
            </a:r>
            <a:r>
              <a:rPr lang="en-GB" dirty="0"/>
              <a:t> is the degradation of material </a:t>
            </a:r>
            <a:r>
              <a:rPr lang="en-GB" i="1" dirty="0"/>
              <a:t>in situ</a:t>
            </a:r>
            <a:endParaRPr lang="en-GB" dirty="0"/>
          </a:p>
          <a:p>
            <a:r>
              <a:rPr lang="en-GB" dirty="0"/>
              <a:t>This involves the (structural) weakening of material to be broken in to smaller pieces (enhanced surface area)</a:t>
            </a:r>
          </a:p>
          <a:p>
            <a:r>
              <a:rPr lang="en-GB" dirty="0"/>
              <a:t>There are different types of weathering that take place:</a:t>
            </a:r>
          </a:p>
          <a:p>
            <a:pPr lvl="1"/>
            <a:r>
              <a:rPr lang="en-GB" dirty="0"/>
              <a:t>Mechanical (physical) weathering</a:t>
            </a:r>
          </a:p>
          <a:p>
            <a:pPr lvl="1"/>
            <a:r>
              <a:rPr lang="en-GB" dirty="0"/>
              <a:t>Chemical weathering</a:t>
            </a:r>
          </a:p>
          <a:p>
            <a:pPr lvl="1"/>
            <a:r>
              <a:rPr lang="en-GB" dirty="0"/>
              <a:t>Biological weathering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Weathering Controls (Peltier, 1950)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068" y="1390690"/>
            <a:ext cx="4871864" cy="441245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BAD724-ADBC-49C1-8A6C-02775498741D}"/>
              </a:ext>
            </a:extLst>
          </p:cNvPr>
          <p:cNvSpPr txBox="1"/>
          <p:nvPr/>
        </p:nvSpPr>
        <p:spPr>
          <a:xfrm>
            <a:off x="1713364" y="6077892"/>
            <a:ext cx="571727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What can we predict will happen in deserts?</a:t>
            </a:r>
          </a:p>
        </p:txBody>
      </p:sp>
    </p:spTree>
    <p:extLst>
      <p:ext uri="{BB962C8B-B14F-4D97-AF65-F5344CB8AC3E}">
        <p14:creationId xmlns:p14="http://schemas.microsoft.com/office/powerpoint/2010/main" val="3100470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Mechanical Weathering: Diurnal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u="sng" dirty="0"/>
              <a:t>Diurnal</a:t>
            </a:r>
            <a:r>
              <a:rPr lang="en-GB" dirty="0"/>
              <a:t> temperature cycle is key to understanding the majority of the physical weathering options</a:t>
            </a:r>
          </a:p>
          <a:p>
            <a:r>
              <a:rPr lang="en-GB" dirty="0"/>
              <a:t>High temperatures in the day time, with rapid cooling overnight, creates a cycle of hot-cold that has influences on the material in the desert.</a:t>
            </a:r>
          </a:p>
          <a:p>
            <a:r>
              <a:rPr lang="en-GB" dirty="0"/>
              <a:t>Differential absorption of the heat/thermal properties makes the driving force for substantive weathering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Mechanical Weathering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Granular disintegration – where light/dark minerals within a rock heat/cool at different rates.</a:t>
            </a:r>
          </a:p>
          <a:p>
            <a:r>
              <a:rPr lang="en-GB" dirty="0"/>
              <a:t>Exfoliation weathering – where layers of rock (surface/deeper) heat/cool and expand/contract at different rates. </a:t>
            </a:r>
          </a:p>
          <a:p>
            <a:r>
              <a:rPr lang="en-GB" dirty="0"/>
              <a:t>Causes layers to ‘flake off’ like an ‘onion-skin’</a:t>
            </a:r>
          </a:p>
          <a:p>
            <a:r>
              <a:rPr lang="en-GB" dirty="0"/>
              <a:t>Block disintegration – where rocks heat/cool and fracture along larger joints (needs jointed rock)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Mechanical Weathering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Salt weathering/crystallisation</a:t>
            </a:r>
          </a:p>
          <a:p>
            <a:pPr lvl="1"/>
            <a:r>
              <a:rPr lang="en-GB" dirty="0"/>
              <a:t>Temperatures draw salt in the rock to the surface</a:t>
            </a:r>
          </a:p>
          <a:p>
            <a:pPr lvl="1"/>
            <a:r>
              <a:rPr lang="en-GB" dirty="0"/>
              <a:t>Growth of salt crystals can exert a pressure on the joints of rocks in the same way as water.</a:t>
            </a:r>
          </a:p>
          <a:p>
            <a:pPr lvl="1"/>
            <a:r>
              <a:rPr lang="en-GB" dirty="0"/>
              <a:t>Important in drier deserts, hyper arid especially</a:t>
            </a:r>
          </a:p>
          <a:p>
            <a:r>
              <a:rPr lang="en-GB" dirty="0"/>
              <a:t>Freeze-thaw weathering</a:t>
            </a:r>
          </a:p>
          <a:p>
            <a:pPr lvl="1"/>
            <a:r>
              <a:rPr lang="en-GB" dirty="0"/>
              <a:t>Specific form of diurnal cycle, involving crossing the freezing point</a:t>
            </a:r>
          </a:p>
          <a:p>
            <a:pPr lvl="1"/>
            <a:r>
              <a:rPr lang="en-GB" dirty="0"/>
              <a:t>Only possible where there is moisture and freezing temperatures</a:t>
            </a:r>
          </a:p>
          <a:p>
            <a:pPr lvl="1"/>
            <a:r>
              <a:rPr lang="en-GB" dirty="0"/>
              <a:t>Often in higher altitude deserts (e.g. SW USA)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GeologicalExfoliationOfGraniteRoc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360040"/>
            <a:ext cx="9175787" cy="609329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alt_Dov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Granular Weather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43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Weathering Types (Limited)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Chemical Weathering</a:t>
            </a:r>
          </a:p>
          <a:p>
            <a:pPr lvl="1"/>
            <a:r>
              <a:rPr lang="en-GB" dirty="0"/>
              <a:t>Variety of methods involving water in the desert</a:t>
            </a:r>
          </a:p>
          <a:p>
            <a:pPr lvl="1"/>
            <a:r>
              <a:rPr lang="en-GB" dirty="0"/>
              <a:t>Wetting and drying; Hydration; Oxidation; Solution</a:t>
            </a:r>
          </a:p>
          <a:p>
            <a:pPr lvl="1"/>
            <a:r>
              <a:rPr lang="en-GB" dirty="0"/>
              <a:t>Relatively rare – occur only in short bursts following water input.</a:t>
            </a:r>
          </a:p>
          <a:p>
            <a:r>
              <a:rPr lang="en-GB" dirty="0"/>
              <a:t>Biological Weathering:</a:t>
            </a:r>
          </a:p>
          <a:p>
            <a:pPr lvl="1"/>
            <a:r>
              <a:rPr lang="en-GB" dirty="0"/>
              <a:t>Relatively limited – problems of vegetation cover in deserts</a:t>
            </a:r>
          </a:p>
          <a:p>
            <a:pPr lvl="1"/>
            <a:r>
              <a:rPr lang="en-GB" dirty="0"/>
              <a:t>Some desert plants (by nature) have long root systems which can cause disintegration</a:t>
            </a:r>
          </a:p>
          <a:p>
            <a:pPr lvl="1"/>
            <a:r>
              <a:rPr lang="en-GB" dirty="0"/>
              <a:t>Some algae/lichen can cause micro-weathering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Weathering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Weathering is the breakdown of rock in situ</a:t>
            </a:r>
          </a:p>
          <a:p>
            <a:r>
              <a:rPr lang="en-GB" dirty="0"/>
              <a:t>It DOES NOT move anywhere</a:t>
            </a:r>
          </a:p>
          <a:p>
            <a:r>
              <a:rPr lang="en-GB" dirty="0"/>
              <a:t>Can be thought of as the preparation for erosion.</a:t>
            </a:r>
          </a:p>
          <a:p>
            <a:r>
              <a:rPr lang="en-GB" dirty="0"/>
              <a:t>Various types operate in the desert – linked to characteristics. </a:t>
            </a:r>
          </a:p>
          <a:p>
            <a:r>
              <a:rPr lang="en-GB" dirty="0"/>
              <a:t>Mechanical (heating) weathering dominates, by diurnal range</a:t>
            </a:r>
          </a:p>
          <a:p>
            <a:endParaRPr lang="en-GB" dirty="0"/>
          </a:p>
          <a:p>
            <a:r>
              <a:rPr lang="en-GB" dirty="0"/>
              <a:t>So, what happens next?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Geophysical Fluid Dynamics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Underlying principle of how we can operate across physical geography</a:t>
            </a:r>
          </a:p>
          <a:p>
            <a:r>
              <a:rPr lang="en-GB" dirty="0"/>
              <a:t>Helps you to work in deserts quite effectively</a:t>
            </a:r>
          </a:p>
          <a:p>
            <a:endParaRPr lang="en-GB" dirty="0"/>
          </a:p>
          <a:p>
            <a:r>
              <a:rPr lang="en-GB" dirty="0"/>
              <a:t>All fluids behave in broadly similar ways, and operate with similar characteristics.</a:t>
            </a:r>
          </a:p>
          <a:p>
            <a:r>
              <a:rPr lang="en-GB" dirty="0"/>
              <a:t>Air (wind) is a fluid.</a:t>
            </a:r>
          </a:p>
          <a:p>
            <a:r>
              <a:rPr lang="en-GB" dirty="0"/>
              <a:t>Principle of </a:t>
            </a:r>
            <a:r>
              <a:rPr lang="en-GB" b="1" dirty="0" err="1"/>
              <a:t>equifinality</a:t>
            </a:r>
            <a:endParaRPr lang="en-GB" b="1" dirty="0"/>
          </a:p>
          <a:p>
            <a:pPr>
              <a:buNone/>
            </a:pPr>
            <a:r>
              <a:rPr lang="en-GB" dirty="0"/>
              <a:t>							[Evidence]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 Processes of Erosion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Aeolian = wind; Fluvial = water</a:t>
            </a:r>
          </a:p>
          <a:p>
            <a:pPr lvl="1"/>
            <a:r>
              <a:rPr lang="en-GB" dirty="0"/>
              <a:t>Start using the technical language – will help in exams</a:t>
            </a:r>
          </a:p>
          <a:p>
            <a:r>
              <a:rPr lang="en-GB" dirty="0"/>
              <a:t>Because of fluid dynamics, we see many of the same processes from the river in the desert:</a:t>
            </a:r>
          </a:p>
          <a:p>
            <a:pPr lvl="1"/>
            <a:r>
              <a:rPr lang="en-GB" dirty="0" err="1"/>
              <a:t>Corrasion</a:t>
            </a:r>
            <a:r>
              <a:rPr lang="en-GB" dirty="0"/>
              <a:t> (abrasion) – the small particles driven against another surface to ‘sandpaper’ down the rock. Larger particles, limited energy means that abrasion largely confined to 2-3 metres above the ground. Can take 100 yrs/mm.</a:t>
            </a:r>
          </a:p>
          <a:p>
            <a:pPr lvl="1"/>
            <a:r>
              <a:rPr lang="en-GB" dirty="0"/>
              <a:t>Attrition – grains of sand colliding with each other to reduce in size and angularity.</a:t>
            </a:r>
          </a:p>
          <a:p>
            <a:r>
              <a:rPr lang="en-GB" dirty="0"/>
              <a:t>We also see new processes take place that have no fluvial parallel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 Processes – Deflation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Dominant process in the desert</a:t>
            </a:r>
          </a:p>
          <a:p>
            <a:r>
              <a:rPr lang="en-GB" dirty="0"/>
              <a:t>Energy curve removes light particles, and leaves heavier material behind.</a:t>
            </a:r>
          </a:p>
          <a:p>
            <a:r>
              <a:rPr lang="en-GB" dirty="0"/>
              <a:t>Loose/fine </a:t>
            </a:r>
            <a:r>
              <a:rPr lang="en-GB" dirty="0" err="1"/>
              <a:t>regolith</a:t>
            </a:r>
            <a:r>
              <a:rPr lang="en-GB" dirty="0"/>
              <a:t> blown away, and progressively reduces in coverage.</a:t>
            </a:r>
          </a:p>
          <a:p>
            <a:r>
              <a:rPr lang="en-GB" dirty="0"/>
              <a:t>Leaves large, stony desert surface to operate on – </a:t>
            </a:r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desert pavement.</a:t>
            </a:r>
          </a:p>
          <a:p>
            <a:r>
              <a:rPr lang="en-GB" dirty="0"/>
              <a:t>Provides further barrier to soil/layer development</a:t>
            </a:r>
          </a:p>
          <a:p>
            <a:r>
              <a:rPr lang="en-GB" dirty="0"/>
              <a:t>Creates a landform called a </a:t>
            </a:r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deflation hollow</a:t>
            </a:r>
          </a:p>
          <a:p>
            <a:pPr algn="r">
              <a:buNone/>
            </a:pPr>
            <a:r>
              <a:rPr lang="en-GB" dirty="0"/>
              <a:t>[Evidence]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 Transport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Similar to fluvial processes</a:t>
            </a:r>
          </a:p>
          <a:p>
            <a:r>
              <a:rPr lang="en-GB" dirty="0"/>
              <a:t>Occur when the velocity exceeds the threshold of force required. Influenced by:</a:t>
            </a:r>
          </a:p>
          <a:p>
            <a:pPr lvl="1"/>
            <a:r>
              <a:rPr lang="en-GB" dirty="0"/>
              <a:t>Wind speed/duration/direction</a:t>
            </a:r>
          </a:p>
          <a:p>
            <a:pPr lvl="1"/>
            <a:r>
              <a:rPr lang="en-GB" dirty="0"/>
              <a:t>Turbulence</a:t>
            </a:r>
          </a:p>
          <a:p>
            <a:pPr lvl="1"/>
            <a:r>
              <a:rPr lang="en-GB" dirty="0"/>
              <a:t>Surface material nature, size, density</a:t>
            </a:r>
          </a:p>
          <a:p>
            <a:pPr lvl="1"/>
            <a:r>
              <a:rPr lang="en-GB" dirty="0"/>
              <a:t>Vegetation cover</a:t>
            </a:r>
          </a:p>
          <a:p>
            <a:r>
              <a:rPr lang="en-GB" dirty="0"/>
              <a:t>Three key processes:</a:t>
            </a:r>
          </a:p>
          <a:p>
            <a:pPr lvl="1"/>
            <a:r>
              <a:rPr lang="en-GB" dirty="0"/>
              <a:t>Suspension</a:t>
            </a:r>
          </a:p>
          <a:p>
            <a:pPr lvl="1"/>
            <a:r>
              <a:rPr lang="en-GB" dirty="0" err="1"/>
              <a:t>Saltation</a:t>
            </a:r>
            <a:endParaRPr lang="en-GB" dirty="0"/>
          </a:p>
          <a:p>
            <a:pPr lvl="1"/>
            <a:r>
              <a:rPr lang="en-GB" dirty="0"/>
              <a:t>Creep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Aeolian Transport – what do we expect?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Suspension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 err="1"/>
              <a:t>Saltation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Creep</a:t>
            </a:r>
          </a:p>
          <a:p>
            <a:pPr lvl="1"/>
            <a:endParaRPr lang="en-GB" dirty="0"/>
          </a:p>
          <a:p>
            <a:pPr lvl="1">
              <a:buNone/>
            </a:pP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Aeolian Transport – what do we expect?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Suspension</a:t>
            </a:r>
          </a:p>
          <a:p>
            <a:pPr lvl="1"/>
            <a:r>
              <a:rPr lang="en-GB" dirty="0"/>
              <a:t>Transport of fine materials; dust/clay or fine sand. </a:t>
            </a:r>
          </a:p>
          <a:p>
            <a:pPr lvl="1"/>
            <a:r>
              <a:rPr lang="en-GB" dirty="0"/>
              <a:t>Particles less than 0.15mm.</a:t>
            </a:r>
          </a:p>
          <a:p>
            <a:pPr lvl="1"/>
            <a:r>
              <a:rPr lang="en-GB" dirty="0"/>
              <a:t>Can create dust clouds/sandstorms.</a:t>
            </a:r>
          </a:p>
          <a:p>
            <a:pPr lvl="1"/>
            <a:r>
              <a:rPr lang="en-GB" dirty="0"/>
              <a:t>Can be transported a long way (dust plume, UK ‘red rain’)</a:t>
            </a:r>
          </a:p>
          <a:p>
            <a:r>
              <a:rPr lang="en-GB" dirty="0" err="1"/>
              <a:t>Saltation</a:t>
            </a:r>
            <a:endParaRPr lang="en-GB" dirty="0"/>
          </a:p>
          <a:p>
            <a:pPr lvl="1"/>
            <a:r>
              <a:rPr lang="en-GB" dirty="0"/>
              <a:t>Particles moving along the ground in small leaps – 0.15-0.25 mm.</a:t>
            </a:r>
          </a:p>
          <a:p>
            <a:pPr lvl="1"/>
            <a:r>
              <a:rPr lang="en-GB" dirty="0"/>
              <a:t>Limited to near ground (below 2m) levels – restricted by weight of particles.</a:t>
            </a:r>
          </a:p>
          <a:p>
            <a:r>
              <a:rPr lang="en-GB" dirty="0"/>
              <a:t>Creep</a:t>
            </a:r>
          </a:p>
          <a:p>
            <a:pPr lvl="1"/>
            <a:r>
              <a:rPr lang="en-GB" dirty="0"/>
              <a:t>Larger particles (above 0.25mm), rolled or pushed along the ground.</a:t>
            </a:r>
          </a:p>
          <a:p>
            <a:pPr lvl="1"/>
            <a:r>
              <a:rPr lang="en-GB" dirty="0"/>
              <a:t>Too heavy to be lifted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e20_libya_tmo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dust_storm_in_kuwait_1.jp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14963" cy="6858000"/>
          </a:xfrm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12-3-b-photo-wind-moves-sand.jp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-1" y="188640"/>
            <a:ext cx="9137815" cy="5904656"/>
          </a:xfr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59053586_20060331_MG_5012Custom.jp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F5F21C-EF7E-4686-BFE5-C7D62AE8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Deposition: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CBCAB-E293-4ABC-9928-4ADE77839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When particles become too heavy to be transported, they are deposited</a:t>
            </a:r>
          </a:p>
          <a:p>
            <a:r>
              <a:rPr lang="en-GB" dirty="0"/>
              <a:t>Particles tend to be </a:t>
            </a:r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unsorted and ungraded, </a:t>
            </a:r>
            <a:r>
              <a:rPr lang="en-GB" dirty="0"/>
              <a:t>and are put down without compaction – they are often unconsolidated deposits</a:t>
            </a:r>
          </a:p>
          <a:p>
            <a:r>
              <a:rPr lang="en-GB" dirty="0"/>
              <a:t>Sometimes, this material is called </a:t>
            </a:r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loess</a:t>
            </a:r>
          </a:p>
          <a:p>
            <a:r>
              <a:rPr lang="en-GB" dirty="0"/>
              <a:t>Most often, they will be “drift aligned” with the wind or water – you should be able to see evidence of a direction</a:t>
            </a:r>
          </a:p>
          <a:p>
            <a:r>
              <a:rPr lang="en-GB" dirty="0"/>
              <a:t>Frequently, you will see evidence of ‘turbulence’ – waves of erosion/deposition in a cycle in the desert</a:t>
            </a:r>
          </a:p>
        </p:txBody>
      </p:sp>
    </p:spTree>
    <p:extLst>
      <p:ext uri="{BB962C8B-B14F-4D97-AF65-F5344CB8AC3E}">
        <p14:creationId xmlns:p14="http://schemas.microsoft.com/office/powerpoint/2010/main" val="231361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AF43-9D42-4EA2-AA8C-91F93AEC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Key Considerations for Aeolian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D3D8C-5DD7-4CD9-A246-5F50B1A32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Wind is never particularly powerful (low magnitude). </a:t>
            </a:r>
          </a:p>
          <a:p>
            <a:pPr lvl="1"/>
            <a:r>
              <a:rPr lang="en-GB" dirty="0"/>
              <a:t>It can only pick up quite light particles</a:t>
            </a:r>
          </a:p>
          <a:p>
            <a:pPr lvl="1"/>
            <a:r>
              <a:rPr lang="en-GB" dirty="0"/>
              <a:t>It can only transport the finest materials</a:t>
            </a:r>
          </a:p>
          <a:p>
            <a:pPr lvl="1"/>
            <a:r>
              <a:rPr lang="en-GB" dirty="0"/>
              <a:t>It does not operate much more than 2-3m off the ground</a:t>
            </a:r>
          </a:p>
          <a:p>
            <a:r>
              <a:rPr lang="en-GB" dirty="0"/>
              <a:t>What makes wind more or less effective?</a:t>
            </a:r>
          </a:p>
          <a:p>
            <a:pPr lvl="1"/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Consistency </a:t>
            </a:r>
            <a:r>
              <a:rPr lang="en-GB" dirty="0"/>
              <a:t>– tends to have a prevailing wind direction, which gives high frequency. Deserts with multiple prevailing winds get less effective processes</a:t>
            </a:r>
          </a:p>
          <a:p>
            <a:pPr lvl="1"/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Time </a:t>
            </a:r>
            <a:r>
              <a:rPr lang="en-GB" dirty="0"/>
              <a:t>– deserts which have consistent climatic conditions allow wind to operate for a long time, and hence increase their effectiveness</a:t>
            </a:r>
          </a:p>
          <a:p>
            <a:pPr lvl="1"/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Turbulence </a:t>
            </a:r>
            <a:r>
              <a:rPr lang="en-GB" dirty="0"/>
              <a:t>– allows wind to have ‘waves’ of higher and lower energy. This can create specific features. </a:t>
            </a:r>
          </a:p>
          <a:p>
            <a:pPr lvl="1"/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Spatial scale</a:t>
            </a:r>
            <a:r>
              <a:rPr lang="en-GB" dirty="0"/>
              <a:t> – wind operates over a very large area. The potential to impact on a large desert is significant. </a:t>
            </a:r>
          </a:p>
          <a:p>
            <a:pPr lvl="1"/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The prior extent of weathering</a:t>
            </a:r>
            <a:r>
              <a:rPr lang="en-GB" dirty="0"/>
              <a:t> – the more finely weathered the particles, the more effective wind will be</a:t>
            </a:r>
          </a:p>
          <a:p>
            <a:pPr lvl="1"/>
            <a:r>
              <a:rPr lang="en-GB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Extent of aridity</a:t>
            </a:r>
            <a:r>
              <a:rPr lang="en-GB" dirty="0"/>
              <a:t> – wind is less effective in vegetated, or semi-arid landscapes. Hyper arid conditions are more suited to aeolian process</a:t>
            </a:r>
          </a:p>
        </p:txBody>
      </p:sp>
    </p:spTree>
    <p:extLst>
      <p:ext uri="{BB962C8B-B14F-4D97-AF65-F5344CB8AC3E}">
        <p14:creationId xmlns:p14="http://schemas.microsoft.com/office/powerpoint/2010/main" val="4132093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7BA884-07B1-49B9-9E03-32B9CF219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the following images: water or wind?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ADFDD7-0C0B-4667-9E75-D30C804EF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But it’s not the only process operating in deserts… </a:t>
            </a:r>
          </a:p>
        </p:txBody>
      </p:sp>
    </p:spTree>
    <p:extLst>
      <p:ext uri="{BB962C8B-B14F-4D97-AF65-F5344CB8AC3E}">
        <p14:creationId xmlns:p14="http://schemas.microsoft.com/office/powerpoint/2010/main" val="542112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and%20Rippl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9" y="-1143000"/>
            <a:ext cx="6858001" cy="9144002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and-ripples-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7558"/>
          <a:stretch>
            <a:fillRect/>
          </a:stretch>
        </p:blipFill>
        <p:spPr>
          <a:xfrm>
            <a:off x="-1" y="0"/>
            <a:ext cx="9173707" cy="68580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ooDun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Light-Inside-Slot-Canyon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696"/>
            <a:ext cx="9177049" cy="6861696"/>
          </a:xfrm>
        </p:spPr>
      </p:pic>
    </p:spTree>
    <p:extLst>
      <p:ext uri="{BB962C8B-B14F-4D97-AF65-F5344CB8AC3E}">
        <p14:creationId xmlns:p14="http://schemas.microsoft.com/office/powerpoint/2010/main" val="2466155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Concept of </a:t>
            </a:r>
            <a:r>
              <a:rPr lang="en-GB" dirty="0" err="1"/>
              <a:t>Equifinality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When a landform (or series, landscape etc.) can be generated by a number of alternative processes</a:t>
            </a:r>
          </a:p>
          <a:p>
            <a:r>
              <a:rPr lang="en-GB" dirty="0"/>
              <a:t>Shape &amp; descriptive features alone cannot always explain </a:t>
            </a:r>
            <a:r>
              <a:rPr lang="en-GB" u="sng" dirty="0"/>
              <a:t>process</a:t>
            </a:r>
            <a:endParaRPr lang="en-GB" dirty="0"/>
          </a:p>
          <a:p>
            <a:r>
              <a:rPr lang="en-GB" dirty="0"/>
              <a:t>Often very important in desert landforms – particularly with the role of wind </a:t>
            </a:r>
            <a:r>
              <a:rPr lang="en-GB" dirty="0" err="1"/>
              <a:t>vs</a:t>
            </a:r>
            <a:r>
              <a:rPr lang="en-GB" dirty="0"/>
              <a:t> water in shaping land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Water? In the deserts?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Water in the desert is, by definition, relatively rare – aridity is what defines the desert environment</a:t>
            </a:r>
          </a:p>
          <a:p>
            <a:pPr lvl="1"/>
            <a:r>
              <a:rPr lang="en-GB" dirty="0"/>
              <a:t>However, is this true of all deserts? Again, think about </a:t>
            </a:r>
            <a:r>
              <a:rPr lang="en-GB" i="1" dirty="0"/>
              <a:t>scale</a:t>
            </a:r>
            <a:r>
              <a:rPr lang="en-GB" dirty="0"/>
              <a:t> of aridity – hyper vs semi-arid. </a:t>
            </a:r>
          </a:p>
          <a:p>
            <a:r>
              <a:rPr lang="en-GB" dirty="0"/>
              <a:t>Water can come from two time scales</a:t>
            </a:r>
          </a:p>
          <a:p>
            <a:pPr lvl="1"/>
            <a:r>
              <a:rPr lang="en-GB" dirty="0"/>
              <a:t>Modern water sources: finding a way for water to exist in relatively small quantities in present day</a:t>
            </a:r>
          </a:p>
          <a:p>
            <a:pPr lvl="1"/>
            <a:r>
              <a:rPr lang="en-GB" dirty="0"/>
              <a:t>Past water sources: recognising that climate changes have led to different conditions in deserts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Where does the modern water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Exogenous</a:t>
            </a:r>
          </a:p>
          <a:p>
            <a:pPr lvl="1"/>
            <a:r>
              <a:rPr lang="en-GB" dirty="0"/>
              <a:t>Water sources from outside of the desert area </a:t>
            </a:r>
          </a:p>
          <a:p>
            <a:pPr lvl="1"/>
            <a:r>
              <a:rPr lang="en-GB" dirty="0"/>
              <a:t>e.g. The Nile forms in Ethiopia and then flows through Egypt</a:t>
            </a:r>
          </a:p>
          <a:p>
            <a:r>
              <a:rPr lang="en-GB" dirty="0" err="1"/>
              <a:t>Endoreic</a:t>
            </a:r>
            <a:endParaRPr lang="en-GB" dirty="0"/>
          </a:p>
          <a:p>
            <a:pPr lvl="1"/>
            <a:r>
              <a:rPr lang="en-GB" dirty="0"/>
              <a:t>Drainage systems or basins which end in the desert</a:t>
            </a:r>
          </a:p>
          <a:p>
            <a:r>
              <a:rPr lang="en-GB" dirty="0"/>
              <a:t>Ephemeral</a:t>
            </a:r>
          </a:p>
          <a:p>
            <a:pPr lvl="1"/>
            <a:r>
              <a:rPr lang="en-GB" dirty="0"/>
              <a:t>Streams/rivers that only exist after major storm periods</a:t>
            </a:r>
          </a:p>
          <a:p>
            <a:r>
              <a:rPr lang="en-GB" dirty="0"/>
              <a:t>Aquifers</a:t>
            </a:r>
          </a:p>
          <a:p>
            <a:pPr lvl="1"/>
            <a:r>
              <a:rPr lang="en-GB" dirty="0"/>
              <a:t>Deep water underground – from movement or past water</a:t>
            </a:r>
          </a:p>
          <a:p>
            <a:r>
              <a:rPr lang="en-GB" dirty="0"/>
              <a:t>Coastal mist</a:t>
            </a:r>
          </a:p>
          <a:p>
            <a:pPr lvl="1"/>
            <a:r>
              <a:rPr lang="en-GB" dirty="0"/>
              <a:t>Relatively rare – not really a way of making land forms, but potentially important for human water sources</a:t>
            </a:r>
          </a:p>
          <a:p>
            <a:pPr lvl="1"/>
            <a:endParaRPr lang="en-GB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nileri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5176" cy="685800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nile-river-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Where does past water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Evidence in the deserts of past wet conditions (known as “</a:t>
            </a:r>
            <a:r>
              <a:rPr lang="en-GB" dirty="0" err="1"/>
              <a:t>pluvials</a:t>
            </a:r>
            <a:r>
              <a:rPr lang="en-GB" dirty="0"/>
              <a:t>” – wet periods)</a:t>
            </a:r>
          </a:p>
          <a:p>
            <a:r>
              <a:rPr lang="en-GB" dirty="0"/>
              <a:t>Most recent pluvial period was in the “Pleistocene” – the previous glacial epoch (800kya-20kyaBP)</a:t>
            </a:r>
          </a:p>
          <a:p>
            <a:r>
              <a:rPr lang="en-GB" dirty="0"/>
              <a:t>Fossil evidence from crocodiles, cave drawings, all sorts of animals from the Sahara</a:t>
            </a:r>
          </a:p>
          <a:p>
            <a:r>
              <a:rPr lang="en-GB" dirty="0"/>
              <a:t>Often most important in the creation of the aquifers – groundwater storage</a:t>
            </a:r>
          </a:p>
          <a:p>
            <a:r>
              <a:rPr lang="en-GB" dirty="0"/>
              <a:t>However – during the wet periods, there was time for significant water and fluvial action – tends to create major fluvial features and large scale landscapes!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DD72-1901-4A97-9205-65E6247D7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Pleistocene Variability (800-20kyaBP)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723EEB-8CCE-465E-A72E-5A799FBCC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81" y="1600200"/>
            <a:ext cx="6385838" cy="4525963"/>
          </a:xfrm>
        </p:spPr>
      </p:pic>
    </p:spTree>
    <p:extLst>
      <p:ext uri="{BB962C8B-B14F-4D97-AF65-F5344CB8AC3E}">
        <p14:creationId xmlns:p14="http://schemas.microsoft.com/office/powerpoint/2010/main" val="24945457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9-Mile Canyon, Aug_ 1993 - Max_ Proportio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9124" cy="685800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the water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Landforms very similar to fluvial landforms – created in </a:t>
            </a:r>
            <a:r>
              <a:rPr lang="en-GB" dirty="0" err="1"/>
              <a:t>equifinal</a:t>
            </a:r>
            <a:r>
              <a:rPr lang="en-GB" dirty="0"/>
              <a:t> process</a:t>
            </a:r>
          </a:p>
          <a:p>
            <a:r>
              <a:rPr lang="en-GB" dirty="0"/>
              <a:t>Features are shaped in the same way – and the standard fluvial processes operate (erosion, transport, deposition)</a:t>
            </a:r>
          </a:p>
          <a:p>
            <a:r>
              <a:rPr lang="en-GB" dirty="0"/>
              <a:t>Remember that they are often short-lived – input is brief, and stormy</a:t>
            </a:r>
          </a:p>
          <a:p>
            <a:r>
              <a:rPr lang="en-GB" dirty="0"/>
              <a:t>Rivers need to do a lot of work very quickly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IMG_06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842746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IMG_05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IMG_05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0"/>
            <a:ext cx="6912768" cy="6912769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IMG_02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71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IMG_06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the water powerful?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High-intensity rainfall and “storm”-like behaviour</a:t>
            </a:r>
          </a:p>
          <a:p>
            <a:r>
              <a:rPr lang="en-GB" dirty="0"/>
              <a:t>Sparse vegetation – very little interception</a:t>
            </a:r>
          </a:p>
          <a:p>
            <a:r>
              <a:rPr lang="en-GB" dirty="0"/>
              <a:t>High channel density – very little drainage basin dynamics existing – so it’s all surface run off</a:t>
            </a:r>
          </a:p>
          <a:p>
            <a:r>
              <a:rPr lang="en-GB" dirty="0"/>
              <a:t>Dry, baked soil – limits infiltration</a:t>
            </a:r>
          </a:p>
          <a:p>
            <a:r>
              <a:rPr lang="en-GB" dirty="0" err="1"/>
              <a:t>Rainsplash</a:t>
            </a:r>
            <a:r>
              <a:rPr lang="en-GB" dirty="0"/>
              <a:t> – fills soil pores very quickly, causing soils to lose permeability</a:t>
            </a:r>
          </a:p>
          <a:p>
            <a:r>
              <a:rPr lang="en-GB" dirty="0"/>
              <a:t>Shallow soils allowing little water storage</a:t>
            </a:r>
          </a:p>
          <a:p>
            <a:r>
              <a:rPr lang="en-GB" dirty="0"/>
              <a:t>Acting on relatively unconsolidated soil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Assess the role of water in </a:t>
            </a:r>
            <a:r>
              <a:rPr lang="en-GB" b="1"/>
              <a:t>the desert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 thinking about comparison between wind and water as processes in desert</a:t>
            </a:r>
          </a:p>
          <a:p>
            <a:r>
              <a:rPr lang="en-GB" dirty="0"/>
              <a:t>Dimensions of analysis:</a:t>
            </a:r>
          </a:p>
          <a:p>
            <a:pPr lvl="1"/>
            <a:r>
              <a:rPr lang="en-GB" dirty="0"/>
              <a:t>Temporal (past </a:t>
            </a:r>
            <a:r>
              <a:rPr lang="en-GB" dirty="0" err="1"/>
              <a:t>vs</a:t>
            </a:r>
            <a:r>
              <a:rPr lang="en-GB" dirty="0"/>
              <a:t> present; short </a:t>
            </a:r>
            <a:r>
              <a:rPr lang="en-GB" dirty="0" err="1"/>
              <a:t>vs</a:t>
            </a:r>
            <a:r>
              <a:rPr lang="en-GB" dirty="0"/>
              <a:t> long term)</a:t>
            </a:r>
          </a:p>
          <a:p>
            <a:pPr lvl="1"/>
            <a:r>
              <a:rPr lang="en-GB" dirty="0"/>
              <a:t>Spatial (little intensive versus large and weak)</a:t>
            </a:r>
          </a:p>
          <a:p>
            <a:pPr lvl="1"/>
            <a:r>
              <a:rPr lang="en-GB" dirty="0"/>
              <a:t>Conditions and forces (gentle but frequent, vs short and sharp)</a:t>
            </a:r>
          </a:p>
          <a:p>
            <a:r>
              <a:rPr lang="en-GB" dirty="0"/>
              <a:t>Evaluation at each stage, not full 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Aeolian: Deflation hollow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1118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9F552-C3F6-4365-835A-8AF7214C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 descr="A close up of a desert field&#10;&#10;Description automatically generated">
            <a:extLst>
              <a:ext uri="{FF2B5EF4-FFF2-40B4-BE49-F238E27FC236}">
                <a16:creationId xmlns:a16="http://schemas.microsoft.com/office/drawing/2014/main" id="{51A625DE-F1FE-4ACD-BEAA-798036DF7E8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" y="0"/>
            <a:ext cx="9144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391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A2D97-D125-497B-91C1-CBE7118E5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view of a beach&#10;&#10;Description automatically generated">
            <a:extLst>
              <a:ext uri="{FF2B5EF4-FFF2-40B4-BE49-F238E27FC236}">
                <a16:creationId xmlns:a16="http://schemas.microsoft.com/office/drawing/2014/main" id="{A64F1F0F-4940-4BB2-BD5E-0B6D57F4D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52" y="0"/>
            <a:ext cx="10286999" cy="6858000"/>
          </a:xfrm>
        </p:spPr>
      </p:pic>
    </p:spTree>
    <p:extLst>
      <p:ext uri="{BB962C8B-B14F-4D97-AF65-F5344CB8AC3E}">
        <p14:creationId xmlns:p14="http://schemas.microsoft.com/office/powerpoint/2010/main" val="18317192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61AB9-1EC6-4388-BC51-41698E4C7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close up of a rock&#10;&#10;Description automatically generated">
            <a:extLst>
              <a:ext uri="{FF2B5EF4-FFF2-40B4-BE49-F238E27FC236}">
                <a16:creationId xmlns:a16="http://schemas.microsoft.com/office/drawing/2014/main" id="{31382C73-FFD2-46DE-9AEA-6B4A5AFB5E4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80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Aeolian: </a:t>
            </a:r>
            <a:r>
              <a:rPr lang="en-GB" dirty="0" err="1"/>
              <a:t>yardang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1054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31364-7AB5-4A24-8D44-74B4A7594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3587C9-C4AA-4644-9C5F-56D8B50B562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7587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F0E5-77EC-46B3-AB42-E6F6F8F7D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D39C15-F2EA-414D-9D3D-A850849197C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384" y="877990"/>
            <a:ext cx="9168384" cy="4495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5292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Aeolian: </a:t>
            </a:r>
            <a:r>
              <a:rPr lang="en-GB" dirty="0" err="1"/>
              <a:t>zeugen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0418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8808-17D1-43E3-ACB7-058B8BDAD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EF6029-12D2-4589-B7C3-AA43EC73659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9882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8CF8-51A0-428D-B50A-A743A2F05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606045-FD22-44AF-A148-3642869002F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5527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5479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Aeolian</a:t>
            </a:r>
            <a:r>
              <a:rPr lang="en-GB"/>
              <a:t>: sand dune (types)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021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CC16-164A-4C6C-955A-03CA4866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45FC2DE-EA09-40FF-B110-CACB5CD8DA2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182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D7C03-E8AE-404C-BC6C-19C0755F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8FF98FA-0660-48CD-B64D-664A2018874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951"/>
            <a:ext cx="9144000" cy="6852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3960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3FE6-4219-4BAC-BE78-3F3C4948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BC668-D595-4206-98BE-76F02ED5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752BEC-D0B9-46FB-A7D0-0E09E9442FA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83739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5F2D0-B0D8-44C7-AD5F-D455EEBEA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699455B-0170-44F4-955A-7CFBBFB0EF5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0"/>
            <a:ext cx="5832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934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connected sequence of landforms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153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9564D4-E218-4CFC-9F07-D8704BF4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Context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87CE9C-51A3-4121-9448-9118AAD9C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Upland/lowland</a:t>
            </a:r>
          </a:p>
          <a:p>
            <a:r>
              <a:rPr lang="en-GB" dirty="0"/>
              <a:t>Intermontane basin</a:t>
            </a:r>
          </a:p>
          <a:p>
            <a:r>
              <a:rPr lang="en-GB" dirty="0"/>
              <a:t>Nature of flow down the slope (landforms)</a:t>
            </a:r>
          </a:p>
          <a:p>
            <a:r>
              <a:rPr lang="en-GB" dirty="0"/>
              <a:t>Pediment</a:t>
            </a:r>
          </a:p>
          <a:p>
            <a:r>
              <a:rPr lang="en-GB" dirty="0"/>
              <a:t>Endoreic landforms</a:t>
            </a:r>
          </a:p>
          <a:p>
            <a:r>
              <a:rPr lang="en-GB" dirty="0"/>
              <a:t>Large scale dissection (past water?)</a:t>
            </a:r>
          </a:p>
        </p:txBody>
      </p:sp>
    </p:spTree>
    <p:extLst>
      <p:ext uri="{BB962C8B-B14F-4D97-AF65-F5344CB8AC3E}">
        <p14:creationId xmlns:p14="http://schemas.microsoft.com/office/powerpoint/2010/main" val="30506244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wadi &amp; Arroyo (Canyon)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2336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di_East_Egypt">
            <a:extLst>
              <a:ext uri="{FF2B5EF4-FFF2-40B4-BE49-F238E27FC236}">
                <a16:creationId xmlns:a16="http://schemas.microsoft.com/office/drawing/2014/main" id="{9A0AEC16-DD78-4BE4-BF62-09500B51A0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62"/>
            <a:ext cx="9130701" cy="680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057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chalParan1">
            <a:extLst>
              <a:ext uri="{FF2B5EF4-FFF2-40B4-BE49-F238E27FC236}">
                <a16:creationId xmlns:a16="http://schemas.microsoft.com/office/drawing/2014/main" id="{0BCE1F25-99C5-4EFB-82C9-52DC839499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053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-Wadi">
            <a:extLst>
              <a:ext uri="{FF2B5EF4-FFF2-40B4-BE49-F238E27FC236}">
                <a16:creationId xmlns:a16="http://schemas.microsoft.com/office/drawing/2014/main" id="{DAAF86A2-31B2-4FD6-AF5D-80DA558550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640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tra-at-Dusk-is-Beautiful.jpg.optimal">
            <a:extLst>
              <a:ext uri="{FF2B5EF4-FFF2-40B4-BE49-F238E27FC236}">
                <a16:creationId xmlns:a16="http://schemas.microsoft.com/office/drawing/2014/main" id="{F6561FC4-E287-4A44-A7C3-F5DE70AE72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684"/>
            <a:ext cx="9146969" cy="68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359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80px-Dry_riverbed_and_basalt_columns_(Namibia)">
            <a:extLst>
              <a:ext uri="{FF2B5EF4-FFF2-40B4-BE49-F238E27FC236}">
                <a16:creationId xmlns:a16="http://schemas.microsoft.com/office/drawing/2014/main" id="{EE7F2F87-C32E-42A1-AD3F-9CAE87F772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9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546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000000000000000">
            <a:extLst>
              <a:ext uri="{FF2B5EF4-FFF2-40B4-BE49-F238E27FC236}">
                <a16:creationId xmlns:a16="http://schemas.microsoft.com/office/drawing/2014/main" id="{C61BD2F2-8203-4C4A-A186-D92ECE3E05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398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alluvial fan (</a:t>
            </a:r>
            <a:r>
              <a:rPr lang="en-GB" dirty="0" err="1"/>
              <a:t>Bahada</a:t>
            </a:r>
            <a:r>
              <a:rPr lang="en-GB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5612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p-03">
            <a:extLst>
              <a:ext uri="{FF2B5EF4-FFF2-40B4-BE49-F238E27FC236}">
                <a16:creationId xmlns:a16="http://schemas.microsoft.com/office/drawing/2014/main" id="{FDF11957-63C5-489C-99B4-377B71F60F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7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932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1">
            <a:extLst>
              <a:ext uri="{FF2B5EF4-FFF2-40B4-BE49-F238E27FC236}">
                <a16:creationId xmlns:a16="http://schemas.microsoft.com/office/drawing/2014/main" id="{9B407CB8-AA54-4C36-BDB4-320E444E5E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8" y="857250"/>
            <a:ext cx="839033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336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00px-Alluvial_fan,_Taklimakan_Desert,_XinJiang_Province,_China,_NASA,_ASTER">
            <a:extLst>
              <a:ext uri="{FF2B5EF4-FFF2-40B4-BE49-F238E27FC236}">
                <a16:creationId xmlns:a16="http://schemas.microsoft.com/office/drawing/2014/main" id="{20933D73-46FC-4DBC-9E8D-B66F3C0248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0"/>
            <a:ext cx="6336704" cy="685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882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playa, salt lake, </a:t>
            </a:r>
            <a:r>
              <a:rPr lang="en-GB" dirty="0" err="1"/>
              <a:t>chott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7082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2">
            <a:extLst>
              <a:ext uri="{FF2B5EF4-FFF2-40B4-BE49-F238E27FC236}">
                <a16:creationId xmlns:a16="http://schemas.microsoft.com/office/drawing/2014/main" id="{6A361633-54FA-4F7C-A62D-DC7700747C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0410"/>
            <a:ext cx="9144000" cy="41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59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3">
            <a:extLst>
              <a:ext uri="{FF2B5EF4-FFF2-40B4-BE49-F238E27FC236}">
                <a16:creationId xmlns:a16="http://schemas.microsoft.com/office/drawing/2014/main" id="{F9F98AEE-8203-43F3-90A8-22CEE6704B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6716"/>
            <a:ext cx="9144000" cy="226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827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e53314777">
            <a:extLst>
              <a:ext uri="{FF2B5EF4-FFF2-40B4-BE49-F238E27FC236}">
                <a16:creationId xmlns:a16="http://schemas.microsoft.com/office/drawing/2014/main" id="{0F5A1FC6-D280-4118-B140-68BE68AE2F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480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kita-andreev-412707">
            <a:extLst>
              <a:ext uri="{FF2B5EF4-FFF2-40B4-BE49-F238E27FC236}">
                <a16:creationId xmlns:a16="http://schemas.microsoft.com/office/drawing/2014/main" id="{5D96E6A1-766E-4497-A995-03C0790B0F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yuni-Salt-Flat-Bolivia">
            <a:extLst>
              <a:ext uri="{FF2B5EF4-FFF2-40B4-BE49-F238E27FC236}">
                <a16:creationId xmlns:a16="http://schemas.microsoft.com/office/drawing/2014/main" id="{69F92F41-4B5A-4EC4-AD2A-9E2882B35A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7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72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jerid3">
            <a:extLst>
              <a:ext uri="{FF2B5EF4-FFF2-40B4-BE49-F238E27FC236}">
                <a16:creationId xmlns:a16="http://schemas.microsoft.com/office/drawing/2014/main" id="{5549B379-D243-4AFD-A621-B23602F4D3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973"/>
            <a:ext cx="9144000" cy="426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587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xresdefault2">
            <a:extLst>
              <a:ext uri="{FF2B5EF4-FFF2-40B4-BE49-F238E27FC236}">
                <a16:creationId xmlns:a16="http://schemas.microsoft.com/office/drawing/2014/main" id="{ED4EED17-44C9-4BAC-A235-EA864AC301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995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xresdefault">
            <a:extLst>
              <a:ext uri="{FF2B5EF4-FFF2-40B4-BE49-F238E27FC236}">
                <a16:creationId xmlns:a16="http://schemas.microsoft.com/office/drawing/2014/main" id="{15BA144C-EF5C-4B07-9818-B2FCA1B9AF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182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inselberg (Mesa, butte, spire)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4989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80px-Monument_Valley,_late_afternoon">
            <a:extLst>
              <a:ext uri="{FF2B5EF4-FFF2-40B4-BE49-F238E27FC236}">
                <a16:creationId xmlns:a16="http://schemas.microsoft.com/office/drawing/2014/main" id="{351D8BCE-5068-4C9F-AE39-ACA2492FB1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4" y="857250"/>
            <a:ext cx="90939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042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nd_Canyon_Park_USA_Parks_Crag_514944_1280x767">
            <a:extLst>
              <a:ext uri="{FF2B5EF4-FFF2-40B4-BE49-F238E27FC236}">
                <a16:creationId xmlns:a16="http://schemas.microsoft.com/office/drawing/2014/main" id="{ECEA07B6-8CC3-4339-B81B-830BCADA42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3241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0819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SA_10654_Bryce_Canyon_Luca_Galuzzi_2007">
            <a:extLst>
              <a:ext uri="{FF2B5EF4-FFF2-40B4-BE49-F238E27FC236}">
                <a16:creationId xmlns:a16="http://schemas.microsoft.com/office/drawing/2014/main" id="{F449B33D-978A-4C3F-AB38-51FE0AD59A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404664"/>
            <a:ext cx="907580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606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inselberg (</a:t>
            </a:r>
            <a:r>
              <a:rPr lang="en-GB" dirty="0" err="1"/>
              <a:t>Bornhardt</a:t>
            </a:r>
            <a:r>
              <a:rPr lang="en-GB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1035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99547C-3131-478C-AE62-307991FBA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B37DCF-72FC-42F5-BB40-D05E3B9EF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" descr="Bornhardt">
            <a:extLst>
              <a:ext uri="{FF2B5EF4-FFF2-40B4-BE49-F238E27FC236}">
                <a16:creationId xmlns:a16="http://schemas.microsoft.com/office/drawing/2014/main" id="{DD802021-4728-42EA-958A-288B26DEE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55616" b="-8336"/>
          <a:stretch>
            <a:fillRect/>
          </a:stretch>
        </p:blipFill>
        <p:spPr bwMode="auto">
          <a:xfrm>
            <a:off x="4283968" y="404664"/>
            <a:ext cx="4248472" cy="4608512"/>
          </a:xfrm>
          <a:prstGeom prst="rect">
            <a:avLst/>
          </a:prstGeom>
          <a:noFill/>
        </p:spPr>
      </p:pic>
      <p:pic>
        <p:nvPicPr>
          <p:cNvPr id="7" name="Picture 2" descr="Bornhardt">
            <a:extLst>
              <a:ext uri="{FF2B5EF4-FFF2-40B4-BE49-F238E27FC236}">
                <a16:creationId xmlns:a16="http://schemas.microsoft.com/office/drawing/2014/main" id="{FDD4BE31-6DB1-46EE-BFD0-F7043127E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42395"/>
          <a:stretch>
            <a:fillRect/>
          </a:stretch>
        </p:blipFill>
        <p:spPr bwMode="auto">
          <a:xfrm>
            <a:off x="323528" y="548680"/>
            <a:ext cx="3838575" cy="41700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07857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yers-rock">
            <a:extLst>
              <a:ext uri="{FF2B5EF4-FFF2-40B4-BE49-F238E27FC236}">
                <a16:creationId xmlns:a16="http://schemas.microsoft.com/office/drawing/2014/main" id="{BFC9B79B-BE5D-4491-B7E2-834B789B21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3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976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834250-F33A-4A32-89E5-43279B0A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3F3840-6F32-4593-8962-826CE41B1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" descr="Image result for bornhardt">
            <a:extLst>
              <a:ext uri="{FF2B5EF4-FFF2-40B4-BE49-F238E27FC236}">
                <a16:creationId xmlns:a16="http://schemas.microsoft.com/office/drawing/2014/main" id="{84860B5B-6107-40F6-ABD3-4ABDA6225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925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54055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luru-NT-170320102531003-e1548065336340">
            <a:extLst>
              <a:ext uri="{FF2B5EF4-FFF2-40B4-BE49-F238E27FC236}">
                <a16:creationId xmlns:a16="http://schemas.microsoft.com/office/drawing/2014/main" id="{22FBC6F8-67C6-4759-91C0-1A81BA45ED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9" y="-35262"/>
            <a:ext cx="9192837" cy="689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754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642E7-D336-4E8C-8742-C24FF4DA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fluvial: inselberg (kopje)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55C4F6-9E62-4941-97DE-BC7B11688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8192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AFC9-3186-41A4-8D55-31E464AE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81CA1-31FA-468F-8908-903935A38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Image result for kopjes formation">
            <a:extLst>
              <a:ext uri="{FF2B5EF4-FFF2-40B4-BE49-F238E27FC236}">
                <a16:creationId xmlns:a16="http://schemas.microsoft.com/office/drawing/2014/main" id="{A259D350-D609-40B9-8376-68479101A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0106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30734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75F5E9-C0AB-44ED-9FD9-DCFF4198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LANDFORM AND PROCESS QUESTIONS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E2D171-7FB3-49F8-88E3-EAAAE003D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989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2017</Words>
  <Application>Microsoft Office PowerPoint</Application>
  <PresentationFormat>On-screen Show (4:3)</PresentationFormat>
  <Paragraphs>222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2" baseType="lpstr">
      <vt:lpstr>Arial</vt:lpstr>
      <vt:lpstr>Calibri</vt:lpstr>
      <vt:lpstr>Office Theme</vt:lpstr>
      <vt:lpstr>PowerPoint Presentation</vt:lpstr>
      <vt:lpstr>PowerPoint Presentation</vt:lpstr>
      <vt:lpstr>10.2 Landforms of Arid Environments</vt:lpstr>
      <vt:lpstr>Key Concepts</vt:lpstr>
      <vt:lpstr>Key Questions to Answer:</vt:lpstr>
      <vt:lpstr>What does the desert consist of?</vt:lpstr>
      <vt:lpstr>How is the desert broken down?</vt:lpstr>
      <vt:lpstr>Weathering Controls (Peltier, 1950)</vt:lpstr>
      <vt:lpstr>Mechanical Weathering: Diurnal Cycle</vt:lpstr>
      <vt:lpstr>Mechanical Weathering</vt:lpstr>
      <vt:lpstr>Mechanical Weathering</vt:lpstr>
      <vt:lpstr>PowerPoint Presentation</vt:lpstr>
      <vt:lpstr>PowerPoint Presentation</vt:lpstr>
      <vt:lpstr>PowerPoint Presentation</vt:lpstr>
      <vt:lpstr>Other Weathering Types (Limited)</vt:lpstr>
      <vt:lpstr>Weathering Summary</vt:lpstr>
      <vt:lpstr>Geophysical Fluid Dynamics</vt:lpstr>
      <vt:lpstr>Aeolian Processes of Erosion</vt:lpstr>
      <vt:lpstr>Aeolian Processes – Deflation </vt:lpstr>
      <vt:lpstr>Aeolian Transport</vt:lpstr>
      <vt:lpstr>Aeolian Transport – what do we expect?</vt:lpstr>
      <vt:lpstr>Aeolian Transport – what do we expect?</vt:lpstr>
      <vt:lpstr>PowerPoint Presentation</vt:lpstr>
      <vt:lpstr>PowerPoint Presentation</vt:lpstr>
      <vt:lpstr>PowerPoint Presentation</vt:lpstr>
      <vt:lpstr>PowerPoint Presentation</vt:lpstr>
      <vt:lpstr>Deposition:</vt:lpstr>
      <vt:lpstr>Key Considerations for Aeolian Process</vt:lpstr>
      <vt:lpstr>For the following images: water or wind?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Concept of Equifinality</vt:lpstr>
      <vt:lpstr>Water? In the deserts?</vt:lpstr>
      <vt:lpstr>Where does the modern water come from?</vt:lpstr>
      <vt:lpstr>PowerPoint Presentation</vt:lpstr>
      <vt:lpstr>PowerPoint Presentation</vt:lpstr>
      <vt:lpstr>Where does past water come from?</vt:lpstr>
      <vt:lpstr>Pleistocene Variability (800-20kyaBP)</vt:lpstr>
      <vt:lpstr>PowerPoint Presentation</vt:lpstr>
      <vt:lpstr>What does the water do?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the water powerful?</vt:lpstr>
      <vt:lpstr>Assess the role of water in the desert</vt:lpstr>
      <vt:lpstr>Aeolian: Deflation hollow</vt:lpstr>
      <vt:lpstr>PowerPoint Presentation</vt:lpstr>
      <vt:lpstr>PowerPoint Presentation</vt:lpstr>
      <vt:lpstr>PowerPoint Presentation</vt:lpstr>
      <vt:lpstr>Aeolian: yardang</vt:lpstr>
      <vt:lpstr>PowerPoint Presentation</vt:lpstr>
      <vt:lpstr>PowerPoint Presentation</vt:lpstr>
      <vt:lpstr>Aeolian: zeugen</vt:lpstr>
      <vt:lpstr>PowerPoint Presentation</vt:lpstr>
      <vt:lpstr>PowerPoint Presentation</vt:lpstr>
      <vt:lpstr>Aeolian: sand dune (types)</vt:lpstr>
      <vt:lpstr>PowerPoint Presentation</vt:lpstr>
      <vt:lpstr>PowerPoint Presentation</vt:lpstr>
      <vt:lpstr>PowerPoint Presentation</vt:lpstr>
      <vt:lpstr>PowerPoint Presentation</vt:lpstr>
      <vt:lpstr>fluvial: connected sequence of landforms</vt:lpstr>
      <vt:lpstr>Key Context </vt:lpstr>
      <vt:lpstr>fluvial: wadi &amp; Arroyo (Canyon)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fluvial: alluvial fan (Bahada)</vt:lpstr>
      <vt:lpstr>PowerPoint Presentation</vt:lpstr>
      <vt:lpstr>PowerPoint Presentation</vt:lpstr>
      <vt:lpstr>PowerPoint Presentation</vt:lpstr>
      <vt:lpstr>fluvial: playa, salt lake, chott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fluvial: inselberg (Mesa, butte, spire)</vt:lpstr>
      <vt:lpstr>PowerPoint Presentation</vt:lpstr>
      <vt:lpstr>PowerPoint Presentation</vt:lpstr>
      <vt:lpstr>PowerPoint Presentation</vt:lpstr>
      <vt:lpstr>fluvial: inselberg (Bornhardt)</vt:lpstr>
      <vt:lpstr>PowerPoint Presentation</vt:lpstr>
      <vt:lpstr>PowerPoint Presentation</vt:lpstr>
      <vt:lpstr>PowerPoint Presentation</vt:lpstr>
      <vt:lpstr>PowerPoint Presentation</vt:lpstr>
      <vt:lpstr>fluvial: inselberg (kopje)</vt:lpstr>
      <vt:lpstr>PowerPoint Presentation</vt:lpstr>
      <vt:lpstr>LANDFORM AND PROCESS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Forced Migration &amp; Refugees</dc:title>
  <dc:creator>David</dc:creator>
  <cp:lastModifiedBy>David Preece</cp:lastModifiedBy>
  <cp:revision>51</cp:revision>
  <dcterms:created xsi:type="dcterms:W3CDTF">2010-11-09T21:03:48Z</dcterms:created>
  <dcterms:modified xsi:type="dcterms:W3CDTF">2019-10-03T11:08:01Z</dcterms:modified>
</cp:coreProperties>
</file>