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82" r:id="rId5"/>
    <p:sldId id="283" r:id="rId6"/>
    <p:sldId id="280" r:id="rId7"/>
    <p:sldId id="308" r:id="rId8"/>
    <p:sldId id="258" r:id="rId9"/>
    <p:sldId id="260" r:id="rId10"/>
    <p:sldId id="265" r:id="rId11"/>
    <p:sldId id="262" r:id="rId12"/>
    <p:sldId id="266" r:id="rId13"/>
    <p:sldId id="267" r:id="rId14"/>
    <p:sldId id="264" r:id="rId15"/>
    <p:sldId id="263" r:id="rId16"/>
    <p:sldId id="284" r:id="rId17"/>
    <p:sldId id="285" r:id="rId18"/>
    <p:sldId id="270" r:id="rId19"/>
    <p:sldId id="271" r:id="rId20"/>
    <p:sldId id="273" r:id="rId21"/>
    <p:sldId id="274" r:id="rId22"/>
    <p:sldId id="275" r:id="rId23"/>
    <p:sldId id="276" r:id="rId24"/>
    <p:sldId id="286" r:id="rId25"/>
    <p:sldId id="287" r:id="rId26"/>
    <p:sldId id="279" r:id="rId27"/>
    <p:sldId id="278" r:id="rId28"/>
    <p:sldId id="277" r:id="rId29"/>
    <p:sldId id="288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10" r:id="rId40"/>
    <p:sldId id="291" r:id="rId41"/>
    <p:sldId id="292" r:id="rId42"/>
    <p:sldId id="294" r:id="rId43"/>
    <p:sldId id="293" r:id="rId44"/>
    <p:sldId id="295" r:id="rId45"/>
    <p:sldId id="296" r:id="rId46"/>
    <p:sldId id="307" r:id="rId47"/>
    <p:sldId id="309" r:id="rId48"/>
    <p:sldId id="297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69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41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51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96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52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875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31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308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602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57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79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10F261-91BA-4464-82D4-C6D213CE0CD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15820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917A8-FE11-42CE-B141-8EF704AA9083}" type="datetimeFigureOut">
              <a:rPr lang="en-GB" smtClean="0"/>
              <a:pPr/>
              <a:t>11/09/2020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A0376-A1FE-4514-9AF2-9DE4B972EB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9549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daphne.palomar.edu/pdeen/Animations/23_WeatherPat.swf" TargetMode="External"/><Relationship Id="rId2" Type="http://schemas.openxmlformats.org/officeDocument/2006/relationships/hyperlink" Target="http://people.cas.sc.edu/carbone/modules/mods4car/africa-itcz/index.html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/>
              <a:t>Welcome back….!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6679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0427D-DC78-48C4-9E59-59DCF7377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done?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9594E-CE03-4D54-9BBD-0B8AF6196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Paper 1 and Paper 2 completed</a:t>
            </a:r>
          </a:p>
          <a:p>
            <a:r>
              <a:rPr lang="en-US" dirty="0"/>
              <a:t>Strong sense of the technical demands of the Cambridge course – precision, accurate, language and vocabulary are all critical</a:t>
            </a:r>
          </a:p>
          <a:p>
            <a:r>
              <a:rPr lang="en-US" dirty="0"/>
              <a:t>Developing sense of the importance of good essay technique and fluent writing – essays remain a feature of all papers.</a:t>
            </a:r>
          </a:p>
          <a:p>
            <a:r>
              <a:rPr lang="en-US" dirty="0"/>
              <a:t>Competence in source and data handling: we have to be able to respond to various materials.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0586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2019 Results – A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4000" dirty="0"/>
              <a:t>30% of students scored A*</a:t>
            </a:r>
          </a:p>
          <a:p>
            <a:r>
              <a:rPr lang="en-GB" sz="4000" dirty="0"/>
              <a:t>54% of students scored A*/A</a:t>
            </a:r>
          </a:p>
          <a:p>
            <a:r>
              <a:rPr lang="en-GB" sz="4000" dirty="0"/>
              <a:t>70% of students scored A*/B</a:t>
            </a:r>
          </a:p>
          <a:p>
            <a:endParaRPr lang="en-GB" sz="4000" dirty="0"/>
          </a:p>
          <a:p>
            <a:pPr marL="0" indent="0">
              <a:buNone/>
            </a:pPr>
            <a:r>
              <a:rPr lang="en-GB" sz="4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Key lessons:</a:t>
            </a:r>
          </a:p>
          <a:p>
            <a:r>
              <a:rPr lang="en-GB" sz="4000" dirty="0"/>
              <a:t>Consistency is critical – have to do well at all four papers!</a:t>
            </a:r>
          </a:p>
          <a:p>
            <a:r>
              <a:rPr lang="en-GB" sz="4000" dirty="0"/>
              <a:t>The process of Y12 Revision is hard – but vital. </a:t>
            </a:r>
          </a:p>
          <a:p>
            <a:r>
              <a:rPr lang="en-GB" sz="4000" dirty="0"/>
              <a:t>Skills are skills – if you can write essays for human, you can do it for physical. If you can write at P1, you can do it at P3. </a:t>
            </a:r>
          </a:p>
          <a:p>
            <a:endParaRPr lang="en-GB" sz="4000" dirty="0"/>
          </a:p>
          <a:p>
            <a:pPr marL="0" indent="0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889724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49FBD-A85D-41EC-A0B3-4265B964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we doing?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FCA02-E319-4F58-91D2-A3D11201C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Michaelmas</a:t>
            </a:r>
            <a:r>
              <a:rPr lang="en-US" dirty="0"/>
              <a:t> Term:</a:t>
            </a:r>
          </a:p>
          <a:p>
            <a:pPr lvl="1"/>
            <a:r>
              <a:rPr lang="en-US" dirty="0"/>
              <a:t>Only two units in Paper 3, Paper 4</a:t>
            </a:r>
          </a:p>
          <a:p>
            <a:pPr lvl="1"/>
            <a:r>
              <a:rPr lang="en-US" dirty="0"/>
              <a:t>Hot arid &amp; semi-arid environments (deserts)</a:t>
            </a:r>
          </a:p>
          <a:p>
            <a:pPr lvl="1"/>
            <a:r>
              <a:rPr lang="en-US" dirty="0"/>
              <a:t>Some review and reminder of Year 12 material as homework and question setting</a:t>
            </a:r>
          </a:p>
          <a:p>
            <a:pPr lvl="1"/>
            <a:r>
              <a:rPr lang="en-US" dirty="0"/>
              <a:t>November Benchmarks, focused on P1 and P2. </a:t>
            </a:r>
          </a:p>
          <a:p>
            <a:pPr lvl="1"/>
            <a:r>
              <a:rPr lang="en-US" dirty="0"/>
              <a:t>End of term tests focused on P3 and P4</a:t>
            </a:r>
          </a:p>
          <a:p>
            <a:r>
              <a:rPr lang="en-US" dirty="0"/>
              <a:t>Lent Term:</a:t>
            </a:r>
          </a:p>
          <a:p>
            <a:pPr lvl="1"/>
            <a:r>
              <a:rPr lang="en-US" dirty="0"/>
              <a:t>Hazardous environments. Course completed by Easter</a:t>
            </a:r>
          </a:p>
          <a:p>
            <a:r>
              <a:rPr lang="en-US" dirty="0"/>
              <a:t>Trinity Term:</a:t>
            </a:r>
          </a:p>
          <a:p>
            <a:pPr lvl="1"/>
            <a:r>
              <a:rPr lang="en-US" dirty="0"/>
              <a:t>Very early exam series – always sooner than EPP.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1123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3D8C2-E6F2-417F-AE1E-39280960E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Priorities for this Term: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6FC9F-762A-4A32-92CF-3FEEAFABB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Confidence that what you have is good enough to revise from for Year 12 material</a:t>
            </a:r>
          </a:p>
          <a:p>
            <a:r>
              <a:rPr lang="en-US" dirty="0"/>
              <a:t>Competence and understanding of your wider planning (UCAS, Predicted Grade etc.)</a:t>
            </a:r>
          </a:p>
          <a:p>
            <a:r>
              <a:rPr lang="en-US" dirty="0"/>
              <a:t>Preparation for benchmark – real test of Year 12 (full papers)</a:t>
            </a:r>
          </a:p>
          <a:p>
            <a:r>
              <a:rPr lang="en-US" dirty="0"/>
              <a:t>Finish this unit well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644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geog phots\deserts\Desert_Oasis__Libya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1875"/>
            <a:ext cx="442912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2" descr="F:\geog phots\deserts\2586716-3-arches-national-park-sunset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3500438"/>
            <a:ext cx="471487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F:\geog phots\deserts\red-sand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0"/>
            <a:ext cx="4714875" cy="353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3" descr="F:\geog phots\deserts\2218866489_ac38c05f08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42912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85CC4A-D65F-4868-AC61-D8A4E72FFC1A}"/>
              </a:ext>
            </a:extLst>
          </p:cNvPr>
          <p:cNvSpPr txBox="1"/>
          <p:nvPr/>
        </p:nvSpPr>
        <p:spPr>
          <a:xfrm>
            <a:off x="1106724" y="2961829"/>
            <a:ext cx="6930552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Advanced Physical, Paper 3</a:t>
            </a:r>
          </a:p>
          <a:p>
            <a:pPr algn="ctr"/>
            <a:r>
              <a:rPr lang="en-US" sz="3200" dirty="0"/>
              <a:t>10. Hot arid and semi-arid environments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787496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Unit 10 – Specification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GB" b="1" dirty="0"/>
              <a:t>10.1 Hot arid and semi-arid climates</a:t>
            </a:r>
            <a:endParaRPr lang="en-GB" dirty="0"/>
          </a:p>
          <a:p>
            <a:pPr lvl="0"/>
            <a:r>
              <a:rPr lang="en-GB" dirty="0"/>
              <a:t>Global distribution and climatic characteristics of hot arid and semi-arid environments.</a:t>
            </a:r>
          </a:p>
          <a:p>
            <a:pPr lvl="0"/>
            <a:r>
              <a:rPr lang="en-GB" dirty="0"/>
              <a:t>Definitions and causes of aridity: pressure and wind systems, influence of ocean currents, rain shadow effect.</a:t>
            </a:r>
          </a:p>
          <a:p>
            <a:pPr lvl="0"/>
            <a:r>
              <a:rPr lang="en-GB" dirty="0"/>
              <a:t>The key features of hot arid and semi-arid environments: high wind energy environments, diurnal and seasonal variations in precipitation and temperature.</a:t>
            </a:r>
          </a:p>
          <a:p>
            <a:pPr marL="0" indent="0">
              <a:buNone/>
            </a:pPr>
            <a:r>
              <a:rPr lang="en-GB" b="1" dirty="0"/>
              <a:t>10.2 Landforms of hot arid and semi-arid environments</a:t>
            </a:r>
            <a:endParaRPr lang="en-GB" dirty="0"/>
          </a:p>
          <a:p>
            <a:pPr lvl="0"/>
            <a:r>
              <a:rPr lang="en-GB" dirty="0"/>
              <a:t>Weathering processes: thermal fracture, exfoliation, salt weathering, chemical weathering, and their effects.</a:t>
            </a:r>
          </a:p>
          <a:p>
            <a:pPr lvl="0"/>
            <a:r>
              <a:rPr lang="en-GB" dirty="0"/>
              <a:t>Processes of erosion, transport and deposition by wind: </a:t>
            </a:r>
            <a:r>
              <a:rPr lang="en-GB" dirty="0" err="1"/>
              <a:t>corrasion</a:t>
            </a:r>
            <a:r>
              <a:rPr lang="en-GB" dirty="0"/>
              <a:t>/abrasion, </a:t>
            </a:r>
            <a:r>
              <a:rPr lang="en-GB" dirty="0" err="1"/>
              <a:t>defl</a:t>
            </a:r>
            <a:r>
              <a:rPr lang="en-GB" dirty="0"/>
              <a:t> </a:t>
            </a:r>
            <a:r>
              <a:rPr lang="en-GB" dirty="0" err="1"/>
              <a:t>ation</a:t>
            </a:r>
            <a:r>
              <a:rPr lang="en-GB" dirty="0"/>
              <a:t>, traction, saltation, and suspension.</a:t>
            </a:r>
          </a:p>
          <a:p>
            <a:pPr lvl="0"/>
            <a:r>
              <a:rPr lang="en-GB" dirty="0"/>
              <a:t>Erosion, transport and deposition by water action: hydrological regime, episodic rainfall, sheet and flash floods.</a:t>
            </a:r>
          </a:p>
          <a:p>
            <a:pPr lvl="0"/>
            <a:r>
              <a:rPr lang="en-GB" dirty="0"/>
              <a:t>Characteristic landforms: sand dunes, wind sculptured rocks (</a:t>
            </a:r>
            <a:r>
              <a:rPr lang="en-GB" dirty="0" err="1"/>
              <a:t>yardang</a:t>
            </a:r>
            <a:r>
              <a:rPr lang="en-GB" dirty="0"/>
              <a:t>, </a:t>
            </a:r>
            <a:r>
              <a:rPr lang="en-GB" dirty="0" err="1"/>
              <a:t>zeugen</a:t>
            </a:r>
            <a:r>
              <a:rPr lang="en-GB" dirty="0"/>
              <a:t>), </a:t>
            </a:r>
            <a:r>
              <a:rPr lang="en-GB" dirty="0" err="1"/>
              <a:t>wadis</a:t>
            </a:r>
            <a:r>
              <a:rPr lang="en-GB" dirty="0"/>
              <a:t>, alluvial fans, arroyos, pediments, and piedmont zone (</a:t>
            </a:r>
            <a:r>
              <a:rPr lang="en-GB" dirty="0" err="1"/>
              <a:t>bahadas</a:t>
            </a:r>
            <a:r>
              <a:rPr lang="en-GB" dirty="0"/>
              <a:t>, playas, salt lakes, inselbergs).</a:t>
            </a:r>
          </a:p>
          <a:p>
            <a:pPr lvl="0"/>
            <a:r>
              <a:rPr lang="en-GB" dirty="0"/>
              <a:t>Relative roles of </a:t>
            </a:r>
            <a:r>
              <a:rPr lang="en-GB" dirty="0" err="1"/>
              <a:t>aeolian</a:t>
            </a:r>
            <a:r>
              <a:rPr lang="en-GB" dirty="0"/>
              <a:t> and fluvial processes: evidence for past climate change (Pleistocene </a:t>
            </a:r>
            <a:r>
              <a:rPr lang="en-GB" dirty="0" err="1"/>
              <a:t>pluvials</a:t>
            </a:r>
            <a:r>
              <a:rPr lang="en-GB" dirty="0"/>
              <a:t>), and the role of past processes in the development of landforms.</a:t>
            </a:r>
          </a:p>
          <a:p>
            <a:pPr marL="0" indent="0">
              <a:buNone/>
            </a:pPr>
            <a:r>
              <a:rPr lang="en-GB" b="1" dirty="0"/>
              <a:t>10.3 Soils and vegetation</a:t>
            </a:r>
            <a:endParaRPr lang="en-GB" dirty="0"/>
          </a:p>
          <a:p>
            <a:pPr lvl="0"/>
            <a:r>
              <a:rPr lang="en-GB" dirty="0"/>
              <a:t>Vegetation: biomass productivity (biodiversity, limited nutrient cycling, fragility), adaptation of plants to extreme temperatures, physical and physiological drought.</a:t>
            </a:r>
          </a:p>
          <a:p>
            <a:pPr lvl="0"/>
            <a:r>
              <a:rPr lang="en-GB" dirty="0"/>
              <a:t>Soils processes: upward capillary movement of water and minerals (</a:t>
            </a:r>
            <a:r>
              <a:rPr lang="en-GB" dirty="0" err="1"/>
              <a:t>salinisation</a:t>
            </a:r>
            <a:r>
              <a:rPr lang="en-GB" dirty="0"/>
              <a:t>).</a:t>
            </a:r>
          </a:p>
          <a:p>
            <a:pPr lvl="0"/>
            <a:r>
              <a:rPr lang="en-GB" dirty="0"/>
              <a:t>The process of desertification (both natural and human factors) leading to the degradation of soils and vegetation in semi-arid environments.</a:t>
            </a:r>
          </a:p>
          <a:p>
            <a:pPr marL="0" indent="0">
              <a:buNone/>
            </a:pPr>
            <a:r>
              <a:rPr lang="en-GB" b="1" dirty="0"/>
              <a:t>10.4 Sustainable management of hot arid and semi-arid environments</a:t>
            </a:r>
            <a:endParaRPr lang="en-GB" dirty="0"/>
          </a:p>
          <a:p>
            <a:pPr lvl="0"/>
            <a:r>
              <a:rPr lang="en-GB" dirty="0"/>
              <a:t>Case study: candidates must study the problems of sustainable management in either a hot arid or a semi-arid environment and evaluate attempted or possible solutions.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9826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What comes to mind when you think of “deserts”?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0892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8616EA-6FCD-40EC-AE2C-8C0226BAE11A}"/>
              </a:ext>
            </a:extLst>
          </p:cNvPr>
          <p:cNvSpPr txBox="1"/>
          <p:nvPr/>
        </p:nvSpPr>
        <p:spPr>
          <a:xfrm>
            <a:off x="1365931" y="5445224"/>
            <a:ext cx="6412140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Advanced Physical, Paper 3</a:t>
            </a:r>
          </a:p>
          <a:p>
            <a:pPr algn="ctr"/>
            <a:r>
              <a:rPr lang="en-US" sz="3200" dirty="0"/>
              <a:t>10.1. Hot arid and semi-arid climates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64721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77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89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65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76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16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65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27E4F-BE95-4EF2-AB38-F15377E0F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10.1 Hot arid and semi-arid climates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42C87-A4F5-4D5B-ABDC-6B174C7B7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Global distribution and climatic characteristics of hot arid and semi-arid environments.</a:t>
            </a:r>
          </a:p>
          <a:p>
            <a:r>
              <a:rPr lang="en-US" dirty="0"/>
              <a:t>Definitions and causes of aridity: pressure and wind systems, influence of ocean currents, rain</a:t>
            </a:r>
          </a:p>
          <a:p>
            <a:r>
              <a:rPr lang="en-GB" dirty="0"/>
              <a:t>shadow effect.</a:t>
            </a:r>
          </a:p>
          <a:p>
            <a:r>
              <a:rPr lang="en-US" dirty="0"/>
              <a:t>The key features of hot arid and semi-arid environments: high wind energy environments, diurnal and seasonal variations in precipitation and temperature.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89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3E167-6C34-4B8F-BAA6-E2AEBC3F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BB7DE-7A83-41FB-84AA-F4ED9F68A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Deserts are defined by lack of moisture – either in total, or available at the surface</a:t>
            </a:r>
          </a:p>
          <a:p>
            <a:r>
              <a:rPr lang="en-US" dirty="0"/>
              <a:t>This unit focuses on </a:t>
            </a:r>
            <a:r>
              <a:rPr lang="en-US" u="sng" dirty="0"/>
              <a:t>hot</a:t>
            </a:r>
            <a:r>
              <a:rPr lang="en-US" dirty="0"/>
              <a:t> arid and semi-arid environments, but they do cover a significant range of temperatures</a:t>
            </a:r>
          </a:p>
          <a:p>
            <a:r>
              <a:rPr lang="en-US" dirty="0"/>
              <a:t>Deserts are hugely varied – in land, in type, in aridity. You should </a:t>
            </a:r>
            <a:r>
              <a:rPr lang="en-US" dirty="0" err="1"/>
              <a:t>recognise</a:t>
            </a:r>
            <a:r>
              <a:rPr lang="en-US" dirty="0"/>
              <a:t> – and deliberately acknowledge this – in your work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063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defines a desert?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Starting point – </a:t>
            </a:r>
            <a:r>
              <a:rPr lang="en-GB" dirty="0" err="1"/>
              <a:t>Koppen</a:t>
            </a:r>
            <a:r>
              <a:rPr lang="en-GB" dirty="0"/>
              <a:t> climate classification – part of the wider global climate patterns</a:t>
            </a:r>
          </a:p>
          <a:p>
            <a:r>
              <a:rPr lang="en-GB" dirty="0"/>
              <a:t>Based on temperature, precipitation (both annual total, and seasonal totals) and vegetation</a:t>
            </a:r>
          </a:p>
          <a:p>
            <a:r>
              <a:rPr lang="en-GB" dirty="0"/>
              <a:t>“B” are dry/arid climates – </a:t>
            </a:r>
          </a:p>
          <a:p>
            <a:pPr lvl="1"/>
            <a:r>
              <a:rPr lang="en-GB" dirty="0"/>
              <a:t>BW: desert</a:t>
            </a:r>
          </a:p>
          <a:p>
            <a:pPr lvl="1"/>
            <a:r>
              <a:rPr lang="en-GB" dirty="0"/>
              <a:t>BS: steppe climate</a:t>
            </a:r>
          </a:p>
          <a:p>
            <a:r>
              <a:rPr lang="en-GB" dirty="0"/>
              <a:t>What do we notice about </a:t>
            </a:r>
            <a:r>
              <a:rPr lang="en-GB"/>
              <a:t>the locations?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381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657671"/>
            <a:ext cx="1187625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Desert: </a:t>
            </a:r>
          </a:p>
          <a:p>
            <a:r>
              <a:rPr lang="en-GB" dirty="0">
                <a:solidFill>
                  <a:schemeClr val="bg1"/>
                </a:solidFill>
              </a:rPr>
              <a:t>BW/BS categories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7704" y="5733256"/>
            <a:ext cx="720080" cy="108012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67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657671"/>
            <a:ext cx="1187625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Desert: </a:t>
            </a:r>
          </a:p>
          <a:p>
            <a:r>
              <a:rPr lang="en-GB" dirty="0">
                <a:solidFill>
                  <a:schemeClr val="bg1"/>
                </a:solidFill>
              </a:rPr>
              <a:t>BW/BS categories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7704" y="5733256"/>
            <a:ext cx="720080" cy="108012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2732830" y="5445224"/>
            <a:ext cx="6411169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4000" b="1" dirty="0"/>
              <a:t>Activity: </a:t>
            </a:r>
          </a:p>
          <a:p>
            <a:r>
              <a:rPr lang="en-GB" sz="4000" dirty="0"/>
              <a:t>Label the world’s deserts</a:t>
            </a:r>
          </a:p>
        </p:txBody>
      </p:sp>
    </p:spTree>
    <p:extLst>
      <p:ext uri="{BB962C8B-B14F-4D97-AF65-F5344CB8AC3E}">
        <p14:creationId xmlns:p14="http://schemas.microsoft.com/office/powerpoint/2010/main" val="393665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sahara-desert-map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84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8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Categories of Desert: Rainfall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err="1"/>
              <a:t>Meigs</a:t>
            </a:r>
            <a:r>
              <a:rPr lang="en-GB" dirty="0"/>
              <a:t> classification based on total annual rainfall (simplistic? seasonality?)</a:t>
            </a:r>
          </a:p>
          <a:p>
            <a:r>
              <a:rPr lang="en-GB" dirty="0"/>
              <a:t>Creates three types of hot desert, based on total rainfall.</a:t>
            </a:r>
          </a:p>
          <a:p>
            <a:pPr lvl="1"/>
            <a:r>
              <a:rPr lang="en-GB" dirty="0"/>
              <a:t>Hyper arid		&lt; 100 mm</a:t>
            </a:r>
          </a:p>
          <a:p>
            <a:pPr lvl="1"/>
            <a:r>
              <a:rPr lang="en-GB" dirty="0"/>
              <a:t>Arid  			100-250 mm</a:t>
            </a:r>
          </a:p>
          <a:p>
            <a:pPr lvl="1"/>
            <a:r>
              <a:rPr lang="en-GB" dirty="0"/>
              <a:t>Semi-arid  		250-500 mm</a:t>
            </a:r>
          </a:p>
          <a:p>
            <a:r>
              <a:rPr lang="en-GB" dirty="0"/>
              <a:t>Problems with this as a classification, but reasonably effective as a broad outline. </a:t>
            </a:r>
          </a:p>
          <a:p>
            <a:r>
              <a:rPr lang="en-GB" dirty="0"/>
              <a:t>Good basic definition, if you can’t remember anything else!</a:t>
            </a:r>
          </a:p>
        </p:txBody>
      </p:sp>
    </p:spTree>
    <p:extLst>
      <p:ext uri="{BB962C8B-B14F-4D97-AF65-F5344CB8AC3E}">
        <p14:creationId xmlns:p14="http://schemas.microsoft.com/office/powerpoint/2010/main" val="68846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Categories of Desert: Aridity Index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Relies on potential evapotranspiration – how much could be evaporated/transpired if there was sufficient water. </a:t>
            </a:r>
          </a:p>
          <a:p>
            <a:r>
              <a:rPr lang="en-GB" dirty="0"/>
              <a:t>Measure of </a:t>
            </a:r>
            <a:r>
              <a:rPr lang="en-GB" u="sng" dirty="0"/>
              <a:t>effective</a:t>
            </a:r>
            <a:r>
              <a:rPr lang="en-GB" dirty="0"/>
              <a:t> heat/dryness, rather than the input of rainfall.</a:t>
            </a:r>
          </a:p>
          <a:p>
            <a:r>
              <a:rPr lang="en-GB" dirty="0"/>
              <a:t>Aridity Index = Precipitation / Potential ET</a:t>
            </a:r>
          </a:p>
          <a:p>
            <a:endParaRPr lang="en-GB" dirty="0"/>
          </a:p>
          <a:p>
            <a:r>
              <a:rPr lang="en-GB" dirty="0" err="1"/>
              <a:t>Tuscon</a:t>
            </a:r>
            <a:r>
              <a:rPr lang="en-GB" dirty="0"/>
              <a:t>, AZ. </a:t>
            </a:r>
            <a:r>
              <a:rPr lang="en-GB" dirty="0" err="1"/>
              <a:t>Precip</a:t>
            </a:r>
            <a:r>
              <a:rPr lang="en-GB" dirty="0"/>
              <a:t>: 300mm. Potential ET: 2500mm.</a:t>
            </a:r>
          </a:p>
          <a:p>
            <a:r>
              <a:rPr lang="en-GB" dirty="0"/>
              <a:t>AI = 300/2500 = 0.12</a:t>
            </a:r>
          </a:p>
          <a:p>
            <a:endParaRPr lang="en-GB" dirty="0"/>
          </a:p>
          <a:p>
            <a:r>
              <a:rPr lang="en-GB" dirty="0"/>
              <a:t>Categories:</a:t>
            </a:r>
          </a:p>
          <a:p>
            <a:pPr lvl="1"/>
            <a:r>
              <a:rPr lang="en-GB" dirty="0"/>
              <a:t>Hyper arid: 	&lt;0.05</a:t>
            </a:r>
          </a:p>
          <a:p>
            <a:pPr lvl="1"/>
            <a:r>
              <a:rPr lang="en-GB" dirty="0"/>
              <a:t>Arid:		0.05-0.20</a:t>
            </a:r>
          </a:p>
          <a:p>
            <a:pPr lvl="1"/>
            <a:r>
              <a:rPr lang="en-GB" dirty="0"/>
              <a:t>Semi-arid:		0.20-0.50</a:t>
            </a:r>
          </a:p>
        </p:txBody>
      </p:sp>
    </p:spTree>
    <p:extLst>
      <p:ext uri="{BB962C8B-B14F-4D97-AF65-F5344CB8AC3E}">
        <p14:creationId xmlns:p14="http://schemas.microsoft.com/office/powerpoint/2010/main" val="281833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1ECA19-0837-4FD9-A299-D4518650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annotate to describe the distribution of deserts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7744FB-623F-4AA9-A56D-F2B47C86F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8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EDC8CF-7F79-4364-ABF6-6B0224972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Desert Climate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8CE085-3DB0-4D44-ADDB-0856BF5C8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key feature of a desert is aridity, but there are several other significant variations depending on the type of desert</a:t>
            </a:r>
          </a:p>
          <a:p>
            <a:r>
              <a:rPr lang="en-US" dirty="0"/>
              <a:t>Consider:</a:t>
            </a:r>
          </a:p>
          <a:p>
            <a:pPr lvl="1"/>
            <a:r>
              <a:rPr lang="en-US" dirty="0"/>
              <a:t>Intensity/duration/seasonality of precipitation</a:t>
            </a:r>
          </a:p>
          <a:p>
            <a:pPr lvl="1"/>
            <a:r>
              <a:rPr lang="en-US" dirty="0"/>
              <a:t>Diurnal temperature range</a:t>
            </a:r>
          </a:p>
          <a:p>
            <a:pPr lvl="1"/>
            <a:r>
              <a:rPr lang="en-US" dirty="0"/>
              <a:t>Annual temperature range</a:t>
            </a:r>
          </a:p>
          <a:p>
            <a:pPr lvl="1"/>
            <a:r>
              <a:rPr lang="en-US" dirty="0"/>
              <a:t>Local consequences and conditions (e.g. hot katabatic winds)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522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Semi-arid climate – La Paz, Bolivia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268760"/>
            <a:ext cx="5760640" cy="5511531"/>
          </a:xfrm>
        </p:spPr>
      </p:pic>
    </p:spTree>
    <p:extLst>
      <p:ext uri="{BB962C8B-B14F-4D97-AF65-F5344CB8AC3E}">
        <p14:creationId xmlns:p14="http://schemas.microsoft.com/office/powerpoint/2010/main" val="238423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Arid Climate – Khartoum, Sudan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96752"/>
            <a:ext cx="5760640" cy="5511531"/>
          </a:xfrm>
        </p:spPr>
      </p:pic>
    </p:spTree>
    <p:extLst>
      <p:ext uri="{BB962C8B-B14F-4D97-AF65-F5344CB8AC3E}">
        <p14:creationId xmlns:p14="http://schemas.microsoft.com/office/powerpoint/2010/main" val="63742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Hyper Arid Climate – Death Valley, USA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08680"/>
            <a:ext cx="5904656" cy="5649320"/>
          </a:xfrm>
        </p:spPr>
      </p:pic>
    </p:spTree>
    <p:extLst>
      <p:ext uri="{BB962C8B-B14F-4D97-AF65-F5344CB8AC3E}">
        <p14:creationId xmlns:p14="http://schemas.microsoft.com/office/powerpoint/2010/main" val="158173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98EC33-BB9E-41AF-A63C-555B0D654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3528" y="1340768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Formation of Deserts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2C923A4-9158-42F5-93D1-135027EDC0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07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Aridity – Definitions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Reminder that deserts can be defined by either aridity or rainfall totals.</a:t>
            </a:r>
          </a:p>
          <a:p>
            <a:r>
              <a:rPr lang="en-GB" dirty="0"/>
              <a:t>Aridity measures effective dryness – not just what rain falls, but also the volume of potential evapotranspiration.</a:t>
            </a:r>
          </a:p>
          <a:p>
            <a:r>
              <a:rPr lang="en-GB" dirty="0"/>
              <a:t>Categories of desert rely on precipitation or the aridity index (AI)</a:t>
            </a:r>
          </a:p>
        </p:txBody>
      </p:sp>
    </p:spTree>
    <p:extLst>
      <p:ext uri="{BB962C8B-B14F-4D97-AF65-F5344CB8AC3E}">
        <p14:creationId xmlns:p14="http://schemas.microsoft.com/office/powerpoint/2010/main" val="364768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Aridity = Deserts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Establish the conditions for aridity, and you can almost guarantee to define areas of desert.</a:t>
            </a:r>
          </a:p>
          <a:p>
            <a:endParaRPr lang="en-GB" dirty="0"/>
          </a:p>
          <a:p>
            <a:r>
              <a:rPr lang="en-GB" dirty="0"/>
              <a:t>What is aridity – hot and dry. Where do we get hot and dry conditions?</a:t>
            </a:r>
          </a:p>
          <a:p>
            <a:r>
              <a:rPr lang="en-GB" dirty="0"/>
              <a:t>Could start with global radiation distribution…</a:t>
            </a:r>
          </a:p>
        </p:txBody>
      </p:sp>
    </p:spTree>
    <p:extLst>
      <p:ext uri="{BB962C8B-B14F-4D97-AF65-F5344CB8AC3E}">
        <p14:creationId xmlns:p14="http://schemas.microsoft.com/office/powerpoint/2010/main" val="169292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p20013a28g2900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35455620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Dryness is key element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Radiation (temperature) alone does not explain distribution</a:t>
            </a:r>
          </a:p>
          <a:p>
            <a:r>
              <a:rPr lang="en-GB" dirty="0"/>
              <a:t>Tropical rainforests are among hottest places on Earth, but still show considerable rainfall</a:t>
            </a:r>
          </a:p>
          <a:p>
            <a:endParaRPr lang="en-GB" dirty="0"/>
          </a:p>
          <a:p>
            <a:r>
              <a:rPr lang="en-GB" dirty="0"/>
              <a:t>Need to explore how the climate distributes heat and energy – and whether that can explain dry conditions.</a:t>
            </a:r>
          </a:p>
        </p:txBody>
      </p:sp>
    </p:spTree>
    <p:extLst>
      <p:ext uri="{BB962C8B-B14F-4D97-AF65-F5344CB8AC3E}">
        <p14:creationId xmlns:p14="http://schemas.microsoft.com/office/powerpoint/2010/main" val="136781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Warm air rises – cooler air descends</a:t>
            </a:r>
          </a:p>
          <a:p>
            <a:r>
              <a:rPr lang="en-GB" dirty="0"/>
              <a:t>Rising air (convection) creates clouds (condensation) and rainfall (precipitation)</a:t>
            </a:r>
          </a:p>
          <a:p>
            <a:r>
              <a:rPr lang="en-GB" dirty="0"/>
              <a:t>Air is unstable and humid.</a:t>
            </a:r>
          </a:p>
          <a:p>
            <a:endParaRPr lang="en-GB" dirty="0"/>
          </a:p>
          <a:p>
            <a:r>
              <a:rPr lang="en-GB" dirty="0"/>
              <a:t>Descending (sinking) air is dry and does not rain. </a:t>
            </a:r>
          </a:p>
          <a:p>
            <a:r>
              <a:rPr lang="en-GB" dirty="0"/>
              <a:t>Where do we get descending air where it’s still warm?</a:t>
            </a:r>
          </a:p>
        </p:txBody>
      </p:sp>
    </p:spTree>
    <p:extLst>
      <p:ext uri="{BB962C8B-B14F-4D97-AF65-F5344CB8AC3E}">
        <p14:creationId xmlns:p14="http://schemas.microsoft.com/office/powerpoint/2010/main" val="13402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FIG07_005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6663" y="274638"/>
            <a:ext cx="6670675" cy="5851525"/>
          </a:xfrm>
          <a:noFill/>
        </p:spPr>
      </p:pic>
    </p:spTree>
    <p:extLst>
      <p:ext uri="{BB962C8B-B14F-4D97-AF65-F5344CB8AC3E}">
        <p14:creationId xmlns:p14="http://schemas.microsoft.com/office/powerpoint/2010/main" val="14605665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FIG07_006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4425" y="274638"/>
            <a:ext cx="6913563" cy="5851525"/>
          </a:xfrm>
          <a:noFill/>
        </p:spPr>
      </p:pic>
    </p:spTree>
    <p:extLst>
      <p:ext uri="{BB962C8B-B14F-4D97-AF65-F5344CB8AC3E}">
        <p14:creationId xmlns:p14="http://schemas.microsoft.com/office/powerpoint/2010/main" val="30417539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Hadley Cell circulation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Interested mainly in the first of the cells.</a:t>
            </a:r>
          </a:p>
          <a:p>
            <a:r>
              <a:rPr lang="en-GB" dirty="0"/>
              <a:t>Warm air heated at the Equator, ascends (rains) and is driven towards the poles.</a:t>
            </a:r>
          </a:p>
          <a:p>
            <a:r>
              <a:rPr lang="en-GB" dirty="0"/>
              <a:t>Cools and descends at the sub-tropical regions (about 20-30 N/S)</a:t>
            </a:r>
          </a:p>
          <a:p>
            <a:r>
              <a:rPr lang="en-GB" dirty="0"/>
              <a:t>Returns as the trade wind circulation</a:t>
            </a:r>
          </a:p>
        </p:txBody>
      </p:sp>
    </p:spTree>
    <p:extLst>
      <p:ext uri="{BB962C8B-B14F-4D97-AF65-F5344CB8AC3E}">
        <p14:creationId xmlns:p14="http://schemas.microsoft.com/office/powerpoint/2010/main" val="377431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FIG07_007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989013"/>
            <a:ext cx="8229600" cy="4422775"/>
          </a:xfrm>
          <a:noFill/>
        </p:spPr>
      </p:pic>
    </p:spTree>
    <p:extLst>
      <p:ext uri="{BB962C8B-B14F-4D97-AF65-F5344CB8AC3E}">
        <p14:creationId xmlns:p14="http://schemas.microsoft.com/office/powerpoint/2010/main" val="3426934819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Observing the ITCZ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Best place to see the changes in ITCZ are in Africa: why?</a:t>
            </a:r>
          </a:p>
          <a:p>
            <a:pPr lvl="1"/>
            <a:r>
              <a:rPr lang="en-GB" dirty="0" smtClean="0"/>
              <a:t>Large continental area with relatively even mass</a:t>
            </a:r>
          </a:p>
          <a:p>
            <a:pPr lvl="1"/>
            <a:r>
              <a:rPr lang="en-GB" dirty="0"/>
              <a:t>N</a:t>
            </a:r>
            <a:r>
              <a:rPr lang="en-GB" dirty="0" smtClean="0"/>
              <a:t>o major </a:t>
            </a:r>
            <a:r>
              <a:rPr lang="en-GB" dirty="0" err="1" smtClean="0"/>
              <a:t>orographic</a:t>
            </a:r>
            <a:r>
              <a:rPr lang="en-GB" dirty="0" smtClean="0"/>
              <a:t> features to bar the migration of convection</a:t>
            </a:r>
          </a:p>
          <a:p>
            <a:pPr lvl="1"/>
            <a:r>
              <a:rPr lang="en-GB" dirty="0" smtClean="0"/>
              <a:t>No substantial oceanic changes </a:t>
            </a:r>
          </a:p>
          <a:p>
            <a:pPr lvl="1"/>
            <a:endParaRPr lang="en-GB" dirty="0"/>
          </a:p>
          <a:p>
            <a:r>
              <a:rPr lang="en-GB" dirty="0" smtClean="0"/>
              <a:t>How do we see changes?</a:t>
            </a:r>
          </a:p>
          <a:p>
            <a:r>
              <a:rPr lang="en-GB" dirty="0" smtClean="0">
                <a:hlinkClick r:id="rId2"/>
              </a:rPr>
              <a:t>ITCZ Animation</a:t>
            </a:r>
            <a:r>
              <a:rPr lang="en-GB" dirty="0" smtClean="0"/>
              <a:t> or </a:t>
            </a:r>
            <a:r>
              <a:rPr lang="en-GB" dirty="0" smtClean="0">
                <a:hlinkClick r:id="rId3"/>
              </a:rPr>
              <a:t>another animation.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06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Distance from water source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 be generated by large scale global climate (atmospheric circulation)</a:t>
            </a:r>
          </a:p>
          <a:p>
            <a:r>
              <a:rPr lang="en-GB" dirty="0"/>
              <a:t>Can also be generated by other factors which create dry air.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Continentality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Atmospheric moisture comes from evaporated ocean water</a:t>
            </a:r>
          </a:p>
          <a:p>
            <a:r>
              <a:rPr lang="en-GB" dirty="0"/>
              <a:t>If a location is far enough away from the oceans, the water content of the atmosphere will all have been deposited by the time it reaches.</a:t>
            </a:r>
          </a:p>
          <a:p>
            <a:r>
              <a:rPr lang="en-GB" dirty="0"/>
              <a:t>This is ‘</a:t>
            </a:r>
            <a:r>
              <a:rPr lang="en-GB" dirty="0" err="1"/>
              <a:t>continentality</a:t>
            </a:r>
            <a:r>
              <a:rPr lang="en-GB" dirty="0"/>
              <a:t>’ – the dry inner areas of continents that the rain never reaches.</a:t>
            </a:r>
          </a:p>
          <a:p>
            <a:r>
              <a:rPr lang="en-GB" dirty="0"/>
              <a:t>Example – hyper arid Sahara, Gobi (also 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Rainshadow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If you ‘rain out’ all of the moisture, it’s simply not possible to rain any more.</a:t>
            </a:r>
          </a:p>
          <a:p>
            <a:r>
              <a:rPr lang="en-GB" dirty="0"/>
              <a:t>Major barriers (e.g. Mountains) create large amounts of rainfall – and then the area behind those mountains is dry.</a:t>
            </a:r>
          </a:p>
          <a:p>
            <a:r>
              <a:rPr lang="en-GB" dirty="0"/>
              <a:t>This creates some of the major deserts – Atacama is a particularly useful example; Gobi also true.</a:t>
            </a:r>
          </a:p>
          <a:p>
            <a:r>
              <a:rPr lang="en-GB" dirty="0"/>
              <a:t>Can combine factors.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Cold Ocean Currents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Water needs to be warm enough to evaporate</a:t>
            </a:r>
          </a:p>
          <a:p>
            <a:r>
              <a:rPr lang="en-GB" dirty="0"/>
              <a:t>If areas of the ocean are cooled by currents, less moisture is taken up in to the atmosphere</a:t>
            </a:r>
          </a:p>
          <a:p>
            <a:r>
              <a:rPr lang="en-GB" dirty="0"/>
              <a:t>This generates less moisture, and therefore, less rainfall</a:t>
            </a:r>
          </a:p>
          <a:p>
            <a:r>
              <a:rPr lang="en-GB" dirty="0"/>
              <a:t>Example?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Aridity = lack of moisture in warm conditions</a:t>
            </a:r>
          </a:p>
          <a:p>
            <a:r>
              <a:rPr lang="en-GB" dirty="0"/>
              <a:t>Creating aridity = getting rid of the moisture.</a:t>
            </a:r>
          </a:p>
          <a:p>
            <a:r>
              <a:rPr lang="en-GB" dirty="0"/>
              <a:t>Four main ways:</a:t>
            </a:r>
          </a:p>
          <a:p>
            <a:pPr lvl="1"/>
            <a:r>
              <a:rPr lang="en-GB" dirty="0"/>
              <a:t>Warm atmospheric conditions, dry air, Hadley cell</a:t>
            </a:r>
          </a:p>
          <a:p>
            <a:pPr lvl="1"/>
            <a:r>
              <a:rPr lang="en-GB" dirty="0" err="1"/>
              <a:t>Continentality</a:t>
            </a:r>
            <a:r>
              <a:rPr lang="en-GB" dirty="0"/>
              <a:t> – too far from the water</a:t>
            </a:r>
          </a:p>
          <a:p>
            <a:pPr lvl="1"/>
            <a:r>
              <a:rPr lang="en-GB" dirty="0"/>
              <a:t>Cold ocean currents – not enough water in to the air</a:t>
            </a:r>
          </a:p>
          <a:p>
            <a:pPr lvl="1"/>
            <a:r>
              <a:rPr lang="en-GB" dirty="0"/>
              <a:t>Rain shadow effect – water is all rained out before it gets to the area.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AD064-0149-4C09-B3DF-86F09E1B0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C095A-28B4-43EC-84A0-F1E69D1CA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had to rank the factors in terms of which creates the </a:t>
            </a:r>
          </a:p>
          <a:p>
            <a:pPr lvl="1"/>
            <a:r>
              <a:rPr lang="en-US" dirty="0"/>
              <a:t>Most deserts?</a:t>
            </a:r>
          </a:p>
          <a:p>
            <a:pPr lvl="1"/>
            <a:r>
              <a:rPr lang="en-US" dirty="0"/>
              <a:t>Biggest deserts?</a:t>
            </a:r>
          </a:p>
          <a:p>
            <a:pPr lvl="1"/>
            <a:r>
              <a:rPr lang="en-US" dirty="0"/>
              <a:t>Most arid deserts?</a:t>
            </a:r>
          </a:p>
          <a:p>
            <a:pPr lvl="1"/>
            <a:endParaRPr lang="en-US" dirty="0"/>
          </a:p>
          <a:p>
            <a:r>
              <a:rPr lang="en-US" dirty="0"/>
              <a:t>Remember, not all deserts are the same!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3502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68577-E2C8-4336-B0B0-033A3B0CD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the Factors</a:t>
            </a: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491FCD0-940C-4A68-AD85-F8212D3A5A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0" t="187" r="12434" b="479"/>
          <a:stretch/>
        </p:blipFill>
        <p:spPr bwMode="auto">
          <a:xfrm>
            <a:off x="1987705" y="1504354"/>
            <a:ext cx="5168590" cy="384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92FEB8-62F1-44E6-B45D-CF6EC16F5081}"/>
              </a:ext>
            </a:extLst>
          </p:cNvPr>
          <p:cNvSpPr txBox="1"/>
          <p:nvPr/>
        </p:nvSpPr>
        <p:spPr>
          <a:xfrm>
            <a:off x="766823" y="5949280"/>
            <a:ext cx="761035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Which </a:t>
            </a:r>
            <a:r>
              <a:rPr lang="en-US" b="1" u="sng" dirty="0"/>
              <a:t>factors</a:t>
            </a:r>
            <a:r>
              <a:rPr lang="en-US" dirty="0"/>
              <a:t> specifically explain the key </a:t>
            </a:r>
            <a:r>
              <a:rPr lang="en-US" u="sng" dirty="0"/>
              <a:t>location</a:t>
            </a:r>
            <a:r>
              <a:rPr lang="en-US" dirty="0"/>
              <a:t> characteristics we identified?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38151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D13F6-CEA2-4215-8DD9-34A8DE70B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only about aridity?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4373A-6711-4159-AD03-88424960D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diurnal range (which types?)</a:t>
            </a:r>
          </a:p>
          <a:p>
            <a:r>
              <a:rPr lang="en-US" dirty="0"/>
              <a:t>Range of temperature (which types?)</a:t>
            </a:r>
          </a:p>
          <a:p>
            <a:r>
              <a:rPr lang="en-US" dirty="0"/>
              <a:t>Seasonality of climate (which types?)</a:t>
            </a:r>
          </a:p>
          <a:p>
            <a:endParaRPr lang="en-US" dirty="0"/>
          </a:p>
          <a:p>
            <a:r>
              <a:rPr lang="en-US" dirty="0"/>
              <a:t>Some consequences:</a:t>
            </a:r>
          </a:p>
          <a:p>
            <a:pPr lvl="1"/>
            <a:r>
              <a:rPr lang="en-US" dirty="0"/>
              <a:t>Dry hot winds (e.g. katabatic, fohn winds)</a:t>
            </a:r>
          </a:p>
          <a:p>
            <a:pPr lvl="1"/>
            <a:r>
              <a:rPr lang="en-US" dirty="0"/>
              <a:t>High salt climates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40638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F30F65-37C1-4F01-8D08-807D10961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Desert characteristics questions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24CC45-FC31-48F2-816A-ACB973EFC5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372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1650</Words>
  <Application>Microsoft Office PowerPoint</Application>
  <PresentationFormat>On-screen Show (4:3)</PresentationFormat>
  <Paragraphs>185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 Theme</vt:lpstr>
      <vt:lpstr>Welcome back….!</vt:lpstr>
      <vt:lpstr>What have we done? </vt:lpstr>
      <vt:lpstr>2019 Results – A Level</vt:lpstr>
      <vt:lpstr>What are we doing? </vt:lpstr>
      <vt:lpstr>Key Priorities for this Term:</vt:lpstr>
      <vt:lpstr>PowerPoint Presentation</vt:lpstr>
      <vt:lpstr>Unit 10 – Specification </vt:lpstr>
      <vt:lpstr>What comes to mind when you think of “deserts”?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10.1 Hot arid and semi-arid climates</vt:lpstr>
      <vt:lpstr>Key Concepts</vt:lpstr>
      <vt:lpstr>What defines a desert?</vt:lpstr>
      <vt:lpstr>PowerPoint Presentation</vt:lpstr>
      <vt:lpstr>PowerPoint Presentation</vt:lpstr>
      <vt:lpstr>PowerPoint Presentation</vt:lpstr>
      <vt:lpstr>Categories of Desert: Rainfall</vt:lpstr>
      <vt:lpstr>Categories of Desert: Aridity Index</vt:lpstr>
      <vt:lpstr>Activity: annotate to describe the distribution of deserts</vt:lpstr>
      <vt:lpstr>Desert Climate</vt:lpstr>
      <vt:lpstr>Semi-arid climate – La Paz, Bolivia</vt:lpstr>
      <vt:lpstr>Arid Climate – Khartoum, Sudan</vt:lpstr>
      <vt:lpstr>Hyper Arid Climate – Death Valley, USA</vt:lpstr>
      <vt:lpstr>Formation of Deserts</vt:lpstr>
      <vt:lpstr>Aridity – Definitions </vt:lpstr>
      <vt:lpstr>Aridity = Deserts</vt:lpstr>
      <vt:lpstr>PowerPoint Presentation</vt:lpstr>
      <vt:lpstr>Dryness is key element</vt:lpstr>
      <vt:lpstr>Basic principles</vt:lpstr>
      <vt:lpstr>PowerPoint Presentation</vt:lpstr>
      <vt:lpstr>PowerPoint Presentation</vt:lpstr>
      <vt:lpstr>Hadley Cell circulation</vt:lpstr>
      <vt:lpstr>PowerPoint Presentation</vt:lpstr>
      <vt:lpstr>Observing the ITCZ</vt:lpstr>
      <vt:lpstr>Distance from water source</vt:lpstr>
      <vt:lpstr>Continentality</vt:lpstr>
      <vt:lpstr>Rainshadow</vt:lpstr>
      <vt:lpstr>Cold Ocean Currents</vt:lpstr>
      <vt:lpstr>Summary</vt:lpstr>
      <vt:lpstr>Evaluation:</vt:lpstr>
      <vt:lpstr>Connecting the Factors</vt:lpstr>
      <vt:lpstr>Is it only about aridity?</vt:lpstr>
      <vt:lpstr>Desert characteristics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Forced Migration &amp; Refugees</dc:title>
  <dc:creator>David</dc:creator>
  <cp:lastModifiedBy>David Preece</cp:lastModifiedBy>
  <cp:revision>33</cp:revision>
  <dcterms:created xsi:type="dcterms:W3CDTF">2010-11-09T21:03:48Z</dcterms:created>
  <dcterms:modified xsi:type="dcterms:W3CDTF">2020-09-11T11:07:21Z</dcterms:modified>
</cp:coreProperties>
</file>